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7" r:id="rId28"/>
    <p:sldId id="283" r:id="rId29"/>
    <p:sldId id="284" r:id="rId30"/>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A85D72-916E-400E-A520-636D65189BCE}" type="datetimeFigureOut">
              <a:rPr lang="pt-PT" smtClean="0"/>
              <a:t>28-09-2017</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DB03D7-82EA-4B10-9BF2-111F2AEE1B5B}" type="slidenum">
              <a:rPr lang="pt-PT" smtClean="0"/>
              <a:t>‹nº›</a:t>
            </a:fld>
            <a:endParaRPr lang="pt-PT"/>
          </a:p>
        </p:txBody>
      </p:sp>
    </p:spTree>
    <p:extLst>
      <p:ext uri="{BB962C8B-B14F-4D97-AF65-F5344CB8AC3E}">
        <p14:creationId xmlns:p14="http://schemas.microsoft.com/office/powerpoint/2010/main" val="20800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3"/>
            <a:endParaRPr lang="pt-PT" altLang="pt-PT" b="1" smtClean="0">
              <a:latin typeface="Trebuchet MS" pitchFamily="34" charset="0"/>
            </a:endParaRPr>
          </a:p>
          <a:p>
            <a:pPr lvl="3"/>
            <a:endParaRPr lang="pt-PT" altLang="pt-PT" b="1" smtClean="0">
              <a:latin typeface="Trebuchet MS" pitchFamily="34" charset="0"/>
            </a:endParaRPr>
          </a:p>
          <a:p>
            <a:endParaRPr lang="pt-PT" altLang="pt-P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62" tIns="47781" rIns="95562" bIns="47781" numCol="1" anchor="t" anchorCtr="0" compatLnSpc="1">
            <a:prstTxWarp prst="textNoShape">
              <a:avLst/>
            </a:prstTxWarp>
          </a:bodyPr>
          <a:lstStyle/>
          <a:p>
            <a:pPr>
              <a:spcBef>
                <a:spcPct val="0"/>
              </a:spcBef>
            </a:pPr>
            <a:endParaRPr lang="pt-PT" altLang="pt-P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PT" altLang="pt-PT" b="1" smtClean="0">
                <a:solidFill>
                  <a:schemeClr val="bg1"/>
                </a:solidFill>
              </a:rPr>
              <a:t>REPUTE </a:t>
            </a:r>
          </a:p>
          <a:p>
            <a:r>
              <a:rPr lang="pt-PT" altLang="pt-PT" b="1" smtClean="0">
                <a:solidFill>
                  <a:schemeClr val="bg1"/>
                </a:solidFill>
              </a:rPr>
              <a:t>Renewable Public Transport Enterprise</a:t>
            </a:r>
            <a:r>
              <a:rPr lang="pt-PT" altLang="pt-PT" smtClean="0"/>
              <a:t> é um projecto financiado pelo Programa Transnacional Espaço Atlântico que visa desenvolver o uso de energias renováveis ​​nos transportes públicos. </a:t>
            </a:r>
            <a:r>
              <a:rPr lang="pt-PT" altLang="pt-PT" b="1" smtClean="0"/>
              <a:t>Promove a inovação e envolvimento no uso eficiente da energia nos transportes públicos.</a:t>
            </a:r>
            <a:endParaRPr lang="pt-PT" altLang="pt-P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numCol="1" anchor="t" anchorCtr="0" compatLnSpc="1">
            <a:prstTxWarp prst="textNoShape">
              <a:avLst/>
            </a:prstTxWarp>
          </a:bodyPr>
          <a:lstStyle/>
          <a:p>
            <a:pPr>
              <a:spcBef>
                <a:spcPct val="0"/>
              </a:spcBef>
            </a:pPr>
            <a:endParaRPr lang="pt-PT" altLang="pt-P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3DFB22F2-0B8D-4028-940B-2DD3E280145D}" type="datetimeFigureOut">
              <a:rPr lang="pt-PT" smtClean="0"/>
              <a:t>28-09-2017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109457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DFB22F2-0B8D-4028-940B-2DD3E280145D}" type="datetimeFigureOut">
              <a:rPr lang="pt-PT" smtClean="0"/>
              <a:t>28-09-2017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2969729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DFB22F2-0B8D-4028-940B-2DD3E280145D}" type="datetimeFigureOut">
              <a:rPr lang="pt-PT" smtClean="0"/>
              <a:t>28-09-2017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45351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DFB22F2-0B8D-4028-940B-2DD3E280145D}" type="datetimeFigureOut">
              <a:rPr lang="pt-PT" smtClean="0"/>
              <a:t>28-09-2017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220802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3DFB22F2-0B8D-4028-940B-2DD3E280145D}" type="datetimeFigureOut">
              <a:rPr lang="pt-PT" smtClean="0"/>
              <a:t>28-09-2017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172351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3DFB22F2-0B8D-4028-940B-2DD3E280145D}" type="datetimeFigureOut">
              <a:rPr lang="pt-PT" smtClean="0"/>
              <a:t>28-09-2017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315934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3DFB22F2-0B8D-4028-940B-2DD3E280145D}" type="datetimeFigureOut">
              <a:rPr lang="pt-PT" smtClean="0"/>
              <a:t>28-09-2017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338927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3DFB22F2-0B8D-4028-940B-2DD3E280145D}" type="datetimeFigureOut">
              <a:rPr lang="pt-PT" smtClean="0"/>
              <a:t>28-09-2017</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1803878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3DFB22F2-0B8D-4028-940B-2DD3E280145D}" type="datetimeFigureOut">
              <a:rPr lang="pt-PT" smtClean="0"/>
              <a:t>28-09-2017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124095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3DFB22F2-0B8D-4028-940B-2DD3E280145D}" type="datetimeFigureOut">
              <a:rPr lang="pt-PT" smtClean="0"/>
              <a:t>28-09-2017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1493139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3DFB22F2-0B8D-4028-940B-2DD3E280145D}" type="datetimeFigureOut">
              <a:rPr lang="pt-PT" smtClean="0"/>
              <a:t>28-09-2017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14F973F-2A19-4AF9-B4D2-B39DF0883970}" type="slidenum">
              <a:rPr lang="pt-PT" smtClean="0"/>
              <a:t>‹nº›</a:t>
            </a:fld>
            <a:endParaRPr lang="pt-PT"/>
          </a:p>
        </p:txBody>
      </p:sp>
    </p:spTree>
    <p:extLst>
      <p:ext uri="{BB962C8B-B14F-4D97-AF65-F5344CB8AC3E}">
        <p14:creationId xmlns:p14="http://schemas.microsoft.com/office/powerpoint/2010/main" val="170260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B22F2-0B8D-4028-940B-2DD3E280145D}" type="datetimeFigureOut">
              <a:rPr lang="pt-PT" smtClean="0"/>
              <a:t>28-09-2017</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F973F-2A19-4AF9-B4D2-B39DF0883970}" type="slidenum">
              <a:rPr lang="pt-PT" smtClean="0"/>
              <a:t>‹nº›</a:t>
            </a:fld>
            <a:endParaRPr lang="pt-PT"/>
          </a:p>
        </p:txBody>
      </p:sp>
    </p:spTree>
    <p:extLst>
      <p:ext uri="{BB962C8B-B14F-4D97-AF65-F5344CB8AC3E}">
        <p14:creationId xmlns:p14="http://schemas.microsoft.com/office/powerpoint/2010/main" val="340168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educacaotorresvedras.com/apoio-a-familia/247-faq-perguntas-frequente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pt/url?sa=i&amp;rct=j&amp;q=&amp;esrc=s&amp;source=images&amp;cd=&amp;cad=rja&amp;uact=8&amp;ved=0ahUKEwjunffhq4vMAhUL7hoKHVazBXAQjRwIBw&amp;url=http://www.inr.pt/content/1/17/praia-acessivel-praia-para-todos&amp;psig=AFQjCNGqweSlK0XWNm5Ow32Ny2mwspmQDQ&amp;ust=1460627545413471" TargetMode="External"/><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cm-tvedras.pt/"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522972"/>
            <a:ext cx="8229600" cy="646331"/>
          </a:xfrm>
          <a:prstGeom prst="rect">
            <a:avLst/>
          </a:prstGeom>
        </p:spPr>
        <p:txBody>
          <a:bodyPr wrap="square">
            <a:spAutoFit/>
          </a:bodyPr>
          <a:lstStyle/>
          <a:p>
            <a:r>
              <a:rPr lang="en-US" sz="3600" b="1" dirty="0" smtClean="0">
                <a:solidFill>
                  <a:schemeClr val="accent1">
                    <a:lumMod val="75000"/>
                  </a:schemeClr>
                </a:solidFill>
                <a:latin typeface="+mj-lt"/>
              </a:rPr>
              <a:t>Torres Vedras Sustainable Mobility City</a:t>
            </a:r>
            <a:endParaRPr lang="pt-PT" sz="3600" b="1" dirty="0">
              <a:solidFill>
                <a:schemeClr val="accent1">
                  <a:lumMod val="75000"/>
                </a:schemeClr>
              </a:solidFill>
              <a:latin typeface="+mj-l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9" y="1916832"/>
            <a:ext cx="2003050" cy="201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939" y="1852145"/>
            <a:ext cx="2121799" cy="204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56" y="4413250"/>
            <a:ext cx="8497887"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1393" y="6443301"/>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838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8"/>
          <p:cNvSpPr>
            <a:spLocks/>
          </p:cNvSpPr>
          <p:nvPr/>
        </p:nvSpPr>
        <p:spPr bwMode="auto">
          <a:xfrm>
            <a:off x="0" y="228600"/>
            <a:ext cx="91440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PT" altLang="pt-PT" sz="2800" b="1" dirty="0" smtClean="0">
                <a:solidFill>
                  <a:schemeClr val="accent1">
                    <a:lumMod val="75000"/>
                  </a:schemeClr>
                </a:solidFill>
                <a:latin typeface="Trebuchet MS" pitchFamily="34" charset="0"/>
              </a:rPr>
              <a:t>INTERMODALITY</a:t>
            </a:r>
          </a:p>
          <a:p>
            <a:pPr eaLnBrk="1" hangingPunct="1"/>
            <a:r>
              <a:rPr lang="pt-PT" altLang="pt-PT" sz="2800" b="1" dirty="0" err="1">
                <a:solidFill>
                  <a:schemeClr val="accent1">
                    <a:lumMod val="75000"/>
                  </a:schemeClr>
                </a:solidFill>
                <a:latin typeface="Trebuchet MS" pitchFamily="34" charset="0"/>
              </a:rPr>
              <a:t>S</a:t>
            </a:r>
            <a:r>
              <a:rPr lang="pt-PT" altLang="pt-PT" sz="2800" b="1" dirty="0" err="1" smtClean="0">
                <a:solidFill>
                  <a:schemeClr val="accent1">
                    <a:lumMod val="75000"/>
                  </a:schemeClr>
                </a:solidFill>
                <a:latin typeface="Trebuchet MS" pitchFamily="34" charset="0"/>
              </a:rPr>
              <a:t>hared</a:t>
            </a:r>
            <a:r>
              <a:rPr lang="pt-PT" altLang="pt-PT" sz="2800" b="1" dirty="0" smtClean="0">
                <a:solidFill>
                  <a:schemeClr val="accent1">
                    <a:lumMod val="75000"/>
                  </a:schemeClr>
                </a:solidFill>
                <a:latin typeface="Trebuchet MS" pitchFamily="34" charset="0"/>
              </a:rPr>
              <a:t> </a:t>
            </a:r>
            <a:r>
              <a:rPr lang="pt-PT" altLang="pt-PT" sz="2800" b="1" dirty="0" err="1" smtClean="0">
                <a:solidFill>
                  <a:schemeClr val="accent1">
                    <a:lumMod val="75000"/>
                  </a:schemeClr>
                </a:solidFill>
                <a:latin typeface="Trebuchet MS" pitchFamily="34" charset="0"/>
              </a:rPr>
              <a:t>public</a:t>
            </a:r>
            <a:r>
              <a:rPr lang="pt-PT" altLang="pt-PT" sz="2800" b="1" dirty="0" smtClean="0">
                <a:solidFill>
                  <a:schemeClr val="accent1">
                    <a:lumMod val="75000"/>
                  </a:schemeClr>
                </a:solidFill>
                <a:latin typeface="Trebuchet MS" pitchFamily="34" charset="0"/>
              </a:rPr>
              <a:t> </a:t>
            </a:r>
            <a:r>
              <a:rPr lang="pt-PT" altLang="pt-PT" sz="2800" b="1" dirty="0" err="1" smtClean="0">
                <a:solidFill>
                  <a:schemeClr val="accent1">
                    <a:lumMod val="75000"/>
                  </a:schemeClr>
                </a:solidFill>
                <a:latin typeface="Trebuchet MS" pitchFamily="34" charset="0"/>
              </a:rPr>
              <a:t>transport</a:t>
            </a:r>
            <a:endParaRPr lang="pt-PT" altLang="pt-PT" sz="2800" b="1" dirty="0">
              <a:solidFill>
                <a:schemeClr val="accent1">
                  <a:lumMod val="75000"/>
                </a:schemeClr>
              </a:solidFill>
              <a:latin typeface="Trebuchet MS" pitchFamily="34" charset="0"/>
            </a:endParaRPr>
          </a:p>
        </p:txBody>
      </p:sp>
      <p:sp>
        <p:nvSpPr>
          <p:cNvPr id="77829" name="Rectangle 11"/>
          <p:cNvSpPr>
            <a:spLocks noChangeArrowheads="1"/>
          </p:cNvSpPr>
          <p:nvPr/>
        </p:nvSpPr>
        <p:spPr bwMode="auto">
          <a:xfrm>
            <a:off x="2484438" y="1125538"/>
            <a:ext cx="44640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PT" altLang="pt-PT" sz="2400" b="1" dirty="0">
                <a:solidFill>
                  <a:schemeClr val="accent1">
                    <a:lumMod val="75000"/>
                  </a:schemeClr>
                </a:solidFill>
                <a:latin typeface="Trebuchet MS" pitchFamily="34" charset="0"/>
              </a:rPr>
              <a:t>Car </a:t>
            </a:r>
            <a:r>
              <a:rPr lang="pt-PT" altLang="pt-PT" sz="2400" b="1" dirty="0" err="1">
                <a:solidFill>
                  <a:schemeClr val="accent1">
                    <a:lumMod val="75000"/>
                  </a:schemeClr>
                </a:solidFill>
                <a:latin typeface="Trebuchet MS" pitchFamily="34" charset="0"/>
              </a:rPr>
              <a:t>Sharing</a:t>
            </a:r>
            <a:r>
              <a:rPr lang="pt-PT" altLang="pt-PT" sz="2400" b="1" dirty="0">
                <a:solidFill>
                  <a:schemeClr val="accent1">
                    <a:lumMod val="75000"/>
                  </a:schemeClr>
                </a:solidFill>
                <a:latin typeface="Trebuchet MS" pitchFamily="34" charset="0"/>
              </a:rPr>
              <a:t> – </a:t>
            </a:r>
            <a:r>
              <a:rPr lang="pt-PT" altLang="pt-PT" sz="2400" b="1" dirty="0" err="1">
                <a:solidFill>
                  <a:schemeClr val="accent1">
                    <a:lumMod val="75000"/>
                  </a:schemeClr>
                </a:solidFill>
                <a:latin typeface="Trebuchet MS" pitchFamily="34" charset="0"/>
              </a:rPr>
              <a:t>MOOVEoeste</a:t>
            </a:r>
            <a:endParaRPr lang="pt-PT" altLang="pt-PT" sz="2400" b="1" dirty="0">
              <a:solidFill>
                <a:schemeClr val="accent1">
                  <a:lumMod val="75000"/>
                </a:schemeClr>
              </a:solidFill>
              <a:latin typeface="Trebuchet MS" pitchFamily="34" charset="0"/>
            </a:endParaRPr>
          </a:p>
          <a:p>
            <a:pPr algn="ctr" eaLnBrk="1" hangingPunct="1"/>
            <a:endParaRPr lang="pt-PT" altLang="pt-PT" sz="2400" b="1" dirty="0">
              <a:solidFill>
                <a:schemeClr val="accent1">
                  <a:lumMod val="75000"/>
                </a:schemeClr>
              </a:solidFill>
              <a:latin typeface="Trebuchet MS" pitchFamily="34" charset="0"/>
            </a:endParaRPr>
          </a:p>
          <a:p>
            <a:pPr algn="ctr" eaLnBrk="1" hangingPunct="1"/>
            <a:r>
              <a:rPr lang="pt-PT" altLang="pt-PT" sz="2400" b="1" dirty="0" err="1">
                <a:solidFill>
                  <a:schemeClr val="accent1">
                    <a:lumMod val="75000"/>
                  </a:schemeClr>
                </a:solidFill>
                <a:latin typeface="Trebuchet MS" pitchFamily="34" charset="0"/>
              </a:rPr>
              <a:t>Bike</a:t>
            </a:r>
            <a:r>
              <a:rPr lang="pt-PT" altLang="pt-PT" sz="2400" b="1" dirty="0">
                <a:solidFill>
                  <a:schemeClr val="accent1">
                    <a:lumMod val="75000"/>
                  </a:schemeClr>
                </a:solidFill>
                <a:latin typeface="Trebuchet MS" pitchFamily="34" charset="0"/>
              </a:rPr>
              <a:t> </a:t>
            </a:r>
            <a:r>
              <a:rPr lang="pt-PT" altLang="pt-PT" sz="2400" b="1" dirty="0" err="1">
                <a:solidFill>
                  <a:schemeClr val="accent1">
                    <a:lumMod val="75000"/>
                  </a:schemeClr>
                </a:solidFill>
                <a:latin typeface="Trebuchet MS" pitchFamily="34" charset="0"/>
              </a:rPr>
              <a:t>Sharing</a:t>
            </a:r>
            <a:r>
              <a:rPr lang="pt-PT" altLang="pt-PT" sz="2400" b="1" dirty="0">
                <a:solidFill>
                  <a:schemeClr val="accent1">
                    <a:lumMod val="75000"/>
                  </a:schemeClr>
                </a:solidFill>
                <a:latin typeface="Trebuchet MS" pitchFamily="34" charset="0"/>
              </a:rPr>
              <a:t> - Agostinhas</a:t>
            </a:r>
          </a:p>
        </p:txBody>
      </p:sp>
      <p:pic>
        <p:nvPicPr>
          <p:cNvPr id="77830" name="Picture 6" descr="20150514_1314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4305" y="2423382"/>
            <a:ext cx="5677846" cy="3631256"/>
          </a:xfrm>
          <a:prstGeom prst="rect">
            <a:avLst/>
          </a:prstGeom>
          <a:noFill/>
          <a:extLst>
            <a:ext uri="{909E8E84-426E-40DD-AFC4-6F175D3DCCD1}">
              <a14:hiddenFill xmlns:a14="http://schemas.microsoft.com/office/drawing/2010/main">
                <a:solidFill>
                  <a:srgbClr val="FFFFFF"/>
                </a:solidFill>
              </a14:hiddenFill>
            </a:ext>
          </a:extLst>
        </p:spPr>
      </p:pic>
      <p:pic>
        <p:nvPicPr>
          <p:cNvPr id="77831" name="Picture 7" descr="20150514_1314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848" y="2381452"/>
            <a:ext cx="2755557" cy="367318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601" y="6237312"/>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541340"/>
      </p:ext>
    </p:extLst>
  </p:cSld>
  <p:clrMapOvr>
    <a:masterClrMapping/>
  </p:clrMapOvr>
  <p:transition advClick="0"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n-US" sz="2800" b="1" dirty="0" smtClean="0">
                <a:solidFill>
                  <a:schemeClr val="accent1">
                    <a:lumMod val="75000"/>
                  </a:schemeClr>
                </a:solidFill>
              </a:rPr>
              <a:t>Soft Modes</a:t>
            </a:r>
            <a:br>
              <a:rPr lang="en-US" sz="2800" b="1" dirty="0" smtClean="0">
                <a:solidFill>
                  <a:schemeClr val="accent1">
                    <a:lumMod val="75000"/>
                  </a:schemeClr>
                </a:solidFill>
              </a:rPr>
            </a:br>
            <a:r>
              <a:rPr lang="en-US" sz="2800" b="1" dirty="0" smtClean="0">
                <a:solidFill>
                  <a:schemeClr val="accent1">
                    <a:lumMod val="75000"/>
                  </a:schemeClr>
                </a:solidFill>
              </a:rPr>
              <a:t>Public Bike Sharing System</a:t>
            </a:r>
            <a:endParaRPr lang="pt-PT" sz="2800" b="1" dirty="0">
              <a:solidFill>
                <a:schemeClr val="accent1">
                  <a:lumMod val="75000"/>
                </a:schemeClr>
              </a:solidFill>
            </a:endParaRPr>
          </a:p>
        </p:txBody>
      </p:sp>
      <p:sp>
        <p:nvSpPr>
          <p:cNvPr id="3" name="Marcador de Posição de Conteúdo 2"/>
          <p:cNvSpPr>
            <a:spLocks noGrp="1"/>
          </p:cNvSpPr>
          <p:nvPr>
            <p:ph idx="1"/>
          </p:nvPr>
        </p:nvSpPr>
        <p:spPr>
          <a:xfrm>
            <a:off x="539552" y="1611877"/>
            <a:ext cx="3682752" cy="4525963"/>
          </a:xfrm>
        </p:spPr>
        <p:txBody>
          <a:bodyPr>
            <a:normAutofit fontScale="77500" lnSpcReduction="20000"/>
          </a:bodyPr>
          <a:lstStyle/>
          <a:p>
            <a:pPr marL="0" indent="0" algn="just">
              <a:buNone/>
            </a:pPr>
            <a:r>
              <a:rPr lang="en-US" sz="2800" dirty="0">
                <a:solidFill>
                  <a:schemeClr val="accent1">
                    <a:lumMod val="75000"/>
                  </a:schemeClr>
                </a:solidFill>
              </a:rPr>
              <a:t>W</a:t>
            </a:r>
            <a:r>
              <a:rPr lang="en-US" sz="2800" dirty="0" smtClean="0">
                <a:solidFill>
                  <a:schemeClr val="accent1">
                    <a:lumMod val="75000"/>
                  </a:schemeClr>
                </a:solidFill>
              </a:rPr>
              <a:t>ith provision of electric and conventional bicycles.</a:t>
            </a:r>
          </a:p>
          <a:p>
            <a:pPr marL="0" indent="0" algn="just">
              <a:buNone/>
            </a:pPr>
            <a:endParaRPr lang="en-US" sz="2800" dirty="0">
              <a:solidFill>
                <a:schemeClr val="accent1">
                  <a:lumMod val="75000"/>
                </a:schemeClr>
              </a:solidFill>
            </a:endParaRPr>
          </a:p>
          <a:p>
            <a:pPr marL="0" indent="0" algn="just">
              <a:buNone/>
            </a:pPr>
            <a:r>
              <a:rPr lang="en-US" sz="2800" dirty="0" smtClean="0">
                <a:solidFill>
                  <a:schemeClr val="accent1">
                    <a:lumMod val="75000"/>
                  </a:schemeClr>
                </a:solidFill>
              </a:rPr>
              <a:t>The solution is available in the City in a circulation area of 8 km2. The system is  in operation since June 2013,  the bicycles “</a:t>
            </a:r>
            <a:r>
              <a:rPr lang="en-US" sz="2800" dirty="0" err="1" smtClean="0">
                <a:solidFill>
                  <a:schemeClr val="accent1">
                    <a:lumMod val="75000"/>
                  </a:schemeClr>
                </a:solidFill>
              </a:rPr>
              <a:t>Agostinhas</a:t>
            </a:r>
            <a:r>
              <a:rPr lang="en-US" sz="2800" dirty="0" smtClean="0">
                <a:solidFill>
                  <a:schemeClr val="accent1">
                    <a:lumMod val="75000"/>
                  </a:schemeClr>
                </a:solidFill>
              </a:rPr>
              <a:t>" are available every day of the week between 8h00 and 20h00, to citizens over 14 years, the maximum period of uninterrupted use is 4 hours, after which the bicycle must be returned to any Bike station</a:t>
            </a:r>
            <a:r>
              <a:rPr lang="en-US" sz="2800" dirty="0" smtClean="0">
                <a:solidFill>
                  <a:schemeClr val="accent6">
                    <a:lumMod val="60000"/>
                    <a:lumOff val="40000"/>
                  </a:schemeClr>
                </a:solidFill>
              </a:rPr>
              <a:t>.</a:t>
            </a:r>
          </a:p>
          <a:p>
            <a:endParaRPr lang="pt-PT" dirty="0">
              <a:solidFill>
                <a:schemeClr val="accent6">
                  <a:lumMod val="60000"/>
                  <a:lumOff val="40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032" y="1484784"/>
            <a:ext cx="3384376" cy="47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arcador de Posição do Número do Diapositivo 3"/>
          <p:cNvSpPr>
            <a:spLocks noGrp="1"/>
          </p:cNvSpPr>
          <p:nvPr>
            <p:ph type="sldNum" sz="quarter" idx="4294967295"/>
          </p:nvPr>
        </p:nvSpPr>
        <p:spPr>
          <a:xfrm>
            <a:off x="6553200" y="6356350"/>
            <a:ext cx="2133600" cy="365125"/>
          </a:xfrm>
          <a:prstGeom prst="rect">
            <a:avLst/>
          </a:prstGeom>
        </p:spPr>
        <p:txBody>
          <a:bodyPr/>
          <a:lstStyle/>
          <a:p>
            <a:fld id="{7885B645-3FC9-4818-B15C-2015C0998864}" type="slidenum">
              <a:rPr lang="pt-PT" smtClean="0">
                <a:solidFill>
                  <a:prstClr val="black">
                    <a:tint val="75000"/>
                  </a:prstClr>
                </a:solidFill>
              </a:rPr>
              <a:pPr/>
              <a:t>11</a:t>
            </a:fld>
            <a:endParaRPr lang="pt-PT">
              <a:solidFill>
                <a:prstClr val="black">
                  <a:tint val="75000"/>
                </a:prstClr>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6312631"/>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269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836712"/>
            <a:ext cx="5040560" cy="4124805"/>
          </a:xfrm>
        </p:spPr>
        <p:txBody>
          <a:bodyPr>
            <a:normAutofit fontScale="90000"/>
          </a:bodyPr>
          <a:lstStyle/>
          <a:p>
            <a:pPr algn="l"/>
            <a:r>
              <a:rPr lang="en-US" b="0" dirty="0" smtClean="0">
                <a:solidFill>
                  <a:schemeClr val="accent6">
                    <a:lumMod val="60000"/>
                    <a:lumOff val="40000"/>
                  </a:schemeClr>
                </a:solidFill>
              </a:rPr>
              <a:t/>
            </a:r>
            <a:br>
              <a:rPr lang="en-US" b="0" dirty="0" smtClean="0">
                <a:solidFill>
                  <a:schemeClr val="accent6">
                    <a:lumMod val="60000"/>
                    <a:lumOff val="40000"/>
                  </a:schemeClr>
                </a:solidFill>
              </a:rPr>
            </a:br>
            <a:r>
              <a:rPr lang="en-US" b="0" dirty="0">
                <a:solidFill>
                  <a:schemeClr val="accent6">
                    <a:lumMod val="60000"/>
                    <a:lumOff val="40000"/>
                  </a:schemeClr>
                </a:solidFill>
              </a:rPr>
              <a:t/>
            </a:r>
            <a:br>
              <a:rPr lang="en-US" b="0" dirty="0">
                <a:solidFill>
                  <a:schemeClr val="accent6">
                    <a:lumMod val="60000"/>
                    <a:lumOff val="40000"/>
                  </a:schemeClr>
                </a:solidFill>
              </a:rPr>
            </a:br>
            <a:r>
              <a:rPr lang="en-US" b="0" dirty="0">
                <a:solidFill>
                  <a:schemeClr val="accent6">
                    <a:lumMod val="60000"/>
                    <a:lumOff val="40000"/>
                  </a:schemeClr>
                </a:solidFill>
              </a:rPr>
              <a:t/>
            </a:r>
            <a:br>
              <a:rPr lang="en-US" b="0" dirty="0">
                <a:solidFill>
                  <a:schemeClr val="accent6">
                    <a:lumMod val="60000"/>
                    <a:lumOff val="40000"/>
                  </a:schemeClr>
                </a:solidFill>
              </a:rPr>
            </a:br>
            <a:r>
              <a:rPr lang="en-US" b="0" dirty="0" smtClean="0">
                <a:solidFill>
                  <a:schemeClr val="accent6">
                    <a:lumMod val="60000"/>
                    <a:lumOff val="40000"/>
                  </a:schemeClr>
                </a:solidFill>
              </a:rPr>
              <a:t/>
            </a:r>
            <a:br>
              <a:rPr lang="en-US" b="0" dirty="0" smtClean="0">
                <a:solidFill>
                  <a:schemeClr val="accent6">
                    <a:lumMod val="60000"/>
                    <a:lumOff val="40000"/>
                  </a:schemeClr>
                </a:solidFill>
              </a:rPr>
            </a:br>
            <a:r>
              <a:rPr lang="en-US" b="0" dirty="0">
                <a:solidFill>
                  <a:schemeClr val="accent6">
                    <a:lumMod val="60000"/>
                    <a:lumOff val="40000"/>
                  </a:schemeClr>
                </a:solidFill>
              </a:rPr>
              <a:t/>
            </a:r>
            <a:br>
              <a:rPr lang="en-US" b="0" dirty="0">
                <a:solidFill>
                  <a:schemeClr val="accent6">
                    <a:lumMod val="60000"/>
                    <a:lumOff val="40000"/>
                  </a:schemeClr>
                </a:solidFill>
              </a:rPr>
            </a:br>
            <a:r>
              <a:rPr lang="en-US" sz="2400" dirty="0">
                <a:solidFill>
                  <a:schemeClr val="accent1">
                    <a:lumMod val="75000"/>
                  </a:schemeClr>
                </a:solidFill>
                <a:latin typeface="+mn-lt"/>
                <a:ea typeface="+mn-ea"/>
                <a:cs typeface="+mn-cs"/>
              </a:rPr>
              <a:t>S</a:t>
            </a:r>
            <a:r>
              <a:rPr lang="en-US" sz="2400" dirty="0">
                <a:solidFill>
                  <a:schemeClr val="accent1">
                    <a:lumMod val="75000"/>
                  </a:schemeClr>
                </a:solidFill>
                <a:latin typeface="+mn-lt"/>
                <a:ea typeface="+mn-ea"/>
                <a:cs typeface="+mn-cs"/>
              </a:rPr>
              <a:t>ystem </a:t>
            </a:r>
            <a:r>
              <a:rPr lang="en-US" sz="2400" dirty="0">
                <a:solidFill>
                  <a:schemeClr val="accent1">
                    <a:lumMod val="75000"/>
                  </a:schemeClr>
                </a:solidFill>
                <a:latin typeface="+mn-lt"/>
                <a:ea typeface="+mn-ea"/>
                <a:cs typeface="+mn-cs"/>
              </a:rPr>
              <a:t>operation it is quiet easy to the </a:t>
            </a:r>
            <a:r>
              <a:rPr lang="en-US" sz="2400" dirty="0">
                <a:solidFill>
                  <a:schemeClr val="accent1">
                    <a:lumMod val="75000"/>
                  </a:schemeClr>
                </a:solidFill>
                <a:latin typeface="+mn-lt"/>
                <a:ea typeface="+mn-ea"/>
                <a:cs typeface="+mn-cs"/>
              </a:rPr>
              <a:t>user and </a:t>
            </a:r>
            <a:r>
              <a:rPr lang="en-US" sz="2400" dirty="0">
                <a:solidFill>
                  <a:schemeClr val="accent1">
                    <a:lumMod val="75000"/>
                  </a:schemeClr>
                </a:solidFill>
                <a:latin typeface="+mn-lt"/>
                <a:ea typeface="+mn-ea"/>
                <a:cs typeface="+mn-cs"/>
              </a:rPr>
              <a:t>that does not need a </a:t>
            </a:r>
            <a:r>
              <a:rPr lang="en-US" sz="2400" dirty="0">
                <a:solidFill>
                  <a:schemeClr val="accent1">
                    <a:lumMod val="75000"/>
                  </a:schemeClr>
                </a:solidFill>
                <a:latin typeface="+mn-lt"/>
                <a:ea typeface="+mn-ea"/>
                <a:cs typeface="+mn-cs"/>
              </a:rPr>
              <a:t>high involvement.</a:t>
            </a:r>
            <a:br>
              <a:rPr lang="en-US" sz="2400" dirty="0">
                <a:solidFill>
                  <a:schemeClr val="accent1">
                    <a:lumMod val="75000"/>
                  </a:schemeClr>
                </a:solidFill>
                <a:latin typeface="+mn-lt"/>
                <a:ea typeface="+mn-ea"/>
                <a:cs typeface="+mn-cs"/>
              </a:rPr>
            </a:br>
            <a:r>
              <a:rPr lang="en-US" sz="2400" dirty="0">
                <a:solidFill>
                  <a:schemeClr val="accent1">
                    <a:lumMod val="75000"/>
                  </a:schemeClr>
                </a:solidFill>
                <a:latin typeface="+mn-lt"/>
                <a:ea typeface="+mn-ea"/>
                <a:cs typeface="+mn-cs"/>
              </a:rPr>
              <a:t/>
            </a:r>
            <a:br>
              <a:rPr lang="en-US" sz="2400" dirty="0">
                <a:solidFill>
                  <a:schemeClr val="accent1">
                    <a:lumMod val="75000"/>
                  </a:schemeClr>
                </a:solidFill>
                <a:latin typeface="+mn-lt"/>
                <a:ea typeface="+mn-ea"/>
                <a:cs typeface="+mn-cs"/>
              </a:rPr>
            </a:br>
            <a:r>
              <a:rPr lang="en-US" sz="2400" dirty="0">
                <a:solidFill>
                  <a:schemeClr val="accent1">
                    <a:lumMod val="75000"/>
                  </a:schemeClr>
                </a:solidFill>
                <a:latin typeface="+mn-lt"/>
                <a:ea typeface="+mn-ea"/>
                <a:cs typeface="+mn-cs"/>
              </a:rPr>
              <a:t>This system </a:t>
            </a:r>
            <a:r>
              <a:rPr lang="en-US" sz="2400" dirty="0">
                <a:solidFill>
                  <a:schemeClr val="accent1">
                    <a:lumMod val="75000"/>
                  </a:schemeClr>
                </a:solidFill>
                <a:latin typeface="+mn-lt"/>
                <a:ea typeface="+mn-ea"/>
                <a:cs typeface="+mn-cs"/>
              </a:rPr>
              <a:t>ensures ease and autonomy use, without the need of waiting for a vehicle or </a:t>
            </a:r>
            <a:r>
              <a:rPr lang="en-US" sz="2400" dirty="0">
                <a:solidFill>
                  <a:schemeClr val="accent1">
                    <a:lumMod val="75000"/>
                  </a:schemeClr>
                </a:solidFill>
                <a:latin typeface="+mn-lt"/>
                <a:ea typeface="+mn-ea"/>
                <a:cs typeface="+mn-cs"/>
              </a:rPr>
              <a:t>complicated bureaucratic </a:t>
            </a:r>
            <a:r>
              <a:rPr lang="en-US" sz="2400" dirty="0">
                <a:solidFill>
                  <a:schemeClr val="accent1">
                    <a:lumMod val="75000"/>
                  </a:schemeClr>
                </a:solidFill>
                <a:latin typeface="+mn-lt"/>
                <a:ea typeface="+mn-ea"/>
                <a:cs typeface="+mn-cs"/>
              </a:rPr>
              <a:t>processes. </a:t>
            </a:r>
            <a:r>
              <a:rPr lang="en-US" sz="2400" dirty="0">
                <a:solidFill>
                  <a:schemeClr val="accent1">
                    <a:lumMod val="75000"/>
                  </a:schemeClr>
                </a:solidFill>
                <a:latin typeface="+mn-lt"/>
                <a:ea typeface="+mn-ea"/>
                <a:cs typeface="+mn-cs"/>
              </a:rPr>
              <a:t/>
            </a:r>
            <a:br>
              <a:rPr lang="en-US" sz="2400" dirty="0">
                <a:solidFill>
                  <a:schemeClr val="accent1">
                    <a:lumMod val="75000"/>
                  </a:schemeClr>
                </a:solidFill>
                <a:latin typeface="+mn-lt"/>
                <a:ea typeface="+mn-ea"/>
                <a:cs typeface="+mn-cs"/>
              </a:rPr>
            </a:br>
            <a:r>
              <a:rPr lang="en-US" sz="2400" dirty="0">
                <a:solidFill>
                  <a:schemeClr val="accent1">
                    <a:lumMod val="75000"/>
                  </a:schemeClr>
                </a:solidFill>
                <a:latin typeface="+mn-lt"/>
                <a:ea typeface="+mn-ea"/>
                <a:cs typeface="+mn-cs"/>
              </a:rPr>
              <a:t/>
            </a:r>
            <a:br>
              <a:rPr lang="en-US" sz="2400" dirty="0">
                <a:solidFill>
                  <a:schemeClr val="accent1">
                    <a:lumMod val="75000"/>
                  </a:schemeClr>
                </a:solidFill>
                <a:latin typeface="+mn-lt"/>
                <a:ea typeface="+mn-ea"/>
                <a:cs typeface="+mn-cs"/>
              </a:rPr>
            </a:br>
            <a:r>
              <a:rPr lang="en-US" sz="2400" dirty="0">
                <a:solidFill>
                  <a:schemeClr val="accent1">
                    <a:lumMod val="75000"/>
                  </a:schemeClr>
                </a:solidFill>
                <a:latin typeface="+mn-lt"/>
                <a:ea typeface="+mn-ea"/>
                <a:cs typeface="+mn-cs"/>
              </a:rPr>
              <a:t>The </a:t>
            </a:r>
            <a:r>
              <a:rPr lang="en-US" sz="2400" dirty="0">
                <a:solidFill>
                  <a:schemeClr val="accent1">
                    <a:lumMod val="75000"/>
                  </a:schemeClr>
                </a:solidFill>
                <a:latin typeface="+mn-lt"/>
                <a:ea typeface="+mn-ea"/>
                <a:cs typeface="+mn-cs"/>
              </a:rPr>
              <a:t>user has a card that </a:t>
            </a:r>
            <a:r>
              <a:rPr lang="en-US" sz="2400" dirty="0">
                <a:solidFill>
                  <a:schemeClr val="accent1">
                    <a:lumMod val="75000"/>
                  </a:schemeClr>
                </a:solidFill>
                <a:latin typeface="+mn-lt"/>
                <a:ea typeface="+mn-ea"/>
                <a:cs typeface="+mn-cs"/>
              </a:rPr>
              <a:t>is valid one year, associated </a:t>
            </a:r>
            <a:r>
              <a:rPr lang="en-US" sz="2400" dirty="0">
                <a:solidFill>
                  <a:schemeClr val="accent1">
                    <a:lumMod val="75000"/>
                  </a:schemeClr>
                </a:solidFill>
                <a:latin typeface="+mn-lt"/>
                <a:ea typeface="+mn-ea"/>
                <a:cs typeface="+mn-cs"/>
              </a:rPr>
              <a:t>with an insurance</a:t>
            </a:r>
            <a:r>
              <a:rPr lang="en-US" sz="2400" dirty="0">
                <a:solidFill>
                  <a:schemeClr val="accent1">
                    <a:lumMod val="75000"/>
                  </a:schemeClr>
                </a:solidFill>
                <a:latin typeface="+mn-lt"/>
                <a:ea typeface="+mn-ea"/>
                <a:cs typeface="+mn-cs"/>
              </a:rPr>
              <a:t>.</a:t>
            </a:r>
            <a:r>
              <a:rPr lang="en-US" sz="2400" dirty="0">
                <a:solidFill>
                  <a:schemeClr val="accent1">
                    <a:lumMod val="75000"/>
                  </a:schemeClr>
                </a:solidFill>
                <a:latin typeface="+mn-lt"/>
                <a:ea typeface="+mn-ea"/>
                <a:cs typeface="+mn-cs"/>
              </a:rPr>
              <a:t> </a:t>
            </a:r>
            <a:r>
              <a:rPr lang="en-US" sz="2400" dirty="0">
                <a:solidFill>
                  <a:schemeClr val="accent1">
                    <a:lumMod val="75000"/>
                  </a:schemeClr>
                </a:solidFill>
                <a:latin typeface="+mn-lt"/>
                <a:ea typeface="+mn-ea"/>
                <a:cs typeface="+mn-cs"/>
              </a:rPr>
              <a:t/>
            </a:r>
            <a:br>
              <a:rPr lang="en-US" sz="2400" dirty="0">
                <a:solidFill>
                  <a:schemeClr val="accent1">
                    <a:lumMod val="75000"/>
                  </a:schemeClr>
                </a:solidFill>
                <a:latin typeface="+mn-lt"/>
                <a:ea typeface="+mn-ea"/>
                <a:cs typeface="+mn-cs"/>
              </a:rPr>
            </a:br>
            <a:r>
              <a:rPr lang="en-US" sz="2400" dirty="0">
                <a:solidFill>
                  <a:schemeClr val="accent1">
                    <a:lumMod val="75000"/>
                  </a:schemeClr>
                </a:solidFill>
                <a:latin typeface="+mn-lt"/>
                <a:ea typeface="+mn-ea"/>
                <a:cs typeface="+mn-cs"/>
              </a:rPr>
              <a:t/>
            </a:r>
            <a:br>
              <a:rPr lang="en-US" sz="2400" dirty="0">
                <a:solidFill>
                  <a:schemeClr val="accent1">
                    <a:lumMod val="75000"/>
                  </a:schemeClr>
                </a:solidFill>
                <a:latin typeface="+mn-lt"/>
                <a:ea typeface="+mn-ea"/>
                <a:cs typeface="+mn-cs"/>
              </a:rPr>
            </a:br>
            <a:r>
              <a:rPr lang="en-US" sz="2400" dirty="0">
                <a:solidFill>
                  <a:schemeClr val="accent1">
                    <a:lumMod val="75000"/>
                  </a:schemeClr>
                </a:solidFill>
                <a:latin typeface="+mn-lt"/>
                <a:ea typeface="+mn-ea"/>
                <a:cs typeface="+mn-cs"/>
              </a:rPr>
              <a:t>The available </a:t>
            </a:r>
            <a:r>
              <a:rPr lang="en-US" sz="2400" dirty="0">
                <a:solidFill>
                  <a:schemeClr val="accent1">
                    <a:lumMod val="75000"/>
                  </a:schemeClr>
                </a:solidFill>
                <a:latin typeface="+mn-lt"/>
                <a:ea typeface="+mn-ea"/>
                <a:cs typeface="+mn-cs"/>
              </a:rPr>
              <a:t>technology allows the user to get a bike in a bike station and return it to the system elsewhere in the </a:t>
            </a:r>
            <a:r>
              <a:rPr lang="en-US" sz="2400" dirty="0">
                <a:solidFill>
                  <a:schemeClr val="accent1">
                    <a:lumMod val="75000"/>
                  </a:schemeClr>
                </a:solidFill>
                <a:latin typeface="+mn-lt"/>
                <a:ea typeface="+mn-ea"/>
                <a:cs typeface="+mn-cs"/>
              </a:rPr>
              <a:t>city.</a:t>
            </a:r>
            <a:r>
              <a:rPr lang="pt-PT" sz="2600" dirty="0">
                <a:solidFill>
                  <a:schemeClr val="accent6">
                    <a:lumMod val="60000"/>
                    <a:lumOff val="40000"/>
                  </a:schemeClr>
                </a:solidFill>
              </a:rPr>
              <a:t/>
            </a:r>
            <a:br>
              <a:rPr lang="pt-PT" sz="2600" dirty="0">
                <a:solidFill>
                  <a:schemeClr val="accent6">
                    <a:lumMod val="60000"/>
                    <a:lumOff val="40000"/>
                  </a:schemeClr>
                </a:solidFill>
              </a:rPr>
            </a:br>
            <a:r>
              <a:rPr lang="pt-PT" dirty="0" smtClean="0">
                <a:solidFill>
                  <a:schemeClr val="bg1"/>
                </a:solidFill>
              </a:rPr>
              <a:t> </a:t>
            </a:r>
            <a:endParaRPr lang="pt-PT" dirty="0">
              <a:solidFill>
                <a:schemeClr val="bg1"/>
              </a:solidFill>
            </a:endParaRPr>
          </a:p>
        </p:txBody>
      </p:sp>
      <p:pic>
        <p:nvPicPr>
          <p:cNvPr id="4098"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845542" y="1443647"/>
            <a:ext cx="2589987" cy="169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45542" y="3356992"/>
            <a:ext cx="2542882" cy="304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0199" y="152668"/>
            <a:ext cx="7056784" cy="954107"/>
          </a:xfrm>
          <a:prstGeom prst="rect">
            <a:avLst/>
          </a:prstGeom>
          <a:noFill/>
        </p:spPr>
        <p:txBody>
          <a:bodyPr wrap="square" rtlCol="0">
            <a:spAutoFit/>
          </a:bodyPr>
          <a:lstStyle/>
          <a:p>
            <a:r>
              <a:rPr lang="en-US" sz="2800" b="1" dirty="0" smtClean="0">
                <a:solidFill>
                  <a:schemeClr val="accent1">
                    <a:lumMod val="75000"/>
                  </a:schemeClr>
                </a:solidFill>
                <a:latin typeface="+mj-lt"/>
              </a:rPr>
              <a:t>Soft Modes</a:t>
            </a:r>
            <a:r>
              <a:rPr lang="en-US" sz="2800" b="1" dirty="0">
                <a:solidFill>
                  <a:schemeClr val="accent1">
                    <a:lumMod val="75000"/>
                  </a:schemeClr>
                </a:solidFill>
                <a:latin typeface="+mj-lt"/>
              </a:rPr>
              <a:t/>
            </a:r>
            <a:br>
              <a:rPr lang="en-US" sz="2800" b="1" dirty="0">
                <a:solidFill>
                  <a:schemeClr val="accent1">
                    <a:lumMod val="75000"/>
                  </a:schemeClr>
                </a:solidFill>
                <a:latin typeface="+mj-lt"/>
              </a:rPr>
            </a:br>
            <a:r>
              <a:rPr lang="en-US" sz="2800" b="1" dirty="0">
                <a:solidFill>
                  <a:schemeClr val="accent1">
                    <a:lumMod val="75000"/>
                  </a:schemeClr>
                </a:solidFill>
                <a:latin typeface="+mj-lt"/>
              </a:rPr>
              <a:t>Public Bike Sharing </a:t>
            </a:r>
            <a:r>
              <a:rPr lang="en-US" sz="2800" b="1" dirty="0" smtClean="0">
                <a:solidFill>
                  <a:schemeClr val="accent1">
                    <a:lumMod val="75000"/>
                  </a:schemeClr>
                </a:solidFill>
                <a:latin typeface="+mj-lt"/>
              </a:rPr>
              <a:t>System</a:t>
            </a: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208" y="6399575"/>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805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384873" y="260648"/>
            <a:ext cx="7848872" cy="1143000"/>
          </a:xfrm>
        </p:spPr>
        <p:txBody>
          <a:bodyPr>
            <a:normAutofit fontScale="90000"/>
          </a:bodyPr>
          <a:lstStyle/>
          <a:p>
            <a:pPr algn="l"/>
            <a:r>
              <a:rPr lang="en-US" sz="3100" b="1" dirty="0">
                <a:solidFill>
                  <a:schemeClr val="accent1">
                    <a:lumMod val="75000"/>
                  </a:schemeClr>
                </a:solidFill>
                <a:ea typeface="+mn-ea"/>
                <a:cs typeface="+mn-cs"/>
              </a:rPr>
              <a:t>Soft </a:t>
            </a:r>
            <a:r>
              <a:rPr lang="en-US" sz="3100" b="1" dirty="0" smtClean="0">
                <a:solidFill>
                  <a:schemeClr val="accent1">
                    <a:lumMod val="75000"/>
                  </a:schemeClr>
                </a:solidFill>
                <a:ea typeface="+mn-ea"/>
                <a:cs typeface="+mn-cs"/>
              </a:rPr>
              <a:t>Modes</a:t>
            </a:r>
            <a:r>
              <a:rPr lang="en-US" sz="3100" b="1" dirty="0">
                <a:solidFill>
                  <a:schemeClr val="accent1">
                    <a:lumMod val="75000"/>
                  </a:schemeClr>
                </a:solidFill>
                <a:ea typeface="+mn-ea"/>
                <a:cs typeface="+mn-cs"/>
              </a:rPr>
              <a:t/>
            </a:r>
            <a:br>
              <a:rPr lang="en-US" sz="3100" b="1" dirty="0">
                <a:solidFill>
                  <a:schemeClr val="accent1">
                    <a:lumMod val="75000"/>
                  </a:schemeClr>
                </a:solidFill>
                <a:ea typeface="+mn-ea"/>
                <a:cs typeface="+mn-cs"/>
              </a:rPr>
            </a:br>
            <a:r>
              <a:rPr lang="en-US" sz="3100" b="1" dirty="0">
                <a:solidFill>
                  <a:schemeClr val="accent1">
                    <a:lumMod val="75000"/>
                  </a:schemeClr>
                </a:solidFill>
                <a:ea typeface="+mn-ea"/>
                <a:cs typeface="+mn-cs"/>
              </a:rPr>
              <a:t>Public Bike </a:t>
            </a:r>
            <a:r>
              <a:rPr lang="en-US" sz="3100" b="1" dirty="0" smtClean="0">
                <a:solidFill>
                  <a:schemeClr val="accent1">
                    <a:lumMod val="75000"/>
                  </a:schemeClr>
                </a:solidFill>
                <a:ea typeface="+mn-ea"/>
                <a:cs typeface="+mn-cs"/>
              </a:rPr>
              <a:t>Sharing System</a:t>
            </a:r>
            <a:r>
              <a:rPr lang="en-US" sz="4000" b="1" dirty="0" smtClean="0">
                <a:solidFill>
                  <a:schemeClr val="accent1">
                    <a:lumMod val="75000"/>
                  </a:schemeClr>
                </a:solidFill>
                <a:ea typeface="+mn-ea"/>
                <a:cs typeface="+mn-cs"/>
              </a:rPr>
              <a:t/>
            </a:r>
            <a:br>
              <a:rPr lang="en-US" sz="4000" b="1" dirty="0" smtClean="0">
                <a:solidFill>
                  <a:schemeClr val="accent1">
                    <a:lumMod val="75000"/>
                  </a:schemeClr>
                </a:solidFill>
                <a:ea typeface="+mn-ea"/>
                <a:cs typeface="+mn-cs"/>
              </a:rPr>
            </a:br>
            <a:r>
              <a:rPr lang="en-US" sz="2700" b="1" dirty="0" smtClean="0">
                <a:solidFill>
                  <a:schemeClr val="accent1">
                    <a:lumMod val="75000"/>
                  </a:schemeClr>
                </a:solidFill>
              </a:rPr>
              <a:t>Results and </a:t>
            </a:r>
            <a:r>
              <a:rPr lang="en-US" sz="2700" dirty="0" smtClean="0">
                <a:solidFill>
                  <a:schemeClr val="accent1">
                    <a:lumMod val="75000"/>
                  </a:schemeClr>
                </a:solidFill>
              </a:rPr>
              <a:t>Ch</a:t>
            </a:r>
            <a:r>
              <a:rPr lang="en-US" sz="2700" b="1" dirty="0" smtClean="0">
                <a:solidFill>
                  <a:schemeClr val="accent1">
                    <a:lumMod val="75000"/>
                  </a:schemeClr>
                </a:solidFill>
              </a:rPr>
              <a:t>allenges</a:t>
            </a:r>
            <a:endParaRPr lang="en-US" sz="2700" b="1" dirty="0">
              <a:solidFill>
                <a:schemeClr val="accent1">
                  <a:lumMod val="75000"/>
                </a:schemeClr>
              </a:solidFill>
            </a:endParaRPr>
          </a:p>
        </p:txBody>
      </p:sp>
      <p:sp>
        <p:nvSpPr>
          <p:cNvPr id="3" name="Marcador de Posição de Conteúdo 2"/>
          <p:cNvSpPr>
            <a:spLocks noGrp="1"/>
          </p:cNvSpPr>
          <p:nvPr>
            <p:ph idx="1"/>
          </p:nvPr>
        </p:nvSpPr>
        <p:spPr>
          <a:xfrm>
            <a:off x="148281" y="1505121"/>
            <a:ext cx="5875351" cy="4525963"/>
          </a:xfrm>
        </p:spPr>
        <p:txBody>
          <a:bodyPr>
            <a:noAutofit/>
          </a:bodyPr>
          <a:lstStyle/>
          <a:p>
            <a:pPr algn="just">
              <a:lnSpc>
                <a:spcPct val="115000"/>
              </a:lnSpc>
              <a:spcAft>
                <a:spcPts val="1000"/>
              </a:spcAft>
            </a:pPr>
            <a:r>
              <a:rPr lang="en-US" sz="1600" dirty="0" smtClean="0">
                <a:solidFill>
                  <a:schemeClr val="accent1">
                    <a:lumMod val="75000"/>
                  </a:schemeClr>
                </a:solidFill>
                <a:ea typeface="Calibri"/>
                <a:cs typeface="Times New Roman"/>
              </a:rPr>
              <a:t>Encourage people to see cycling as a fast and cheap transport option, </a:t>
            </a:r>
            <a:r>
              <a:rPr lang="en-US" sz="1600" dirty="0">
                <a:solidFill>
                  <a:schemeClr val="accent1">
                    <a:lumMod val="75000"/>
                  </a:schemeClr>
                </a:solidFill>
                <a:ea typeface="Calibri"/>
                <a:cs typeface="Times New Roman"/>
              </a:rPr>
              <a:t>was the most difficult challenge to </a:t>
            </a:r>
            <a:r>
              <a:rPr lang="en-US" sz="1600" dirty="0" smtClean="0">
                <a:solidFill>
                  <a:schemeClr val="accent1">
                    <a:lumMod val="75000"/>
                  </a:schemeClr>
                </a:solidFill>
                <a:ea typeface="Calibri"/>
                <a:cs typeface="Times New Roman"/>
              </a:rPr>
              <a:t>overcame.</a:t>
            </a:r>
          </a:p>
          <a:p>
            <a:pPr algn="just">
              <a:lnSpc>
                <a:spcPct val="115000"/>
              </a:lnSpc>
              <a:spcAft>
                <a:spcPts val="1000"/>
              </a:spcAft>
            </a:pPr>
            <a:r>
              <a:rPr lang="en-US" sz="1600" dirty="0">
                <a:solidFill>
                  <a:schemeClr val="accent1">
                    <a:lumMod val="75000"/>
                  </a:schemeClr>
                </a:solidFill>
                <a:ea typeface="Calibri"/>
                <a:cs typeface="Times New Roman"/>
              </a:rPr>
              <a:t>Cycling has </a:t>
            </a:r>
            <a:r>
              <a:rPr lang="en-US" sz="1600" dirty="0" smtClean="0">
                <a:solidFill>
                  <a:schemeClr val="accent1">
                    <a:lumMod val="75000"/>
                  </a:schemeClr>
                </a:solidFill>
                <a:ea typeface="Calibri"/>
                <a:cs typeface="Times New Roman"/>
              </a:rPr>
              <a:t>a big potential if you think that car trips in </a:t>
            </a:r>
            <a:r>
              <a:rPr lang="en-US" sz="1600" dirty="0">
                <a:solidFill>
                  <a:schemeClr val="accent1">
                    <a:lumMod val="75000"/>
                  </a:schemeClr>
                </a:solidFill>
                <a:ea typeface="Calibri"/>
                <a:cs typeface="Times New Roman"/>
              </a:rPr>
              <a:t>cities are of less than 5 </a:t>
            </a:r>
            <a:r>
              <a:rPr lang="en-US" sz="1600" dirty="0" smtClean="0">
                <a:solidFill>
                  <a:schemeClr val="accent1">
                    <a:lumMod val="75000"/>
                  </a:schemeClr>
                </a:solidFill>
                <a:ea typeface="Calibri"/>
                <a:cs typeface="Times New Roman"/>
              </a:rPr>
              <a:t>km.</a:t>
            </a:r>
            <a:endParaRPr lang="en-US" sz="1600" dirty="0">
              <a:solidFill>
                <a:schemeClr val="accent1">
                  <a:lumMod val="75000"/>
                </a:schemeClr>
              </a:solidFill>
              <a:ea typeface="Calibri"/>
              <a:cs typeface="Times New Roman"/>
            </a:endParaRPr>
          </a:p>
          <a:p>
            <a:pPr algn="just">
              <a:lnSpc>
                <a:spcPct val="115000"/>
              </a:lnSpc>
              <a:spcAft>
                <a:spcPts val="1000"/>
              </a:spcAft>
            </a:pPr>
            <a:r>
              <a:rPr lang="en-US" sz="1600" b="1" dirty="0" smtClean="0">
                <a:solidFill>
                  <a:schemeClr val="accent1">
                    <a:lumMod val="75000"/>
                  </a:schemeClr>
                </a:solidFill>
                <a:ea typeface="Calibri"/>
                <a:cs typeface="Times New Roman"/>
              </a:rPr>
              <a:t>The </a:t>
            </a:r>
            <a:r>
              <a:rPr lang="en-US" sz="1600" b="1" dirty="0">
                <a:solidFill>
                  <a:schemeClr val="accent1">
                    <a:lumMod val="75000"/>
                  </a:schemeClr>
                </a:solidFill>
                <a:ea typeface="Calibri"/>
                <a:cs typeface="Times New Roman"/>
              </a:rPr>
              <a:t>project recorded a high number of memberships with more than 1.400 users and about </a:t>
            </a:r>
            <a:r>
              <a:rPr lang="en-US" sz="1600" b="1" dirty="0" smtClean="0">
                <a:solidFill>
                  <a:schemeClr val="accent1">
                    <a:lumMod val="75000"/>
                  </a:schemeClr>
                </a:solidFill>
                <a:ea typeface="Calibri"/>
                <a:cs typeface="Times New Roman"/>
              </a:rPr>
              <a:t>35.000 </a:t>
            </a:r>
            <a:r>
              <a:rPr lang="en-US" sz="1600" b="1" dirty="0">
                <a:solidFill>
                  <a:schemeClr val="accent1">
                    <a:lumMod val="75000"/>
                  </a:schemeClr>
                </a:solidFill>
                <a:ea typeface="Calibri"/>
                <a:cs typeface="Times New Roman"/>
              </a:rPr>
              <a:t>uses, </a:t>
            </a:r>
            <a:r>
              <a:rPr lang="en-US" sz="1600" b="1" dirty="0" smtClean="0">
                <a:solidFill>
                  <a:schemeClr val="accent1">
                    <a:lumMod val="75000"/>
                  </a:schemeClr>
                </a:solidFill>
                <a:ea typeface="Calibri"/>
                <a:cs typeface="Times New Roman"/>
              </a:rPr>
              <a:t>after </a:t>
            </a:r>
            <a:r>
              <a:rPr lang="en-US" sz="1600" dirty="0">
                <a:solidFill>
                  <a:schemeClr val="accent1">
                    <a:lumMod val="75000"/>
                  </a:schemeClr>
                </a:solidFill>
                <a:ea typeface="Calibri"/>
                <a:cs typeface="Times New Roman"/>
              </a:rPr>
              <a:t>3</a:t>
            </a:r>
            <a:r>
              <a:rPr lang="en-US" sz="1600" b="1" dirty="0" smtClean="0">
                <a:solidFill>
                  <a:schemeClr val="accent1">
                    <a:lumMod val="75000"/>
                  </a:schemeClr>
                </a:solidFill>
                <a:ea typeface="Calibri"/>
                <a:cs typeface="Times New Roman"/>
              </a:rPr>
              <a:t> </a:t>
            </a:r>
            <a:r>
              <a:rPr lang="en-US" sz="1600" b="1" dirty="0">
                <a:solidFill>
                  <a:schemeClr val="accent1">
                    <a:lumMod val="75000"/>
                  </a:schemeClr>
                </a:solidFill>
                <a:ea typeface="Calibri"/>
                <a:cs typeface="Times New Roman"/>
              </a:rPr>
              <a:t>years of operation. This huge success and the high demand was the reason to undertake the extension of the system in September 2014, creating 3 new Bike Stations and increasing to double the capacity of the 4 existing ones. </a:t>
            </a:r>
            <a:endParaRPr lang="pt-PT" sz="1600" b="1" dirty="0">
              <a:solidFill>
                <a:schemeClr val="accent1">
                  <a:lumMod val="75000"/>
                </a:schemeClr>
              </a:solidFill>
              <a:ea typeface="Calibri"/>
              <a:cs typeface="Times New Roman"/>
            </a:endParaRPr>
          </a:p>
          <a:p>
            <a:pPr algn="just">
              <a:lnSpc>
                <a:spcPct val="115000"/>
              </a:lnSpc>
              <a:spcAft>
                <a:spcPts val="1000"/>
              </a:spcAft>
            </a:pPr>
            <a:r>
              <a:rPr lang="en-US" sz="1600" b="1" dirty="0">
                <a:solidFill>
                  <a:schemeClr val="accent1">
                    <a:lumMod val="75000"/>
                  </a:schemeClr>
                </a:solidFill>
                <a:ea typeface="Calibri"/>
                <a:cs typeface="Times New Roman"/>
              </a:rPr>
              <a:t>The users already have traveled 123. 690 km with this system, which avoided an estimate of 19 ton CO2 emissions</a:t>
            </a:r>
            <a:r>
              <a:rPr lang="en-US" sz="1600" dirty="0">
                <a:solidFill>
                  <a:schemeClr val="accent1">
                    <a:lumMod val="75000"/>
                  </a:schemeClr>
                </a:solidFill>
                <a:ea typeface="Calibri"/>
                <a:cs typeface="Times New Roman"/>
              </a:rPr>
              <a:t>.</a:t>
            </a:r>
            <a:endParaRPr lang="pt-PT" sz="1600" dirty="0">
              <a:solidFill>
                <a:schemeClr val="accent1">
                  <a:lumMod val="75000"/>
                </a:schemeClr>
              </a:solidFill>
              <a:ea typeface="Calibri"/>
              <a:cs typeface="Times New Roman"/>
            </a:endParaRPr>
          </a:p>
        </p:txBody>
      </p:sp>
      <p:sp>
        <p:nvSpPr>
          <p:cNvPr id="4" name="Marcador de Posição do Número do Diapositivo 3"/>
          <p:cNvSpPr>
            <a:spLocks noGrp="1"/>
          </p:cNvSpPr>
          <p:nvPr>
            <p:ph type="sldNum" sz="quarter" idx="4294967295"/>
          </p:nvPr>
        </p:nvSpPr>
        <p:spPr>
          <a:xfrm>
            <a:off x="6553200" y="6356350"/>
            <a:ext cx="2133600" cy="365125"/>
          </a:xfrm>
          <a:prstGeom prst="rect">
            <a:avLst/>
          </a:prstGeom>
        </p:spPr>
        <p:txBody>
          <a:bodyPr/>
          <a:lstStyle/>
          <a:p>
            <a:fld id="{7885B645-3FC9-4818-B15C-2015C0998864}" type="slidenum">
              <a:rPr lang="pt-PT" smtClean="0">
                <a:solidFill>
                  <a:prstClr val="black">
                    <a:tint val="75000"/>
                  </a:prstClr>
                </a:solidFill>
              </a:rPr>
              <a:pPr/>
              <a:t>13</a:t>
            </a:fld>
            <a:endParaRPr lang="pt-PT">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712" y="1505121"/>
            <a:ext cx="2762965" cy="185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791" y="3697673"/>
            <a:ext cx="2699886" cy="202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45" y="6309320"/>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004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Ciclovias_Laz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6874" y="1280107"/>
            <a:ext cx="4883493" cy="508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135923" y="1459847"/>
            <a:ext cx="357110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buFontTx/>
              <a:buChar char="•"/>
            </a:pPr>
            <a:endParaRPr lang="en-US" altLang="pt-PT" sz="2000" dirty="0" smtClean="0">
              <a:solidFill>
                <a:schemeClr val="accent6">
                  <a:lumMod val="60000"/>
                  <a:lumOff val="40000"/>
                </a:schemeClr>
              </a:solidFill>
              <a:latin typeface="Trebuchet MS" pitchFamily="34" charset="0"/>
            </a:endParaRPr>
          </a:p>
          <a:p>
            <a:pPr eaLnBrk="1" hangingPunct="1">
              <a:lnSpc>
                <a:spcPct val="90000"/>
              </a:lnSpc>
              <a:spcBef>
                <a:spcPct val="20000"/>
              </a:spcBef>
              <a:buFontTx/>
              <a:buChar char="•"/>
            </a:pPr>
            <a:r>
              <a:rPr lang="en-US" altLang="pt-PT" sz="2000" b="1" dirty="0" smtClean="0">
                <a:solidFill>
                  <a:schemeClr val="accent1">
                    <a:lumMod val="75000"/>
                  </a:schemeClr>
                </a:solidFill>
                <a:latin typeface="Trebuchet MS" pitchFamily="34" charset="0"/>
              </a:rPr>
              <a:t>Continuous cycling route from Torres Vedras City </a:t>
            </a:r>
            <a:r>
              <a:rPr lang="en-US" altLang="pt-PT" sz="2000" b="1" dirty="0">
                <a:solidFill>
                  <a:schemeClr val="accent1">
                    <a:lumMod val="75000"/>
                  </a:schemeClr>
                </a:solidFill>
                <a:latin typeface="Trebuchet MS" pitchFamily="34" charset="0"/>
              </a:rPr>
              <a:t>to the </a:t>
            </a:r>
            <a:r>
              <a:rPr lang="en-US" altLang="pt-PT" sz="2000" b="1" dirty="0" smtClean="0">
                <a:solidFill>
                  <a:schemeClr val="accent1">
                    <a:lumMod val="75000"/>
                  </a:schemeClr>
                </a:solidFill>
                <a:latin typeface="Trebuchet MS" pitchFamily="34" charset="0"/>
              </a:rPr>
              <a:t>Coast  - total </a:t>
            </a:r>
            <a:r>
              <a:rPr lang="en-US" altLang="pt-PT" sz="2000" b="1" dirty="0">
                <a:solidFill>
                  <a:schemeClr val="accent1">
                    <a:lumMod val="75000"/>
                  </a:schemeClr>
                </a:solidFill>
                <a:latin typeface="Trebuchet MS" pitchFamily="34" charset="0"/>
              </a:rPr>
              <a:t>length 38.44 </a:t>
            </a:r>
            <a:r>
              <a:rPr lang="en-US" altLang="pt-PT" sz="2000" b="1" dirty="0" smtClean="0">
                <a:solidFill>
                  <a:schemeClr val="accent1">
                    <a:lumMod val="75000"/>
                  </a:schemeClr>
                </a:solidFill>
                <a:latin typeface="Trebuchet MS" pitchFamily="34" charset="0"/>
              </a:rPr>
              <a:t>Km.</a:t>
            </a:r>
          </a:p>
          <a:p>
            <a:pPr eaLnBrk="1" hangingPunct="1">
              <a:lnSpc>
                <a:spcPct val="90000"/>
              </a:lnSpc>
              <a:spcBef>
                <a:spcPct val="20000"/>
              </a:spcBef>
              <a:buFontTx/>
              <a:buChar char="•"/>
            </a:pPr>
            <a:endParaRPr lang="en-US" altLang="pt-PT" sz="2000" b="1" dirty="0">
              <a:solidFill>
                <a:schemeClr val="accent6">
                  <a:lumMod val="60000"/>
                  <a:lumOff val="40000"/>
                </a:schemeClr>
              </a:solidFill>
              <a:latin typeface="Trebuchet MS" pitchFamily="34" charset="0"/>
            </a:endParaRPr>
          </a:p>
          <a:p>
            <a:pPr eaLnBrk="1" hangingPunct="1">
              <a:lnSpc>
                <a:spcPct val="90000"/>
              </a:lnSpc>
              <a:spcBef>
                <a:spcPct val="20000"/>
              </a:spcBef>
              <a:buFontTx/>
              <a:buChar char="•"/>
            </a:pPr>
            <a:endParaRPr lang="en-US" altLang="pt-PT" sz="2000" b="1" dirty="0" smtClean="0">
              <a:solidFill>
                <a:schemeClr val="accent6">
                  <a:lumMod val="60000"/>
                  <a:lumOff val="40000"/>
                </a:schemeClr>
              </a:solidFill>
              <a:latin typeface="Trebuchet MS" pitchFamily="34" charset="0"/>
            </a:endParaRPr>
          </a:p>
          <a:p>
            <a:pPr marL="0" indent="0" eaLnBrk="1" hangingPunct="1">
              <a:lnSpc>
                <a:spcPct val="90000"/>
              </a:lnSpc>
              <a:spcBef>
                <a:spcPct val="20000"/>
              </a:spcBef>
            </a:pPr>
            <a:endParaRPr lang="en-US" altLang="pt-PT" sz="2000" b="1" dirty="0" smtClean="0">
              <a:solidFill>
                <a:schemeClr val="accent1">
                  <a:lumMod val="75000"/>
                </a:schemeClr>
              </a:solidFill>
              <a:latin typeface="Trebuchet MS" pitchFamily="34" charset="0"/>
            </a:endParaRPr>
          </a:p>
          <a:p>
            <a:pPr eaLnBrk="1" hangingPunct="1">
              <a:lnSpc>
                <a:spcPct val="90000"/>
              </a:lnSpc>
              <a:spcBef>
                <a:spcPct val="20000"/>
              </a:spcBef>
              <a:buFontTx/>
              <a:buChar char="•"/>
            </a:pPr>
            <a:r>
              <a:rPr lang="en-US" altLang="pt-PT" sz="2000" b="1" dirty="0" smtClean="0">
                <a:solidFill>
                  <a:schemeClr val="accent1">
                    <a:lumMod val="75000"/>
                  </a:schemeClr>
                </a:solidFill>
                <a:latin typeface="Trebuchet MS" pitchFamily="34" charset="0"/>
              </a:rPr>
              <a:t>Urban bike path, in progressive construction - total length of 14.6 km</a:t>
            </a:r>
            <a:r>
              <a:rPr lang="pt-PT" altLang="pt-PT" sz="2000" b="1" dirty="0" smtClean="0">
                <a:solidFill>
                  <a:schemeClr val="accent6">
                    <a:lumMod val="60000"/>
                    <a:lumOff val="40000"/>
                  </a:schemeClr>
                </a:solidFill>
                <a:latin typeface="Trebuchet MS" pitchFamily="34" charset="0"/>
              </a:rPr>
              <a:t>.</a:t>
            </a:r>
            <a:r>
              <a:rPr lang="pt-PT" altLang="pt-PT" sz="2800" b="1" dirty="0" smtClean="0">
                <a:solidFill>
                  <a:schemeClr val="accent6">
                    <a:lumMod val="60000"/>
                    <a:lumOff val="40000"/>
                  </a:schemeClr>
                </a:solidFill>
                <a:latin typeface="Trebuchet MS" pitchFamily="34" charset="0"/>
              </a:rPr>
              <a:t> </a:t>
            </a:r>
            <a:endParaRPr lang="pt-PT" altLang="pt-PT" sz="2800" b="1" dirty="0">
              <a:solidFill>
                <a:schemeClr val="accent6">
                  <a:lumMod val="60000"/>
                  <a:lumOff val="40000"/>
                </a:schemeClr>
              </a:solidFill>
              <a:latin typeface="Trebuchet MS" pitchFamily="34" charset="0"/>
            </a:endParaRPr>
          </a:p>
        </p:txBody>
      </p:sp>
      <p:sp>
        <p:nvSpPr>
          <p:cNvPr id="64519" name="Rectângulo 1"/>
          <p:cNvSpPr>
            <a:spLocks noChangeArrowheads="1"/>
          </p:cNvSpPr>
          <p:nvPr/>
        </p:nvSpPr>
        <p:spPr bwMode="auto">
          <a:xfrm>
            <a:off x="251518" y="429371"/>
            <a:ext cx="59515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800" b="1" dirty="0" smtClean="0">
                <a:solidFill>
                  <a:schemeClr val="accent1">
                    <a:lumMod val="75000"/>
                  </a:schemeClr>
                </a:solidFill>
                <a:latin typeface="Trebuchet MS" pitchFamily="34" charset="0"/>
              </a:rPr>
              <a:t>Urban and </a:t>
            </a:r>
            <a:r>
              <a:rPr lang="en-US" altLang="pt-PT" sz="2800" b="1" dirty="0">
                <a:solidFill>
                  <a:schemeClr val="accent1">
                    <a:lumMod val="75000"/>
                  </a:schemeClr>
                </a:solidFill>
                <a:latin typeface="Trebuchet MS" pitchFamily="34" charset="0"/>
              </a:rPr>
              <a:t>L</a:t>
            </a:r>
            <a:r>
              <a:rPr lang="en-US" altLang="pt-PT" sz="2800" b="1" dirty="0" smtClean="0">
                <a:solidFill>
                  <a:schemeClr val="accent1">
                    <a:lumMod val="75000"/>
                  </a:schemeClr>
                </a:solidFill>
                <a:latin typeface="Trebuchet MS" pitchFamily="34" charset="0"/>
              </a:rPr>
              <a:t>eisure</a:t>
            </a:r>
            <a:r>
              <a:rPr lang="en-US" altLang="pt-PT" b="1" dirty="0" smtClean="0">
                <a:solidFill>
                  <a:schemeClr val="accent1">
                    <a:lumMod val="75000"/>
                  </a:schemeClr>
                </a:solidFill>
                <a:latin typeface="Trebuchet MS" pitchFamily="34" charset="0"/>
              </a:rPr>
              <a:t> </a:t>
            </a:r>
            <a:r>
              <a:rPr lang="en-US" altLang="pt-PT" sz="2800" b="1" dirty="0" smtClean="0">
                <a:solidFill>
                  <a:schemeClr val="accent1">
                    <a:lumMod val="75000"/>
                  </a:schemeClr>
                </a:solidFill>
                <a:latin typeface="Trebuchet MS" pitchFamily="34" charset="0"/>
              </a:rPr>
              <a:t>bike paths</a:t>
            </a:r>
            <a:endParaRPr lang="en-US" altLang="pt-PT" sz="2400" b="1" dirty="0">
              <a:solidFill>
                <a:schemeClr val="accent1">
                  <a:lumMod val="75000"/>
                </a:schemeClr>
              </a:solidFill>
              <a:latin typeface="Trebuchet MS" pitchFamily="34"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511" y="6397828"/>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1207"/>
      </p:ext>
    </p:extLst>
  </p:cSld>
  <p:clrMapOvr>
    <a:masterClrMapping/>
  </p:clrMapOvr>
  <p:transition advClick="0"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p:cNvSpPr>
          <p:nvPr/>
        </p:nvSpPr>
        <p:spPr bwMode="auto">
          <a:xfrm>
            <a:off x="4716462" y="1555321"/>
            <a:ext cx="40338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PT" altLang="pt-PT" sz="3600">
                <a:solidFill>
                  <a:srgbClr val="0079C1"/>
                </a:solidFill>
                <a:latin typeface="Trebuchet MS" pitchFamily="34" charset="0"/>
              </a:rPr>
              <a:t/>
            </a:r>
            <a:br>
              <a:rPr lang="pt-PT" altLang="pt-PT" sz="3600">
                <a:solidFill>
                  <a:srgbClr val="0079C1"/>
                </a:solidFill>
                <a:latin typeface="Trebuchet MS" pitchFamily="34" charset="0"/>
              </a:rPr>
            </a:br>
            <a:r>
              <a:rPr lang="pt-PT" altLang="pt-PT" sz="3600">
                <a:solidFill>
                  <a:srgbClr val="0079C1"/>
                </a:solidFill>
                <a:latin typeface="Trebuchet MS" pitchFamily="34" charset="0"/>
              </a:rPr>
              <a:t/>
            </a:r>
            <a:br>
              <a:rPr lang="pt-PT" altLang="pt-PT" sz="3600">
                <a:solidFill>
                  <a:srgbClr val="0079C1"/>
                </a:solidFill>
                <a:latin typeface="Trebuchet MS" pitchFamily="34" charset="0"/>
              </a:rPr>
            </a:br>
            <a:endParaRPr lang="pt-PT" altLang="pt-PT" sz="3600">
              <a:solidFill>
                <a:srgbClr val="0079C1"/>
              </a:solidFill>
              <a:latin typeface="Trebuchet MS" pitchFamily="34" charset="0"/>
            </a:endParaRPr>
          </a:p>
        </p:txBody>
      </p:sp>
      <p:pic>
        <p:nvPicPr>
          <p:cNvPr id="13317" name="Picture 4" descr="mobilidade_distancias e tempo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8437" y="1226838"/>
            <a:ext cx="3360771" cy="42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4694194" y="1226838"/>
            <a:ext cx="37084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5000"/>
              </a:lnSpc>
            </a:pPr>
            <a:endParaRPr lang="pt-PT" altLang="pt-PT" sz="800" dirty="0">
              <a:solidFill>
                <a:schemeClr val="bg1"/>
              </a:solidFill>
              <a:latin typeface="Trebuchet MS" pitchFamily="34" charset="0"/>
            </a:endParaRPr>
          </a:p>
          <a:p>
            <a:pPr eaLnBrk="1" hangingPunct="1">
              <a:lnSpc>
                <a:spcPct val="155000"/>
              </a:lnSpc>
            </a:pPr>
            <a:r>
              <a:rPr lang="en-US" altLang="pt-PT" sz="2400" dirty="0" smtClean="0">
                <a:solidFill>
                  <a:schemeClr val="accent1">
                    <a:lumMod val="75000"/>
                  </a:schemeClr>
                </a:solidFill>
                <a:latin typeface="Trebuchet MS" pitchFamily="34" charset="0"/>
              </a:rPr>
              <a:t>Modal Alternative for short journeys between:</a:t>
            </a:r>
          </a:p>
          <a:p>
            <a:pPr eaLnBrk="1" hangingPunct="1">
              <a:lnSpc>
                <a:spcPct val="155000"/>
              </a:lnSpc>
            </a:pPr>
            <a:endParaRPr lang="en-US" altLang="pt-PT" sz="2400" dirty="0" smtClean="0">
              <a:solidFill>
                <a:schemeClr val="accent1">
                  <a:lumMod val="75000"/>
                </a:schemeClr>
              </a:solidFill>
              <a:latin typeface="Trebuchet MS" pitchFamily="34" charset="0"/>
            </a:endParaRPr>
          </a:p>
          <a:p>
            <a:pPr eaLnBrk="1" hangingPunct="1">
              <a:lnSpc>
                <a:spcPct val="155000"/>
              </a:lnSpc>
            </a:pPr>
            <a:r>
              <a:rPr lang="en-US" altLang="pt-PT" sz="2000" dirty="0" smtClean="0">
                <a:solidFill>
                  <a:schemeClr val="accent1">
                    <a:lumMod val="75000"/>
                  </a:schemeClr>
                </a:solidFill>
                <a:latin typeface="Trebuchet MS" pitchFamily="34" charset="0"/>
              </a:rPr>
              <a:t>  Transport stations;</a:t>
            </a:r>
          </a:p>
          <a:p>
            <a:pPr eaLnBrk="1" hangingPunct="1">
              <a:lnSpc>
                <a:spcPct val="155000"/>
              </a:lnSpc>
            </a:pPr>
            <a:r>
              <a:rPr lang="en-US" altLang="pt-PT" sz="2000" dirty="0" smtClean="0">
                <a:solidFill>
                  <a:schemeClr val="accent1">
                    <a:lumMod val="75000"/>
                  </a:schemeClr>
                </a:solidFill>
                <a:latin typeface="Trebuchet MS" pitchFamily="34" charset="0"/>
              </a:rPr>
              <a:t>  Public;</a:t>
            </a:r>
          </a:p>
          <a:p>
            <a:pPr eaLnBrk="1" hangingPunct="1">
              <a:lnSpc>
                <a:spcPct val="155000"/>
              </a:lnSpc>
            </a:pPr>
            <a:r>
              <a:rPr lang="en-US" altLang="pt-PT" sz="2000" dirty="0" smtClean="0">
                <a:solidFill>
                  <a:schemeClr val="accent1">
                    <a:lumMod val="75000"/>
                  </a:schemeClr>
                </a:solidFill>
                <a:latin typeface="Trebuchet MS" pitchFamily="34" charset="0"/>
              </a:rPr>
              <a:t>  Public services;</a:t>
            </a:r>
          </a:p>
          <a:p>
            <a:pPr eaLnBrk="1" hangingPunct="1">
              <a:lnSpc>
                <a:spcPct val="155000"/>
              </a:lnSpc>
            </a:pPr>
            <a:r>
              <a:rPr lang="en-US" altLang="pt-PT" sz="2000" dirty="0" smtClean="0">
                <a:solidFill>
                  <a:schemeClr val="accent1">
                    <a:lumMod val="75000"/>
                  </a:schemeClr>
                </a:solidFill>
                <a:latin typeface="Trebuchet MS" pitchFamily="34" charset="0"/>
              </a:rPr>
              <a:t>  School areas;</a:t>
            </a:r>
          </a:p>
          <a:p>
            <a:pPr eaLnBrk="1" hangingPunct="1">
              <a:lnSpc>
                <a:spcPct val="155000"/>
              </a:lnSpc>
            </a:pPr>
            <a:r>
              <a:rPr lang="en-US" altLang="pt-PT" sz="2000" dirty="0" smtClean="0">
                <a:solidFill>
                  <a:schemeClr val="accent1">
                    <a:lumMod val="75000"/>
                  </a:schemeClr>
                </a:solidFill>
                <a:latin typeface="Trebuchet MS" pitchFamily="34" charset="0"/>
              </a:rPr>
              <a:t>  Commercial areas;</a:t>
            </a:r>
          </a:p>
          <a:p>
            <a:pPr eaLnBrk="1" hangingPunct="1">
              <a:lnSpc>
                <a:spcPct val="155000"/>
              </a:lnSpc>
            </a:pPr>
            <a:r>
              <a:rPr lang="en-US" altLang="pt-PT" sz="2000" dirty="0" smtClean="0">
                <a:solidFill>
                  <a:schemeClr val="accent1">
                    <a:lumMod val="75000"/>
                  </a:schemeClr>
                </a:solidFill>
                <a:latin typeface="Trebuchet MS" pitchFamily="34" charset="0"/>
              </a:rPr>
              <a:t>  Green areas.</a:t>
            </a:r>
            <a:endParaRPr lang="pt-PT" altLang="pt-PT" sz="2000" dirty="0">
              <a:solidFill>
                <a:schemeClr val="accent1">
                  <a:lumMod val="75000"/>
                </a:schemeClr>
              </a:solidFill>
              <a:latin typeface="Trebuchet MS" pitchFamily="34" charset="0"/>
            </a:endParaRPr>
          </a:p>
        </p:txBody>
      </p:sp>
      <p:pic>
        <p:nvPicPr>
          <p:cNvPr id="13319" name="Picture 7" descr="mobilidade_distancias e tempo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8646"/>
          <a:stretch/>
        </p:blipFill>
        <p:spPr bwMode="auto">
          <a:xfrm>
            <a:off x="323869" y="5395168"/>
            <a:ext cx="3526739" cy="105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ângulo 1"/>
          <p:cNvSpPr/>
          <p:nvPr/>
        </p:nvSpPr>
        <p:spPr>
          <a:xfrm>
            <a:off x="518355" y="399438"/>
            <a:ext cx="1710468" cy="523220"/>
          </a:xfrm>
          <a:prstGeom prst="rect">
            <a:avLst/>
          </a:prstGeom>
        </p:spPr>
        <p:txBody>
          <a:bodyPr wrap="none">
            <a:spAutoFit/>
          </a:bodyPr>
          <a:lstStyle/>
          <a:p>
            <a:r>
              <a:rPr lang="en-US" altLang="pt-PT" sz="2800" b="1" dirty="0">
                <a:solidFill>
                  <a:srgbClr val="2D2DB9">
                    <a:lumMod val="60000"/>
                    <a:lumOff val="40000"/>
                  </a:srgbClr>
                </a:solidFill>
                <a:latin typeface="Trebuchet MS" pitchFamily="34" charset="0"/>
              </a:rPr>
              <a:t>WALKING</a:t>
            </a:r>
            <a:endParaRPr lang="pt-PT" sz="28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6274330"/>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955361"/>
      </p:ext>
    </p:extLst>
  </p:cSld>
  <p:clrMapOvr>
    <a:masterClrMapping/>
  </p:clrMapOvr>
  <p:transition advClick="0"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468313" y="0"/>
            <a:ext cx="8229600" cy="1143000"/>
          </a:xfrm>
        </p:spPr>
        <p:txBody>
          <a:bodyPr/>
          <a:lstStyle/>
          <a:p>
            <a:r>
              <a:rPr lang="pt-PT" altLang="pt-PT" sz="2800" b="1" dirty="0" smtClean="0">
                <a:solidFill>
                  <a:schemeClr val="accent6">
                    <a:lumMod val="60000"/>
                    <a:lumOff val="40000"/>
                  </a:schemeClr>
                </a:solidFill>
                <a:latin typeface="Trebuchet MS" pitchFamily="34" charset="0"/>
              </a:rPr>
              <a:t>I WILL </a:t>
            </a:r>
            <a:r>
              <a:rPr lang="pt-PT" altLang="pt-PT" sz="2800" b="1" dirty="0">
                <a:solidFill>
                  <a:schemeClr val="accent6">
                    <a:lumMod val="60000"/>
                    <a:lumOff val="40000"/>
                  </a:schemeClr>
                </a:solidFill>
                <a:latin typeface="Trebuchet MS" pitchFamily="34" charset="0"/>
              </a:rPr>
              <a:t>WALK TO SCHOOL</a:t>
            </a:r>
            <a:endParaRPr lang="pt-PT" altLang="pt-PT" dirty="0" smtClean="0">
              <a:solidFill>
                <a:schemeClr val="accent6">
                  <a:lumMod val="60000"/>
                  <a:lumOff val="40000"/>
                </a:schemeClr>
              </a:solidFill>
            </a:endParaRPr>
          </a:p>
        </p:txBody>
      </p:sp>
      <p:sp>
        <p:nvSpPr>
          <p:cNvPr id="65539" name="Rectangle 3"/>
          <p:cNvSpPr>
            <a:spLocks noGrp="1"/>
          </p:cNvSpPr>
          <p:nvPr>
            <p:ph type="body" idx="1"/>
          </p:nvPr>
        </p:nvSpPr>
        <p:spPr>
          <a:xfrm>
            <a:off x="250825" y="981075"/>
            <a:ext cx="8642350" cy="5572125"/>
          </a:xfrm>
        </p:spPr>
        <p:txBody>
          <a:bodyPr/>
          <a:lstStyle/>
          <a:p>
            <a:pPr>
              <a:lnSpc>
                <a:spcPct val="80000"/>
              </a:lnSpc>
            </a:pPr>
            <a:endParaRPr lang="en-US" altLang="pt-PT" sz="1800" dirty="0" smtClean="0">
              <a:solidFill>
                <a:schemeClr val="accent6">
                  <a:lumMod val="60000"/>
                  <a:lumOff val="40000"/>
                </a:schemeClr>
              </a:solidFill>
              <a:latin typeface="Trebuchet MS" pitchFamily="34" charset="0"/>
            </a:endParaRPr>
          </a:p>
          <a:p>
            <a:pPr marL="0" indent="0">
              <a:lnSpc>
                <a:spcPct val="80000"/>
              </a:lnSpc>
              <a:buNone/>
            </a:pPr>
            <a:r>
              <a:rPr lang="en-US" altLang="pt-PT" sz="1800" dirty="0" smtClean="0">
                <a:solidFill>
                  <a:schemeClr val="accent6">
                    <a:lumMod val="60000"/>
                    <a:lumOff val="40000"/>
                  </a:schemeClr>
                </a:solidFill>
                <a:latin typeface="Trebuchet MS" pitchFamily="34" charset="0"/>
              </a:rPr>
              <a:t>City Council Initiative </a:t>
            </a:r>
          </a:p>
          <a:p>
            <a:pPr>
              <a:lnSpc>
                <a:spcPct val="80000"/>
              </a:lnSpc>
            </a:pPr>
            <a:endParaRPr lang="en-US" altLang="pt-PT" sz="1800" dirty="0">
              <a:solidFill>
                <a:schemeClr val="accent6">
                  <a:lumMod val="60000"/>
                  <a:lumOff val="40000"/>
                </a:schemeClr>
              </a:solidFill>
              <a:latin typeface="Trebuchet MS" pitchFamily="34" charset="0"/>
            </a:endParaRPr>
          </a:p>
          <a:p>
            <a:pPr>
              <a:lnSpc>
                <a:spcPct val="80000"/>
              </a:lnSpc>
            </a:pPr>
            <a:r>
              <a:rPr lang="en-US" altLang="pt-PT" sz="1800" dirty="0" smtClean="0">
                <a:solidFill>
                  <a:schemeClr val="accent6">
                    <a:lumMod val="60000"/>
                    <a:lumOff val="40000"/>
                  </a:schemeClr>
                </a:solidFill>
                <a:latin typeface="Trebuchet MS" pitchFamily="34" charset="0"/>
              </a:rPr>
              <a:t>Safe walking routes  for escort children from the 1st cycle of basic education in the City on home course - school - home.</a:t>
            </a:r>
          </a:p>
          <a:p>
            <a:pPr>
              <a:lnSpc>
                <a:spcPct val="80000"/>
              </a:lnSpc>
            </a:pPr>
            <a:endParaRPr lang="en-US" altLang="pt-PT" sz="1800" dirty="0" smtClean="0">
              <a:solidFill>
                <a:schemeClr val="accent6">
                  <a:lumMod val="60000"/>
                  <a:lumOff val="40000"/>
                </a:schemeClr>
              </a:solidFill>
              <a:latin typeface="Trebuchet MS" pitchFamily="34" charset="0"/>
            </a:endParaRPr>
          </a:p>
          <a:p>
            <a:pPr>
              <a:lnSpc>
                <a:spcPct val="80000"/>
              </a:lnSpc>
            </a:pPr>
            <a:r>
              <a:rPr lang="en-US" altLang="pt-PT" sz="1800" dirty="0">
                <a:solidFill>
                  <a:schemeClr val="accent6">
                    <a:lumMod val="60000"/>
                    <a:lumOff val="40000"/>
                  </a:schemeClr>
                </a:solidFill>
                <a:latin typeface="Trebuchet MS" pitchFamily="34" charset="0"/>
              </a:rPr>
              <a:t>All routes have accompanying  for 1 or more adults. On each route there are stopping points that mark the journey times between the start and finish.</a:t>
            </a:r>
            <a:r>
              <a:rPr lang="en-US" altLang="pt-PT" sz="1800" dirty="0">
                <a:solidFill>
                  <a:schemeClr val="accent6">
                    <a:lumMod val="60000"/>
                    <a:lumOff val="40000"/>
                  </a:schemeClr>
                </a:solidFill>
                <a:latin typeface="Trebuchet MS" pitchFamily="34" charset="0"/>
                <a:hlinkClick r:id="rId2"/>
              </a:rPr>
              <a:t> </a:t>
            </a:r>
          </a:p>
          <a:p>
            <a:pPr>
              <a:lnSpc>
                <a:spcPct val="80000"/>
              </a:lnSpc>
            </a:pPr>
            <a:endParaRPr lang="en-US" altLang="pt-PT" sz="1600" dirty="0">
              <a:solidFill>
                <a:schemeClr val="bg1"/>
              </a:solidFill>
              <a:latin typeface="Trebuchet MS" pitchFamily="34" charset="0"/>
              <a:hlinkClick r:id="rId2"/>
            </a:endParaRPr>
          </a:p>
          <a:p>
            <a:pPr>
              <a:lnSpc>
                <a:spcPct val="80000"/>
              </a:lnSpc>
            </a:pPr>
            <a:r>
              <a:rPr lang="en-US" altLang="pt-PT" sz="1600" dirty="0" smtClean="0">
                <a:solidFill>
                  <a:schemeClr val="bg1"/>
                </a:solidFill>
                <a:latin typeface="Trebuchet MS" pitchFamily="34" charset="0"/>
                <a:hlinkClick r:id="rId2"/>
              </a:rPr>
              <a:t>http://www.educacaotorresvedras.com/apoio-a-familia/247-faq-perguntas-frequentes</a:t>
            </a:r>
            <a:endParaRPr lang="en-US" altLang="pt-PT" sz="1600" dirty="0">
              <a:solidFill>
                <a:schemeClr val="bg1"/>
              </a:solidFill>
              <a:latin typeface="Trebuchet MS" pitchFamily="34" charset="0"/>
            </a:endParaRPr>
          </a:p>
          <a:p>
            <a:pPr>
              <a:lnSpc>
                <a:spcPct val="80000"/>
              </a:lnSpc>
            </a:pPr>
            <a:endParaRPr lang="pt-PT" altLang="pt-PT" sz="1600" dirty="0" smtClean="0">
              <a:solidFill>
                <a:schemeClr val="bg1"/>
              </a:solidFill>
              <a:latin typeface="Trebuchet MS" pitchFamily="34" charset="0"/>
            </a:endParaRPr>
          </a:p>
        </p:txBody>
      </p:sp>
      <p:pic>
        <p:nvPicPr>
          <p:cNvPr id="65540" name="Picture 4" descr="banner_eu_vou_a_pe_cr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2309" y="3829689"/>
            <a:ext cx="5053399" cy="246543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6315040"/>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21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7" descr="30 km_h"/>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4143"/>
          <a:stretch/>
        </p:blipFill>
        <p:spPr bwMode="auto">
          <a:xfrm>
            <a:off x="6860956" y="1342753"/>
            <a:ext cx="1804085" cy="234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30 km_h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7462" y="3789404"/>
            <a:ext cx="3343494" cy="222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30 km_h_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5989" y="1360266"/>
            <a:ext cx="3105665" cy="465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10"/>
          <p:cNvSpPr>
            <a:spLocks noChangeArrowheads="1"/>
          </p:cNvSpPr>
          <p:nvPr/>
        </p:nvSpPr>
        <p:spPr bwMode="auto">
          <a:xfrm>
            <a:off x="3779019" y="1995643"/>
            <a:ext cx="3081937" cy="114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155000"/>
              </a:lnSpc>
              <a:buFont typeface="Wingdings" pitchFamily="2" charset="2"/>
              <a:buNone/>
            </a:pPr>
            <a:r>
              <a:rPr lang="en-US" altLang="pt-PT" sz="2200" dirty="0" smtClean="0">
                <a:solidFill>
                  <a:schemeClr val="accent1">
                    <a:lumMod val="75000"/>
                  </a:schemeClr>
                </a:solidFill>
                <a:latin typeface="Trebuchet MS" pitchFamily="34" charset="0"/>
              </a:rPr>
              <a:t>Schools Area</a:t>
            </a:r>
          </a:p>
          <a:p>
            <a:pPr algn="ctr" eaLnBrk="1" hangingPunct="1">
              <a:lnSpc>
                <a:spcPct val="155000"/>
              </a:lnSpc>
              <a:buFont typeface="Wingdings" pitchFamily="2" charset="2"/>
              <a:buNone/>
            </a:pPr>
            <a:r>
              <a:rPr lang="en-US" altLang="pt-PT" sz="2200" dirty="0" smtClean="0">
                <a:solidFill>
                  <a:schemeClr val="accent1">
                    <a:lumMod val="75000"/>
                  </a:schemeClr>
                </a:solidFill>
                <a:latin typeface="Trebuchet MS" pitchFamily="34" charset="0"/>
              </a:rPr>
              <a:t>Velocity reduction</a:t>
            </a:r>
          </a:p>
        </p:txBody>
      </p:sp>
      <p:sp>
        <p:nvSpPr>
          <p:cNvPr id="2" name="Rectângulo 1"/>
          <p:cNvSpPr/>
          <p:nvPr/>
        </p:nvSpPr>
        <p:spPr>
          <a:xfrm>
            <a:off x="795829" y="430254"/>
            <a:ext cx="1361527" cy="523220"/>
          </a:xfrm>
          <a:prstGeom prst="rect">
            <a:avLst/>
          </a:prstGeom>
        </p:spPr>
        <p:txBody>
          <a:bodyPr wrap="none">
            <a:spAutoFit/>
          </a:bodyPr>
          <a:lstStyle/>
          <a:p>
            <a:r>
              <a:rPr lang="pt-PT" sz="2800" b="1" dirty="0">
                <a:solidFill>
                  <a:schemeClr val="accent1">
                    <a:lumMod val="75000"/>
                  </a:schemeClr>
                </a:solidFill>
                <a:latin typeface="+mj-lt"/>
              </a:rPr>
              <a:t>Zona 30</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491" y="6237312"/>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433600"/>
      </p:ext>
    </p:extLst>
  </p:cSld>
  <p:clrMapOvr>
    <a:masterClrMapping/>
  </p:clrMapOvr>
  <p:transition advClick="0"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ângulo 2"/>
          <p:cNvSpPr>
            <a:spLocks noChangeArrowheads="1"/>
          </p:cNvSpPr>
          <p:nvPr/>
        </p:nvSpPr>
        <p:spPr bwMode="auto">
          <a:xfrm>
            <a:off x="4140200" y="4140501"/>
            <a:ext cx="4597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200" dirty="0" smtClean="0">
                <a:solidFill>
                  <a:schemeClr val="accent1">
                    <a:lumMod val="75000"/>
                  </a:schemeClr>
                </a:solidFill>
                <a:latin typeface="Trebuchet MS" pitchFamily="34" charset="0"/>
              </a:rPr>
              <a:t>National integrated network -  MOBI.E </a:t>
            </a:r>
          </a:p>
          <a:p>
            <a:pPr eaLnBrk="1" hangingPunct="1"/>
            <a:r>
              <a:rPr lang="en-US" altLang="pt-PT" sz="2200" dirty="0" smtClean="0">
                <a:solidFill>
                  <a:schemeClr val="accent1">
                    <a:lumMod val="75000"/>
                  </a:schemeClr>
                </a:solidFill>
                <a:latin typeface="Trebuchet MS" pitchFamily="34" charset="0"/>
              </a:rPr>
              <a:t>Allowing the supply of electric vehicles - 6 points of double charging  available.</a:t>
            </a:r>
          </a:p>
          <a:p>
            <a:pPr eaLnBrk="1" hangingPunct="1"/>
            <a:endParaRPr lang="pt-PT" altLang="pt-PT" sz="1600" dirty="0">
              <a:solidFill>
                <a:schemeClr val="bg1"/>
              </a:solidFill>
              <a:latin typeface="Trebuchet MS" pitchFamily="34" charset="0"/>
            </a:endParaRPr>
          </a:p>
        </p:txBody>
      </p:sp>
      <p:pic>
        <p:nvPicPr>
          <p:cNvPr id="8602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268413"/>
            <a:ext cx="3611562"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1268413"/>
            <a:ext cx="4608513"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9"/>
          <p:cNvSpPr>
            <a:spLocks/>
          </p:cNvSpPr>
          <p:nvPr/>
        </p:nvSpPr>
        <p:spPr bwMode="auto">
          <a:xfrm>
            <a:off x="179388" y="216642"/>
            <a:ext cx="7654925" cy="62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800" b="1" dirty="0" smtClean="0">
                <a:solidFill>
                  <a:schemeClr val="accent1">
                    <a:lumMod val="75000"/>
                  </a:schemeClr>
                </a:solidFill>
                <a:latin typeface="Trebuchet MS" pitchFamily="34" charset="0"/>
              </a:rPr>
              <a:t>Electric Mobility | </a:t>
            </a:r>
            <a:r>
              <a:rPr lang="en-US" altLang="pt-PT" sz="2800" b="1" dirty="0">
                <a:solidFill>
                  <a:schemeClr val="accent1">
                    <a:lumMod val="75000"/>
                  </a:schemeClr>
                </a:solidFill>
                <a:latin typeface="Trebuchet MS" pitchFamily="34" charset="0"/>
              </a:rPr>
              <a:t>C</a:t>
            </a:r>
            <a:r>
              <a:rPr lang="en-US" altLang="pt-PT" sz="2800" b="1" dirty="0" smtClean="0">
                <a:solidFill>
                  <a:schemeClr val="accent1">
                    <a:lumMod val="75000"/>
                  </a:schemeClr>
                </a:solidFill>
                <a:latin typeface="Trebuchet MS" pitchFamily="34" charset="0"/>
              </a:rPr>
              <a:t>ar charging points network</a:t>
            </a:r>
            <a:r>
              <a:rPr lang="en-US" altLang="pt-PT" sz="2800" b="1" dirty="0" smtClean="0">
                <a:solidFill>
                  <a:schemeClr val="accent6">
                    <a:lumMod val="60000"/>
                    <a:lumOff val="40000"/>
                  </a:schemeClr>
                </a:solidFill>
                <a:latin typeface="Trebuchet MS" pitchFamily="34" charset="0"/>
              </a:rPr>
              <a:t>.</a:t>
            </a:r>
            <a:endParaRPr lang="en-US" altLang="pt-PT" sz="2800" b="1" dirty="0">
              <a:solidFill>
                <a:schemeClr val="accent6">
                  <a:lumMod val="60000"/>
                  <a:lumOff val="40000"/>
                </a:schemeClr>
              </a:solidFill>
              <a:latin typeface="Trebuchet MS"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6177887"/>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040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p:cNvSpPr>
          <p:nvPr>
            <p:ph type="title"/>
          </p:nvPr>
        </p:nvSpPr>
        <p:spPr>
          <a:xfrm>
            <a:off x="379412" y="116632"/>
            <a:ext cx="8229600" cy="1143000"/>
          </a:xfrm>
        </p:spPr>
        <p:txBody>
          <a:bodyPr/>
          <a:lstStyle/>
          <a:p>
            <a:r>
              <a:rPr lang="pt-PT" altLang="pt-PT" sz="2800" b="1" dirty="0" smtClean="0">
                <a:solidFill>
                  <a:schemeClr val="accent6">
                    <a:lumMod val="60000"/>
                    <a:lumOff val="40000"/>
                  </a:schemeClr>
                </a:solidFill>
              </a:rPr>
              <a:t>CARPOOLING</a:t>
            </a:r>
            <a:r>
              <a:rPr lang="pt-PT" altLang="pt-PT" sz="2800" b="1" dirty="0" smtClean="0">
                <a:solidFill>
                  <a:schemeClr val="bg1"/>
                </a:solidFill>
                <a:latin typeface="Trebuchet MS" pitchFamily="34" charset="0"/>
              </a:rPr>
              <a:t/>
            </a:r>
            <a:br>
              <a:rPr lang="pt-PT" altLang="pt-PT" sz="2800" b="1" dirty="0" smtClean="0">
                <a:solidFill>
                  <a:schemeClr val="bg1"/>
                </a:solidFill>
                <a:latin typeface="Trebuchet MS" pitchFamily="34" charset="0"/>
              </a:rPr>
            </a:br>
            <a:endParaRPr lang="pt-PT" altLang="pt-PT" sz="2800" b="1" dirty="0" smtClean="0">
              <a:solidFill>
                <a:schemeClr val="bg1"/>
              </a:solidFill>
              <a:latin typeface="Trebuchet MS" pitchFamily="34" charset="0"/>
            </a:endParaRPr>
          </a:p>
        </p:txBody>
      </p:sp>
      <p:sp>
        <p:nvSpPr>
          <p:cNvPr id="88071" name="Rectangle 7"/>
          <p:cNvSpPr>
            <a:spLocks noChangeArrowheads="1"/>
          </p:cNvSpPr>
          <p:nvPr/>
        </p:nvSpPr>
        <p:spPr bwMode="auto">
          <a:xfrm>
            <a:off x="179388" y="958860"/>
            <a:ext cx="885666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257300" indent="-342900" eaLnBrk="0" hangingPunct="0">
              <a:defRPr>
                <a:solidFill>
                  <a:schemeClr val="tx1"/>
                </a:solidFill>
                <a:latin typeface="Arial" charset="0"/>
                <a:cs typeface="Arial" charset="0"/>
              </a:defRPr>
            </a:lvl3pPr>
            <a:lvl4pPr marL="1714500" indent="-342900" eaLnBrk="0" hangingPunct="0">
              <a:defRPr>
                <a:solidFill>
                  <a:schemeClr val="tx1"/>
                </a:solidFill>
                <a:latin typeface="Arial" charset="0"/>
                <a:cs typeface="Arial" charset="0"/>
              </a:defRPr>
            </a:lvl4pPr>
            <a:lvl5pPr marL="2171700" indent="-342900" eaLnBrk="0" hangingPunct="0">
              <a:defRPr>
                <a:solidFill>
                  <a:schemeClr val="tx1"/>
                </a:solidFill>
                <a:latin typeface="Arial" charset="0"/>
                <a:cs typeface="Arial" charset="0"/>
              </a:defRPr>
            </a:lvl5pPr>
            <a:lvl6pPr marL="2628900" indent="-342900" eaLnBrk="0" fontAlgn="base" hangingPunct="0">
              <a:spcBef>
                <a:spcPct val="0"/>
              </a:spcBef>
              <a:spcAft>
                <a:spcPct val="0"/>
              </a:spcAft>
              <a:defRPr>
                <a:solidFill>
                  <a:schemeClr val="tx1"/>
                </a:solidFill>
                <a:latin typeface="Arial" charset="0"/>
                <a:cs typeface="Arial" charset="0"/>
              </a:defRPr>
            </a:lvl6pPr>
            <a:lvl7pPr marL="3086100" indent="-342900" eaLnBrk="0" fontAlgn="base" hangingPunct="0">
              <a:spcBef>
                <a:spcPct val="0"/>
              </a:spcBef>
              <a:spcAft>
                <a:spcPct val="0"/>
              </a:spcAft>
              <a:defRPr>
                <a:solidFill>
                  <a:schemeClr val="tx1"/>
                </a:solidFill>
                <a:latin typeface="Arial" charset="0"/>
                <a:cs typeface="Arial" charset="0"/>
              </a:defRPr>
            </a:lvl7pPr>
            <a:lvl8pPr marL="3543300" indent="-342900" eaLnBrk="0" fontAlgn="base" hangingPunct="0">
              <a:spcBef>
                <a:spcPct val="0"/>
              </a:spcBef>
              <a:spcAft>
                <a:spcPct val="0"/>
              </a:spcAft>
              <a:defRPr>
                <a:solidFill>
                  <a:schemeClr val="tx1"/>
                </a:solidFill>
                <a:latin typeface="Arial" charset="0"/>
                <a:cs typeface="Arial" charset="0"/>
              </a:defRPr>
            </a:lvl8pPr>
            <a:lvl9pPr marL="4000500" indent="-342900" eaLnBrk="0" fontAlgn="base" hangingPunct="0">
              <a:spcBef>
                <a:spcPct val="0"/>
              </a:spcBef>
              <a:spcAft>
                <a:spcPct val="0"/>
              </a:spcAft>
              <a:defRPr>
                <a:solidFill>
                  <a:schemeClr val="tx1"/>
                </a:solidFill>
                <a:latin typeface="Arial" charset="0"/>
                <a:cs typeface="Arial" charset="0"/>
              </a:defRPr>
            </a:lvl9pPr>
          </a:lstStyle>
          <a:p>
            <a:pPr marL="0" indent="0" algn="just">
              <a:buClr>
                <a:schemeClr val="tx1"/>
              </a:buClr>
            </a:pPr>
            <a:endParaRPr lang="pt-PT" altLang="pt-PT" sz="1800" b="1" dirty="0" smtClean="0">
              <a:solidFill>
                <a:schemeClr val="accent1">
                  <a:lumMod val="75000"/>
                </a:schemeClr>
              </a:solidFill>
              <a:latin typeface="Trebuchet MS" pitchFamily="34" charset="0"/>
            </a:endParaRPr>
          </a:p>
          <a:p>
            <a:pPr marL="0" indent="0" algn="just">
              <a:buClr>
                <a:schemeClr val="tx1"/>
              </a:buClr>
            </a:pPr>
            <a:r>
              <a:rPr lang="pt-PT" altLang="pt-PT" sz="1800" b="1" dirty="0" smtClean="0">
                <a:solidFill>
                  <a:schemeClr val="accent1">
                    <a:lumMod val="75000"/>
                  </a:schemeClr>
                </a:solidFill>
                <a:latin typeface="+mn-lt"/>
              </a:rPr>
              <a:t>CHUMS</a:t>
            </a:r>
            <a:r>
              <a:rPr lang="en-US" altLang="pt-PT" sz="1800" b="1" dirty="0">
                <a:solidFill>
                  <a:schemeClr val="accent1">
                    <a:lumMod val="75000"/>
                  </a:schemeClr>
                </a:solidFill>
                <a:latin typeface="+mn-lt"/>
              </a:rPr>
              <a:t>- Changing Habits for Urban Mobility Solutions</a:t>
            </a:r>
            <a:r>
              <a:rPr lang="pt-PT" altLang="pt-PT" sz="1800" b="1" dirty="0">
                <a:solidFill>
                  <a:schemeClr val="accent1">
                    <a:lumMod val="75000"/>
                  </a:schemeClr>
                </a:solidFill>
                <a:latin typeface="+mn-lt"/>
              </a:rPr>
              <a:t> </a:t>
            </a:r>
            <a:r>
              <a:rPr lang="pt-PT" altLang="pt-PT" sz="1800" b="1" dirty="0" err="1">
                <a:solidFill>
                  <a:schemeClr val="accent1">
                    <a:lumMod val="75000"/>
                  </a:schemeClr>
                </a:solidFill>
                <a:latin typeface="+mn-lt"/>
              </a:rPr>
              <a:t>Carpooling</a:t>
            </a:r>
            <a:r>
              <a:rPr lang="pt-PT" altLang="pt-PT" sz="1800" b="1" dirty="0">
                <a:solidFill>
                  <a:schemeClr val="accent1">
                    <a:lumMod val="75000"/>
                  </a:schemeClr>
                </a:solidFill>
                <a:latin typeface="+mn-lt"/>
              </a:rPr>
              <a:t> in </a:t>
            </a:r>
            <a:r>
              <a:rPr lang="pt-PT" altLang="pt-PT" sz="1800" b="1" dirty="0" err="1">
                <a:solidFill>
                  <a:schemeClr val="accent1">
                    <a:lumMod val="75000"/>
                  </a:schemeClr>
                </a:solidFill>
                <a:latin typeface="+mn-lt"/>
              </a:rPr>
              <a:t>workplaces</a:t>
            </a:r>
            <a:r>
              <a:rPr lang="pt-PT" altLang="pt-PT" sz="1800" b="1" dirty="0">
                <a:solidFill>
                  <a:schemeClr val="accent1">
                    <a:lumMod val="75000"/>
                  </a:schemeClr>
                </a:solidFill>
                <a:latin typeface="+mn-lt"/>
              </a:rPr>
              <a:t> </a:t>
            </a:r>
            <a:r>
              <a:rPr lang="pt-PT" altLang="pt-PT" sz="1800" b="1" dirty="0" err="1" smtClean="0">
                <a:solidFill>
                  <a:schemeClr val="accent1">
                    <a:lumMod val="75000"/>
                  </a:schemeClr>
                </a:solidFill>
                <a:latin typeface="+mn-lt"/>
              </a:rPr>
              <a:t>is</a:t>
            </a:r>
            <a:r>
              <a:rPr lang="pt-PT" altLang="pt-PT" sz="1800" b="1" dirty="0" smtClean="0">
                <a:solidFill>
                  <a:schemeClr val="accent1">
                    <a:lumMod val="75000"/>
                  </a:schemeClr>
                </a:solidFill>
                <a:latin typeface="+mn-lt"/>
              </a:rPr>
              <a:t> </a:t>
            </a:r>
            <a:r>
              <a:rPr lang="pt-PT" altLang="pt-PT" sz="1800" b="1" dirty="0" err="1" smtClean="0">
                <a:solidFill>
                  <a:schemeClr val="accent1">
                    <a:lumMod val="75000"/>
                  </a:schemeClr>
                </a:solidFill>
                <a:latin typeface="+mn-lt"/>
              </a:rPr>
              <a:t>an</a:t>
            </a:r>
            <a:r>
              <a:rPr lang="pt-PT" altLang="pt-PT" sz="1800" b="1" dirty="0" smtClean="0">
                <a:solidFill>
                  <a:schemeClr val="accent1">
                    <a:lumMod val="75000"/>
                  </a:schemeClr>
                </a:solidFill>
                <a:latin typeface="+mn-lt"/>
              </a:rPr>
              <a:t> </a:t>
            </a:r>
            <a:r>
              <a:rPr lang="pt-PT" altLang="pt-PT" sz="1800" b="1" dirty="0" err="1">
                <a:solidFill>
                  <a:schemeClr val="accent1">
                    <a:lumMod val="75000"/>
                  </a:schemeClr>
                </a:solidFill>
                <a:latin typeface="+mn-lt"/>
              </a:rPr>
              <a:t>Intelligent</a:t>
            </a:r>
            <a:r>
              <a:rPr lang="pt-PT" altLang="pt-PT" sz="1800" b="1" dirty="0">
                <a:solidFill>
                  <a:schemeClr val="accent1">
                    <a:lumMod val="75000"/>
                  </a:schemeClr>
                </a:solidFill>
                <a:latin typeface="+mn-lt"/>
              </a:rPr>
              <a:t> </a:t>
            </a:r>
            <a:r>
              <a:rPr lang="pt-PT" altLang="pt-PT" sz="1800" b="1" dirty="0" err="1">
                <a:solidFill>
                  <a:schemeClr val="accent1">
                    <a:lumMod val="75000"/>
                  </a:schemeClr>
                </a:solidFill>
                <a:latin typeface="+mn-lt"/>
              </a:rPr>
              <a:t>Energy</a:t>
            </a:r>
            <a:r>
              <a:rPr lang="pt-PT" altLang="pt-PT" sz="1800" b="1" dirty="0">
                <a:solidFill>
                  <a:schemeClr val="accent1">
                    <a:lumMod val="75000"/>
                  </a:schemeClr>
                </a:solidFill>
                <a:latin typeface="+mn-lt"/>
              </a:rPr>
              <a:t> </a:t>
            </a:r>
            <a:r>
              <a:rPr lang="pt-PT" altLang="pt-PT" sz="1800" b="1" dirty="0" err="1" smtClean="0">
                <a:solidFill>
                  <a:schemeClr val="accent1">
                    <a:lumMod val="75000"/>
                  </a:schemeClr>
                </a:solidFill>
                <a:latin typeface="+mn-lt"/>
              </a:rPr>
              <a:t>Europe</a:t>
            </a:r>
            <a:r>
              <a:rPr lang="pt-PT" altLang="pt-PT" sz="1800" b="1" dirty="0" smtClean="0">
                <a:solidFill>
                  <a:schemeClr val="accent1">
                    <a:lumMod val="75000"/>
                  </a:schemeClr>
                </a:solidFill>
                <a:latin typeface="+mn-lt"/>
              </a:rPr>
              <a:t> Project. </a:t>
            </a:r>
          </a:p>
          <a:p>
            <a:pPr marL="0" indent="0" algn="just">
              <a:buClr>
                <a:schemeClr val="tx1"/>
              </a:buClr>
            </a:pPr>
            <a:endParaRPr lang="pt-PT" altLang="pt-PT" sz="1800" b="1" dirty="0">
              <a:solidFill>
                <a:schemeClr val="accent1">
                  <a:lumMod val="75000"/>
                </a:schemeClr>
              </a:solidFill>
              <a:latin typeface="+mn-lt"/>
            </a:endParaRPr>
          </a:p>
          <a:p>
            <a:pPr algn="just">
              <a:buClr>
                <a:schemeClr val="tx1"/>
              </a:buClr>
            </a:pPr>
            <a:r>
              <a:rPr lang="en-US" altLang="pt-PT" sz="1800" b="1" dirty="0">
                <a:solidFill>
                  <a:schemeClr val="accent1">
                    <a:lumMod val="75000"/>
                  </a:schemeClr>
                </a:solidFill>
                <a:latin typeface="+mn-lt"/>
              </a:rPr>
              <a:t>Torres Vedras </a:t>
            </a:r>
            <a:r>
              <a:rPr lang="en-US" altLang="pt-PT" sz="1800" b="1" dirty="0" smtClean="0">
                <a:solidFill>
                  <a:schemeClr val="accent1">
                    <a:lumMod val="75000"/>
                  </a:schemeClr>
                </a:solidFill>
                <a:latin typeface="+mn-lt"/>
              </a:rPr>
              <a:t>participates as "observant </a:t>
            </a:r>
            <a:r>
              <a:rPr lang="en-US" altLang="pt-PT" sz="1800" b="1" dirty="0">
                <a:solidFill>
                  <a:schemeClr val="accent1">
                    <a:lumMod val="75000"/>
                  </a:schemeClr>
                </a:solidFill>
                <a:latin typeface="+mn-lt"/>
              </a:rPr>
              <a:t>city." Aimed at encouraging sustainable modal choices for trips home-work-home. It is the first public entity to offer its employees a carpooling system.</a:t>
            </a:r>
          </a:p>
          <a:p>
            <a:pPr algn="just">
              <a:buClr>
                <a:schemeClr val="tx1"/>
              </a:buClr>
            </a:pPr>
            <a:endParaRPr lang="en-US" altLang="pt-PT" sz="1800" b="1" dirty="0">
              <a:solidFill>
                <a:schemeClr val="accent1">
                  <a:lumMod val="75000"/>
                </a:schemeClr>
              </a:solidFill>
              <a:latin typeface="+mn-lt"/>
            </a:endParaRPr>
          </a:p>
          <a:p>
            <a:pPr algn="just">
              <a:buClr>
                <a:schemeClr val="tx1"/>
              </a:buClr>
            </a:pPr>
            <a:r>
              <a:rPr lang="en-US" altLang="pt-PT" sz="1800" b="1" dirty="0">
                <a:solidFill>
                  <a:schemeClr val="accent1">
                    <a:lumMod val="75000"/>
                  </a:schemeClr>
                </a:solidFill>
                <a:latin typeface="+mn-lt"/>
              </a:rPr>
              <a:t>Carpooling is the act of combining a commuting trip = continuous or occasional ride making it more affordable and sustainable for the actors.</a:t>
            </a:r>
          </a:p>
          <a:p>
            <a:pPr algn="just">
              <a:buClr>
                <a:schemeClr val="tx1"/>
              </a:buClr>
            </a:pPr>
            <a:endParaRPr lang="en-US" altLang="pt-PT" sz="1800" b="1" dirty="0">
              <a:solidFill>
                <a:schemeClr val="accent1">
                  <a:lumMod val="75000"/>
                </a:schemeClr>
              </a:solidFill>
              <a:latin typeface="+mn-lt"/>
            </a:endParaRPr>
          </a:p>
          <a:p>
            <a:pPr algn="just">
              <a:buClr>
                <a:schemeClr val="tx1"/>
              </a:buClr>
            </a:pPr>
            <a:r>
              <a:rPr lang="en-US" altLang="pt-PT" sz="1800" b="1" dirty="0" smtClean="0">
                <a:solidFill>
                  <a:schemeClr val="accent1">
                    <a:lumMod val="75000"/>
                  </a:schemeClr>
                </a:solidFill>
                <a:latin typeface="+mn-lt"/>
              </a:rPr>
              <a:t>The contact web platform and the sharing of travel that is being used, since April 2016, can be find at:</a:t>
            </a:r>
            <a:r>
              <a:rPr lang="en-US" altLang="pt-PT" sz="1800" b="1" dirty="0">
                <a:solidFill>
                  <a:schemeClr val="accent1">
                    <a:lumMod val="75000"/>
                  </a:schemeClr>
                </a:solidFill>
                <a:latin typeface="+mn-lt"/>
              </a:rPr>
              <a:t> </a:t>
            </a:r>
            <a:r>
              <a:rPr lang="en-US" altLang="pt-PT" sz="1800" b="1" dirty="0" smtClean="0">
                <a:solidFill>
                  <a:schemeClr val="accent1">
                    <a:lumMod val="75000"/>
                  </a:schemeClr>
                </a:solidFill>
                <a:latin typeface="+mn-lt"/>
              </a:rPr>
              <a:t> </a:t>
            </a:r>
            <a:r>
              <a:rPr lang="en-US" altLang="pt-PT" sz="1800" b="1" dirty="0">
                <a:solidFill>
                  <a:schemeClr val="accent1">
                    <a:lumMod val="75000"/>
                  </a:schemeClr>
                </a:solidFill>
                <a:latin typeface="+mn-lt"/>
              </a:rPr>
              <a:t>http://empresas.boleia.net </a:t>
            </a:r>
          </a:p>
          <a:p>
            <a:pPr algn="just">
              <a:buClr>
                <a:schemeClr val="tx1"/>
              </a:buClr>
            </a:pPr>
            <a:endParaRPr lang="pt-PT" altLang="pt-PT" sz="1800" dirty="0">
              <a:solidFill>
                <a:schemeClr val="accent6">
                  <a:lumMod val="60000"/>
                  <a:lumOff val="40000"/>
                </a:schemeClr>
              </a:solidFill>
              <a:latin typeface="Trebuchet MS" pitchFamily="34" charset="0"/>
            </a:endParaRPr>
          </a:p>
        </p:txBody>
      </p:sp>
      <p:pic>
        <p:nvPicPr>
          <p:cNvPr id="88072" name="Picture 8" descr="logo-empresas-a-bole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4941888"/>
            <a:ext cx="2232025" cy="1500187"/>
          </a:xfrm>
          <a:prstGeom prst="rect">
            <a:avLst/>
          </a:prstGeom>
          <a:noFill/>
          <a:extLst>
            <a:ext uri="{909E8E84-426E-40DD-AFC4-6F175D3DCCD1}">
              <a14:hiddenFill xmlns:a14="http://schemas.microsoft.com/office/drawing/2010/main">
                <a:solidFill>
                  <a:srgbClr val="FFFFFF"/>
                </a:solidFill>
              </a14:hiddenFill>
            </a:ext>
          </a:extLst>
        </p:spPr>
      </p:pic>
      <p:pic>
        <p:nvPicPr>
          <p:cNvPr id="88073" name="Picture 9" descr="http://lojadasmudancas.com/wp-content/uploads/2015/12/camara-municipal-de-torres-vedra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3861" y="5280025"/>
            <a:ext cx="1228725" cy="1006475"/>
          </a:xfrm>
          <a:prstGeom prst="rect">
            <a:avLst/>
          </a:prstGeom>
          <a:noFill/>
          <a:extLst>
            <a:ext uri="{909E8E84-426E-40DD-AFC4-6F175D3DCCD1}">
              <a14:hiddenFill xmlns:a14="http://schemas.microsoft.com/office/drawing/2010/main">
                <a:solidFill>
                  <a:srgbClr val="FFFFFF"/>
                </a:solidFill>
              </a14:hiddenFill>
            </a:ext>
          </a:extLst>
        </p:spPr>
      </p:pic>
      <p:pic>
        <p:nvPicPr>
          <p:cNvPr id="88074"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5437" y="5208587"/>
            <a:ext cx="1368425" cy="966787"/>
          </a:xfrm>
          <a:prstGeom prst="rect">
            <a:avLst/>
          </a:prstGeom>
          <a:noFill/>
          <a:extLst>
            <a:ext uri="{909E8E84-426E-40DD-AFC4-6F175D3DCCD1}">
              <a14:hiddenFill xmlns:a14="http://schemas.microsoft.com/office/drawing/2010/main">
                <a:solidFill>
                  <a:srgbClr val="4F81BD"/>
                </a:solidFill>
              </a14:hiddenFill>
            </a:ext>
          </a:extLst>
        </p:spPr>
      </p:pic>
      <p:pic>
        <p:nvPicPr>
          <p:cNvPr id="88075" name="Picture 4" descr="http://www.jornalq.com/images/Artigos2014E/Promotorre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9925" y="5208887"/>
            <a:ext cx="1152525" cy="1011237"/>
          </a:xfrm>
          <a:prstGeom prst="rect">
            <a:avLst/>
          </a:prstGeom>
          <a:noFill/>
          <a:extLst>
            <a:ext uri="{909E8E84-426E-40DD-AFC4-6F175D3DCCD1}">
              <a14:hiddenFill xmlns:a14="http://schemas.microsoft.com/office/drawing/2010/main">
                <a:solidFill>
                  <a:srgbClr val="FFFFFF"/>
                </a:solidFill>
              </a14:hiddenFill>
            </a:ext>
          </a:extLst>
        </p:spPr>
      </p:pic>
      <p:pic>
        <p:nvPicPr>
          <p:cNvPr id="88068" name="Picture 4" descr="image002"/>
          <p:cNvPicPr>
            <a:picLocks noGrp="1" noChangeAspect="1" noChangeArrowheads="1"/>
          </p:cNvPicPr>
          <p:nvPr>
            <p:ph type="body" idx="1"/>
          </p:nvPr>
        </p:nvPicPr>
        <p:blipFill>
          <a:blip r:embed="rId6">
            <a:extLst>
              <a:ext uri="{28A0092B-C50C-407E-A947-70E740481C1C}">
                <a14:useLocalDpi xmlns:a14="http://schemas.microsoft.com/office/drawing/2010/main"/>
              </a:ext>
            </a:extLst>
          </a:blip>
          <a:srcRect/>
          <a:stretch>
            <a:fillRect/>
          </a:stretch>
        </p:blipFill>
        <p:spPr>
          <a:xfrm>
            <a:off x="4083628" y="214171"/>
            <a:ext cx="1439863" cy="595312"/>
          </a:xfrm>
          <a:ln/>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649" y="6306416"/>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10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132217" y="781265"/>
            <a:ext cx="8579296" cy="1143000"/>
          </a:xfrm>
        </p:spPr>
        <p:txBody>
          <a:bodyPr>
            <a:normAutofit fontScale="90000"/>
          </a:bodyPr>
          <a:lstStyle/>
          <a:p>
            <a:r>
              <a:rPr lang="pt-PT" b="1" dirty="0">
                <a:solidFill>
                  <a:schemeClr val="accent6">
                    <a:lumMod val="60000"/>
                    <a:lumOff val="40000"/>
                  </a:schemeClr>
                </a:solidFill>
              </a:rPr>
              <a:t/>
            </a:r>
            <a:br>
              <a:rPr lang="pt-PT" b="1" dirty="0">
                <a:solidFill>
                  <a:schemeClr val="accent6">
                    <a:lumMod val="60000"/>
                    <a:lumOff val="40000"/>
                  </a:schemeClr>
                </a:solidFill>
              </a:rPr>
            </a:br>
            <a:r>
              <a:rPr lang="pt-PT" b="1" dirty="0" smtClean="0">
                <a:solidFill>
                  <a:schemeClr val="accent1">
                    <a:lumMod val="75000"/>
                  </a:schemeClr>
                </a:solidFill>
              </a:rPr>
              <a:t>Torres Vedras 400 </a:t>
            </a:r>
            <a:r>
              <a:rPr lang="pt-PT" b="1" dirty="0">
                <a:solidFill>
                  <a:schemeClr val="accent1">
                    <a:lumMod val="75000"/>
                  </a:schemeClr>
                </a:solidFill>
              </a:rPr>
              <a:t>km2 | </a:t>
            </a:r>
            <a:r>
              <a:rPr lang="pt-PT" b="1" dirty="0" smtClean="0">
                <a:solidFill>
                  <a:schemeClr val="accent1">
                    <a:lumMod val="75000"/>
                  </a:schemeClr>
                </a:solidFill>
              </a:rPr>
              <a:t>79 503 </a:t>
            </a:r>
            <a:r>
              <a:rPr lang="pt-PT" b="1" dirty="0" err="1" smtClean="0">
                <a:solidFill>
                  <a:schemeClr val="accent1">
                    <a:lumMod val="75000"/>
                  </a:schemeClr>
                </a:solidFill>
              </a:rPr>
              <a:t>inhabitants</a:t>
            </a:r>
            <a:r>
              <a:rPr lang="pt-PT" b="1" dirty="0" smtClean="0">
                <a:solidFill>
                  <a:schemeClr val="accent1">
                    <a:lumMod val="75000"/>
                  </a:schemeClr>
                </a:solidFill>
              </a:rPr>
              <a:t> | 46 km </a:t>
            </a:r>
            <a:r>
              <a:rPr lang="pt-PT" b="1" dirty="0" err="1" smtClean="0">
                <a:solidFill>
                  <a:schemeClr val="accent1">
                    <a:lumMod val="75000"/>
                  </a:schemeClr>
                </a:solidFill>
              </a:rPr>
              <a:t>away</a:t>
            </a:r>
            <a:r>
              <a:rPr lang="pt-PT" b="1" dirty="0" smtClean="0">
                <a:solidFill>
                  <a:schemeClr val="accent1">
                    <a:lumMod val="75000"/>
                  </a:schemeClr>
                </a:solidFill>
              </a:rPr>
              <a:t> </a:t>
            </a:r>
            <a:r>
              <a:rPr lang="pt-PT" b="1" dirty="0" err="1" smtClean="0">
                <a:solidFill>
                  <a:schemeClr val="accent1">
                    <a:lumMod val="75000"/>
                  </a:schemeClr>
                </a:solidFill>
              </a:rPr>
              <a:t>from</a:t>
            </a:r>
            <a:r>
              <a:rPr lang="pt-PT" b="1" dirty="0" smtClean="0">
                <a:solidFill>
                  <a:schemeClr val="accent1">
                    <a:lumMod val="75000"/>
                  </a:schemeClr>
                </a:solidFill>
              </a:rPr>
              <a:t> </a:t>
            </a:r>
            <a:r>
              <a:rPr lang="pt-PT" b="1" dirty="0" err="1" smtClean="0">
                <a:solidFill>
                  <a:schemeClr val="accent1">
                    <a:lumMod val="75000"/>
                  </a:schemeClr>
                </a:solidFill>
              </a:rPr>
              <a:t>Lisbon</a:t>
            </a:r>
            <a:r>
              <a:rPr lang="pt-PT" dirty="0">
                <a:solidFill>
                  <a:schemeClr val="accent6">
                    <a:lumMod val="60000"/>
                    <a:lumOff val="40000"/>
                  </a:schemeClr>
                </a:solidFill>
              </a:rPr>
              <a:t/>
            </a:r>
            <a:br>
              <a:rPr lang="pt-PT" dirty="0">
                <a:solidFill>
                  <a:schemeClr val="accent6">
                    <a:lumMod val="60000"/>
                    <a:lumOff val="40000"/>
                  </a:schemeClr>
                </a:solidFill>
              </a:rPr>
            </a:br>
            <a:endParaRPr lang="pt-PT" dirty="0">
              <a:solidFill>
                <a:schemeClr val="accent6">
                  <a:lumMod val="60000"/>
                  <a:lumOff val="40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198" y="1935585"/>
            <a:ext cx="2582947" cy="414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539552" y="2023826"/>
            <a:ext cx="5711432" cy="415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o Número do Diapositivo 2"/>
          <p:cNvSpPr>
            <a:spLocks noGrp="1"/>
          </p:cNvSpPr>
          <p:nvPr>
            <p:ph type="sldNum" sz="quarter" idx="4294967295"/>
          </p:nvPr>
        </p:nvSpPr>
        <p:spPr>
          <a:xfrm>
            <a:off x="6553200" y="6356350"/>
            <a:ext cx="2133600" cy="365125"/>
          </a:xfrm>
          <a:prstGeom prst="rect">
            <a:avLst/>
          </a:prstGeom>
        </p:spPr>
        <p:txBody>
          <a:bodyPr/>
          <a:lstStyle/>
          <a:p>
            <a:fld id="{5101BBBA-FE05-4203-B118-6026B57C9365}" type="slidenum">
              <a:rPr lang="pt-PT" smtClean="0">
                <a:solidFill>
                  <a:prstClr val="black">
                    <a:tint val="75000"/>
                  </a:prstClr>
                </a:solidFill>
              </a:rPr>
              <a:pPr/>
              <a:t>2</a:t>
            </a:fld>
            <a:endParaRPr lang="pt-PT">
              <a:solidFill>
                <a:prstClr val="black">
                  <a:tint val="75000"/>
                </a:prstClr>
              </a:solidFill>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6434426"/>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021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384873" y="260648"/>
            <a:ext cx="7848872" cy="1143000"/>
          </a:xfrm>
        </p:spPr>
        <p:txBody>
          <a:bodyPr>
            <a:normAutofit/>
          </a:bodyPr>
          <a:lstStyle/>
          <a:p>
            <a:r>
              <a:rPr lang="en-US" sz="2800" b="1" dirty="0" smtClean="0">
                <a:solidFill>
                  <a:schemeClr val="accent1">
                    <a:lumMod val="75000"/>
                  </a:schemeClr>
                </a:solidFill>
              </a:rPr>
              <a:t>Results</a:t>
            </a:r>
            <a:endParaRPr lang="en-US" sz="2800" b="1" dirty="0">
              <a:solidFill>
                <a:schemeClr val="accent1">
                  <a:lumMod val="75000"/>
                </a:schemeClr>
              </a:solidFill>
            </a:endParaRPr>
          </a:p>
        </p:txBody>
      </p:sp>
      <p:sp>
        <p:nvSpPr>
          <p:cNvPr id="3" name="Marcador de Posição de Conteúdo 2"/>
          <p:cNvSpPr>
            <a:spLocks noGrp="1"/>
          </p:cNvSpPr>
          <p:nvPr>
            <p:ph idx="1"/>
          </p:nvPr>
        </p:nvSpPr>
        <p:spPr>
          <a:xfrm>
            <a:off x="418116" y="1350554"/>
            <a:ext cx="7613775" cy="2121695"/>
          </a:xfrm>
        </p:spPr>
        <p:txBody>
          <a:bodyPr>
            <a:normAutofit fontScale="25000" lnSpcReduction="20000"/>
          </a:bodyPr>
          <a:lstStyle/>
          <a:p>
            <a:pPr algn="just">
              <a:lnSpc>
                <a:spcPct val="115000"/>
              </a:lnSpc>
              <a:spcAft>
                <a:spcPts val="1000"/>
              </a:spcAft>
            </a:pPr>
            <a:r>
              <a:rPr lang="en-US" sz="8000" dirty="0">
                <a:solidFill>
                  <a:schemeClr val="accent1">
                    <a:lumMod val="75000"/>
                  </a:schemeClr>
                </a:solidFill>
                <a:ea typeface="Calibri"/>
                <a:cs typeface="Times New Roman"/>
              </a:rPr>
              <a:t>C</a:t>
            </a:r>
            <a:r>
              <a:rPr lang="en-US" sz="8000" dirty="0" smtClean="0">
                <a:solidFill>
                  <a:schemeClr val="accent1">
                    <a:lumMod val="75000"/>
                  </a:schemeClr>
                </a:solidFill>
                <a:ea typeface="Calibri"/>
                <a:cs typeface="Times New Roman"/>
              </a:rPr>
              <a:t>hange </a:t>
            </a:r>
            <a:r>
              <a:rPr lang="en-US" sz="8000" dirty="0">
                <a:solidFill>
                  <a:schemeClr val="accent1">
                    <a:lumMod val="75000"/>
                  </a:schemeClr>
                </a:solidFill>
                <a:ea typeface="Calibri"/>
                <a:cs typeface="Times New Roman"/>
              </a:rPr>
              <a:t>citizens' mobility behavior, </a:t>
            </a:r>
            <a:r>
              <a:rPr lang="en-US" sz="8000" dirty="0" smtClean="0">
                <a:solidFill>
                  <a:schemeClr val="accent1">
                    <a:lumMod val="75000"/>
                  </a:schemeClr>
                </a:solidFill>
                <a:ea typeface="Calibri"/>
                <a:cs typeface="Times New Roman"/>
              </a:rPr>
              <a:t>was the most difficult challenge to overcame.</a:t>
            </a:r>
          </a:p>
          <a:p>
            <a:pPr algn="just">
              <a:lnSpc>
                <a:spcPct val="115000"/>
              </a:lnSpc>
              <a:spcAft>
                <a:spcPts val="1000"/>
              </a:spcAft>
            </a:pPr>
            <a:r>
              <a:rPr lang="en-US" sz="8000" dirty="0" smtClean="0">
                <a:solidFill>
                  <a:schemeClr val="accent1">
                    <a:lumMod val="75000"/>
                  </a:schemeClr>
                </a:solidFill>
                <a:ea typeface="Calibri"/>
                <a:cs typeface="Times New Roman"/>
              </a:rPr>
              <a:t>The projects were </a:t>
            </a:r>
            <a:r>
              <a:rPr lang="en-US" sz="8000" dirty="0">
                <a:solidFill>
                  <a:schemeClr val="accent1">
                    <a:lumMod val="75000"/>
                  </a:schemeClr>
                </a:solidFill>
                <a:ea typeface="Calibri"/>
                <a:cs typeface="Times New Roman"/>
              </a:rPr>
              <a:t>crucial </a:t>
            </a:r>
            <a:r>
              <a:rPr lang="en-US" sz="8000" dirty="0" smtClean="0">
                <a:solidFill>
                  <a:schemeClr val="accent1">
                    <a:lumMod val="75000"/>
                  </a:schemeClr>
                </a:solidFill>
                <a:ea typeface="Calibri"/>
                <a:cs typeface="Times New Roman"/>
              </a:rPr>
              <a:t>to reduce </a:t>
            </a:r>
            <a:r>
              <a:rPr lang="en-US" sz="8000" dirty="0">
                <a:solidFill>
                  <a:schemeClr val="accent1">
                    <a:lumMod val="75000"/>
                  </a:schemeClr>
                </a:solidFill>
                <a:ea typeface="Calibri"/>
                <a:cs typeface="Times New Roman"/>
              </a:rPr>
              <a:t>the number of vehicles circulating in the city, with an effective contribution in reducing CO2 emissions and noise</a:t>
            </a:r>
            <a:r>
              <a:rPr lang="en-US" sz="8000" dirty="0" smtClean="0">
                <a:solidFill>
                  <a:schemeClr val="accent1">
                    <a:lumMod val="75000"/>
                  </a:schemeClr>
                </a:solidFill>
                <a:ea typeface="Calibri"/>
                <a:cs typeface="Times New Roman"/>
              </a:rPr>
              <a:t>.</a:t>
            </a:r>
          </a:p>
          <a:p>
            <a:pPr algn="just">
              <a:lnSpc>
                <a:spcPct val="115000"/>
              </a:lnSpc>
              <a:spcAft>
                <a:spcPts val="1000"/>
              </a:spcAft>
            </a:pPr>
            <a:r>
              <a:rPr lang="en-US" sz="8000" dirty="0" smtClean="0">
                <a:solidFill>
                  <a:schemeClr val="accent1">
                    <a:lumMod val="75000"/>
                  </a:schemeClr>
                </a:solidFill>
                <a:ea typeface="Calibri"/>
                <a:cs typeface="Times New Roman"/>
              </a:rPr>
              <a:t>The public space quality improvement was also one of the major successes.</a:t>
            </a:r>
          </a:p>
          <a:p>
            <a:pPr algn="just">
              <a:lnSpc>
                <a:spcPct val="115000"/>
              </a:lnSpc>
              <a:spcAft>
                <a:spcPts val="1000"/>
              </a:spcAft>
            </a:pPr>
            <a:endParaRPr lang="en-US" dirty="0">
              <a:solidFill>
                <a:schemeClr val="accent6">
                  <a:lumMod val="60000"/>
                  <a:lumOff val="40000"/>
                </a:schemeClr>
              </a:solidFill>
              <a:ea typeface="Calibri"/>
              <a:cs typeface="Times New Roman"/>
            </a:endParaRPr>
          </a:p>
        </p:txBody>
      </p:sp>
      <p:sp>
        <p:nvSpPr>
          <p:cNvPr id="4" name="Marcador de Posição do Número do Diapositivo 3"/>
          <p:cNvSpPr>
            <a:spLocks noGrp="1"/>
          </p:cNvSpPr>
          <p:nvPr>
            <p:ph type="sldNum" sz="quarter" idx="4294967295"/>
          </p:nvPr>
        </p:nvSpPr>
        <p:spPr>
          <a:xfrm>
            <a:off x="6553200" y="6356350"/>
            <a:ext cx="2133600" cy="365125"/>
          </a:xfrm>
          <a:prstGeom prst="rect">
            <a:avLst/>
          </a:prstGeom>
        </p:spPr>
        <p:txBody>
          <a:bodyPr/>
          <a:lstStyle/>
          <a:p>
            <a:fld id="{7885B645-3FC9-4818-B15C-2015C0998864}" type="slidenum">
              <a:rPr lang="pt-PT" smtClean="0">
                <a:solidFill>
                  <a:prstClr val="black">
                    <a:tint val="75000"/>
                  </a:prstClr>
                </a:solidFill>
              </a:rPr>
              <a:pPr/>
              <a:t>20</a:t>
            </a:fld>
            <a:endParaRPr lang="pt-PT">
              <a:solidFill>
                <a:prstClr val="black">
                  <a:tint val="75000"/>
                </a:prstClr>
              </a:solidFill>
            </a:endParaRPr>
          </a:p>
        </p:txBody>
      </p:sp>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t="3879" b="8364"/>
          <a:stretch/>
        </p:blipFill>
        <p:spPr>
          <a:xfrm>
            <a:off x="3710512" y="4266802"/>
            <a:ext cx="1656007" cy="2170936"/>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63" y="4258828"/>
            <a:ext cx="3268365" cy="2178910"/>
          </a:xfrm>
          <a:prstGeom prst="rect">
            <a:avLst/>
          </a:prstGeom>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177" y="4266802"/>
            <a:ext cx="3243004" cy="217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691" y="6437738"/>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791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7" descr="Sheets_Geomedia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4843" y="1571839"/>
            <a:ext cx="4843849" cy="438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8"/>
          <p:cNvSpPr>
            <a:spLocks noChangeArrowheads="1"/>
          </p:cNvSpPr>
          <p:nvPr/>
        </p:nvSpPr>
        <p:spPr bwMode="auto">
          <a:xfrm>
            <a:off x="5634639" y="1544030"/>
            <a:ext cx="2808287" cy="429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5000"/>
              </a:lnSpc>
              <a:buFont typeface="Wingdings" pitchFamily="2" charset="2"/>
              <a:buChar char="Ø"/>
            </a:pPr>
            <a:r>
              <a:rPr lang="en-US" altLang="pt-PT" sz="1600" b="1" dirty="0" smtClean="0">
                <a:solidFill>
                  <a:schemeClr val="accent1">
                    <a:lumMod val="75000"/>
                  </a:schemeClr>
                </a:solidFill>
                <a:latin typeface="Trebuchet MS" pitchFamily="34" charset="0"/>
              </a:rPr>
              <a:t>Torres Vedras City</a:t>
            </a: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a:solidFill>
                  <a:schemeClr val="accent1">
                    <a:lumMod val="75000"/>
                  </a:schemeClr>
                </a:solidFill>
                <a:latin typeface="Trebuchet MS" pitchFamily="34" charset="0"/>
              </a:rPr>
              <a:t>  </a:t>
            </a:r>
            <a:r>
              <a:rPr lang="en-US" altLang="pt-PT" sz="1600" b="1" dirty="0" smtClean="0">
                <a:solidFill>
                  <a:schemeClr val="accent1">
                    <a:lumMod val="75000"/>
                  </a:schemeClr>
                </a:solidFill>
                <a:latin typeface="Trebuchet MS" pitchFamily="34" charset="0"/>
              </a:rPr>
              <a:t>Parish Headquarter;</a:t>
            </a: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smtClean="0">
                <a:solidFill>
                  <a:schemeClr val="accent1">
                    <a:lumMod val="75000"/>
                  </a:schemeClr>
                </a:solidFill>
                <a:latin typeface="Trebuchet MS" pitchFamily="34" charset="0"/>
              </a:rPr>
              <a:t>Santa Cruz – Coastal Area.</a:t>
            </a:r>
            <a:endParaRPr lang="en-US" altLang="pt-PT" sz="1600" b="1" dirty="0">
              <a:solidFill>
                <a:schemeClr val="accent1">
                  <a:lumMod val="75000"/>
                </a:schemeClr>
              </a:solidFill>
              <a:latin typeface="Trebuchet MS" pitchFamily="34" charset="0"/>
            </a:endParaRPr>
          </a:p>
          <a:p>
            <a:pPr eaLnBrk="1" hangingPunct="1">
              <a:lnSpc>
                <a:spcPct val="155000"/>
              </a:lnSpc>
            </a:pP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smtClean="0">
                <a:solidFill>
                  <a:schemeClr val="accent1">
                    <a:lumMod val="75000"/>
                  </a:schemeClr>
                </a:solidFill>
                <a:latin typeface="Trebuchet MS" pitchFamily="34" charset="0"/>
              </a:rPr>
              <a:t>SECTORIAL AREAS</a:t>
            </a: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a:solidFill>
                  <a:schemeClr val="accent1">
                    <a:lumMod val="75000"/>
                  </a:schemeClr>
                </a:solidFill>
                <a:latin typeface="Trebuchet MS" pitchFamily="34" charset="0"/>
              </a:rPr>
              <a:t>  Public </a:t>
            </a:r>
            <a:r>
              <a:rPr lang="en-US" altLang="pt-PT" sz="1600" b="1" dirty="0" smtClean="0">
                <a:solidFill>
                  <a:schemeClr val="accent1">
                    <a:lumMod val="75000"/>
                  </a:schemeClr>
                </a:solidFill>
                <a:latin typeface="Trebuchet MS" pitchFamily="34" charset="0"/>
              </a:rPr>
              <a:t>space</a:t>
            </a: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a:solidFill>
                  <a:schemeClr val="accent1">
                    <a:lumMod val="75000"/>
                  </a:schemeClr>
                </a:solidFill>
                <a:latin typeface="Trebuchet MS" pitchFamily="34" charset="0"/>
              </a:rPr>
              <a:t>  </a:t>
            </a:r>
            <a:r>
              <a:rPr lang="en-US" altLang="pt-PT" sz="1600" b="1" dirty="0" smtClean="0">
                <a:solidFill>
                  <a:schemeClr val="accent1">
                    <a:lumMod val="75000"/>
                  </a:schemeClr>
                </a:solidFill>
                <a:latin typeface="Trebuchet MS" pitchFamily="34" charset="0"/>
              </a:rPr>
              <a:t>Building</a:t>
            </a:r>
            <a:r>
              <a:rPr lang="en-US" altLang="pt-PT" sz="1600" b="1" dirty="0">
                <a:solidFill>
                  <a:schemeClr val="accent1">
                    <a:lumMod val="75000"/>
                  </a:schemeClr>
                </a:solidFill>
                <a:latin typeface="Trebuchet MS" pitchFamily="34" charset="0"/>
              </a:rPr>
              <a:t>s</a:t>
            </a:r>
          </a:p>
          <a:p>
            <a:pPr eaLnBrk="1" hangingPunct="1">
              <a:lnSpc>
                <a:spcPct val="155000"/>
              </a:lnSpc>
              <a:buFont typeface="Wingdings" pitchFamily="2" charset="2"/>
              <a:buChar char="Ø"/>
            </a:pPr>
            <a:r>
              <a:rPr lang="en-US" altLang="pt-PT" sz="1600" b="1" dirty="0">
                <a:solidFill>
                  <a:schemeClr val="accent1">
                    <a:lumMod val="75000"/>
                  </a:schemeClr>
                </a:solidFill>
                <a:latin typeface="Trebuchet MS" pitchFamily="34" charset="0"/>
              </a:rPr>
              <a:t>  </a:t>
            </a:r>
            <a:r>
              <a:rPr lang="en-US" altLang="pt-PT" sz="1600" b="1" dirty="0" smtClean="0">
                <a:solidFill>
                  <a:schemeClr val="accent1">
                    <a:lumMod val="75000"/>
                  </a:schemeClr>
                </a:solidFill>
                <a:latin typeface="Trebuchet MS" pitchFamily="34" charset="0"/>
              </a:rPr>
              <a:t>Transports</a:t>
            </a: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a:solidFill>
                  <a:schemeClr val="accent1">
                    <a:lumMod val="75000"/>
                  </a:schemeClr>
                </a:solidFill>
                <a:latin typeface="Trebuchet MS" pitchFamily="34" charset="0"/>
              </a:rPr>
              <a:t>  </a:t>
            </a:r>
            <a:r>
              <a:rPr lang="en-US" altLang="pt-PT" sz="1600" b="1" dirty="0" smtClean="0">
                <a:solidFill>
                  <a:schemeClr val="accent1">
                    <a:lumMod val="75000"/>
                  </a:schemeClr>
                </a:solidFill>
                <a:latin typeface="Trebuchet MS" pitchFamily="34" charset="0"/>
              </a:rPr>
              <a:t>Communications;</a:t>
            </a:r>
            <a:endParaRPr lang="en-US" altLang="pt-PT" sz="1600" b="1" dirty="0">
              <a:solidFill>
                <a:schemeClr val="accent1">
                  <a:lumMod val="75000"/>
                </a:schemeClr>
              </a:solidFill>
              <a:latin typeface="Trebuchet MS" pitchFamily="34" charset="0"/>
            </a:endParaRPr>
          </a:p>
          <a:p>
            <a:pPr eaLnBrk="1" hangingPunct="1">
              <a:lnSpc>
                <a:spcPct val="155000"/>
              </a:lnSpc>
              <a:buFont typeface="Wingdings" pitchFamily="2" charset="2"/>
              <a:buChar char="Ø"/>
            </a:pPr>
            <a:r>
              <a:rPr lang="en-US" altLang="pt-PT" sz="1600" b="1" dirty="0" smtClean="0">
                <a:solidFill>
                  <a:schemeClr val="accent1">
                    <a:lumMod val="75000"/>
                  </a:schemeClr>
                </a:solidFill>
                <a:latin typeface="Trebuchet MS" pitchFamily="34" charset="0"/>
              </a:rPr>
              <a:t>Info accessibility</a:t>
            </a:r>
            <a:r>
              <a:rPr lang="en-US" altLang="pt-PT" sz="1600" b="1" dirty="0" smtClean="0">
                <a:solidFill>
                  <a:schemeClr val="bg1"/>
                </a:solidFill>
                <a:latin typeface="Trebuchet MS" pitchFamily="34" charset="0"/>
              </a:rPr>
              <a:t>.</a:t>
            </a:r>
            <a:endParaRPr lang="pt-PT" altLang="pt-PT" sz="1600" b="1" dirty="0">
              <a:solidFill>
                <a:schemeClr val="bg1"/>
              </a:solidFill>
              <a:latin typeface="Trebuchet MS" pitchFamily="34" charset="0"/>
            </a:endParaRPr>
          </a:p>
        </p:txBody>
      </p:sp>
      <p:sp>
        <p:nvSpPr>
          <p:cNvPr id="20488" name="Rectangle 9"/>
          <p:cNvSpPr>
            <a:spLocks/>
          </p:cNvSpPr>
          <p:nvPr/>
        </p:nvSpPr>
        <p:spPr bwMode="auto">
          <a:xfrm>
            <a:off x="202299" y="337194"/>
            <a:ext cx="76549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800" b="1" dirty="0" smtClean="0">
                <a:solidFill>
                  <a:schemeClr val="accent1">
                    <a:lumMod val="75000"/>
                  </a:schemeClr>
                </a:solidFill>
                <a:latin typeface="+mj-lt"/>
              </a:rPr>
              <a:t>Promoting Accessibility- RAMPA</a:t>
            </a:r>
            <a:endParaRPr lang="en-US" altLang="pt-PT" sz="2800" b="1" dirty="0">
              <a:solidFill>
                <a:schemeClr val="accent1">
                  <a:lumMod val="75000"/>
                </a:schemeClr>
              </a:solidFill>
              <a:latin typeface="+mj-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569" y="6165304"/>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197343"/>
      </p:ext>
    </p:extLst>
  </p:cSld>
  <p:clrMapOvr>
    <a:masterClrMapping/>
  </p:clrMapOvr>
  <p:transition advClick="0" advTm="2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135" y="1213236"/>
            <a:ext cx="1793911" cy="510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2457021" y="1213236"/>
            <a:ext cx="6142038" cy="489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341438" indent="-1778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US" altLang="pt-PT" sz="2000" dirty="0">
                <a:solidFill>
                  <a:schemeClr val="accent1">
                    <a:lumMod val="75000"/>
                  </a:schemeClr>
                </a:solidFill>
              </a:rPr>
              <a:t>E</a:t>
            </a:r>
            <a:r>
              <a:rPr lang="en-US" altLang="pt-PT" sz="2000" dirty="0" smtClean="0">
                <a:solidFill>
                  <a:schemeClr val="accent1">
                    <a:lumMod val="75000"/>
                  </a:schemeClr>
                </a:solidFill>
              </a:rPr>
              <a:t>quipment </a:t>
            </a:r>
            <a:r>
              <a:rPr lang="en-US" altLang="pt-PT" sz="2000" dirty="0">
                <a:solidFill>
                  <a:schemeClr val="accent1">
                    <a:lumMod val="75000"/>
                  </a:schemeClr>
                </a:solidFill>
              </a:rPr>
              <a:t>and conditions that </a:t>
            </a:r>
            <a:r>
              <a:rPr lang="en-US" altLang="pt-PT" sz="2000" dirty="0" smtClean="0">
                <a:solidFill>
                  <a:schemeClr val="accent1">
                    <a:lumMod val="75000"/>
                  </a:schemeClr>
                </a:solidFill>
              </a:rPr>
              <a:t>aloud them to be accessible </a:t>
            </a:r>
            <a:r>
              <a:rPr lang="en-US" altLang="pt-PT" sz="2000" dirty="0">
                <a:solidFill>
                  <a:schemeClr val="accent1">
                    <a:lumMod val="75000"/>
                  </a:schemeClr>
                </a:solidFill>
              </a:rPr>
              <a:t>to all citizens:</a:t>
            </a:r>
          </a:p>
          <a:p>
            <a:pPr eaLnBrk="1" hangingPunct="1">
              <a:lnSpc>
                <a:spcPct val="90000"/>
              </a:lnSpc>
              <a:spcBef>
                <a:spcPct val="20000"/>
              </a:spcBef>
            </a:pPr>
            <a:r>
              <a:rPr lang="en-US" altLang="pt-PT" sz="2000" dirty="0" smtClean="0">
                <a:solidFill>
                  <a:schemeClr val="accent1">
                    <a:lumMod val="75000"/>
                  </a:schemeClr>
                </a:solidFill>
              </a:rPr>
              <a:t>Easy </a:t>
            </a:r>
            <a:r>
              <a:rPr lang="en-US" altLang="pt-PT" sz="2000" dirty="0">
                <a:solidFill>
                  <a:schemeClr val="accent1">
                    <a:lumMod val="75000"/>
                  </a:schemeClr>
                </a:solidFill>
              </a:rPr>
              <a:t>pedestrian access;</a:t>
            </a:r>
          </a:p>
          <a:p>
            <a:pPr eaLnBrk="1" hangingPunct="1">
              <a:lnSpc>
                <a:spcPct val="90000"/>
              </a:lnSpc>
              <a:spcBef>
                <a:spcPct val="20000"/>
              </a:spcBef>
            </a:pPr>
            <a:r>
              <a:rPr lang="en-US" altLang="pt-PT" sz="2000" dirty="0">
                <a:solidFill>
                  <a:schemeClr val="accent1">
                    <a:lumMod val="75000"/>
                  </a:schemeClr>
                </a:solidFill>
              </a:rPr>
              <a:t>Organized parking </a:t>
            </a:r>
            <a:r>
              <a:rPr lang="en-US" altLang="pt-PT" sz="2000" dirty="0" smtClean="0">
                <a:solidFill>
                  <a:schemeClr val="accent1">
                    <a:lumMod val="75000"/>
                  </a:schemeClr>
                </a:solidFill>
              </a:rPr>
              <a:t>places for people </a:t>
            </a:r>
            <a:r>
              <a:rPr lang="en-US" altLang="pt-PT" sz="2000" dirty="0">
                <a:solidFill>
                  <a:schemeClr val="accent1">
                    <a:lumMod val="75000"/>
                  </a:schemeClr>
                </a:solidFill>
              </a:rPr>
              <a:t>with </a:t>
            </a:r>
            <a:r>
              <a:rPr lang="en-US" altLang="pt-PT" sz="2000" dirty="0" smtClean="0">
                <a:solidFill>
                  <a:schemeClr val="accent1">
                    <a:lumMod val="75000"/>
                  </a:schemeClr>
                </a:solidFill>
              </a:rPr>
              <a:t>disabilities;</a:t>
            </a:r>
            <a:endParaRPr lang="en-US" altLang="pt-PT" sz="2000" dirty="0">
              <a:solidFill>
                <a:schemeClr val="accent1">
                  <a:lumMod val="75000"/>
                </a:schemeClr>
              </a:solidFill>
            </a:endParaRPr>
          </a:p>
          <a:p>
            <a:pPr eaLnBrk="1" hangingPunct="1">
              <a:lnSpc>
                <a:spcPct val="90000"/>
              </a:lnSpc>
              <a:spcBef>
                <a:spcPct val="20000"/>
              </a:spcBef>
            </a:pPr>
            <a:r>
              <a:rPr lang="en-US" altLang="pt-PT" sz="2000" dirty="0">
                <a:solidFill>
                  <a:schemeClr val="accent1">
                    <a:lumMod val="75000"/>
                  </a:schemeClr>
                </a:solidFill>
              </a:rPr>
              <a:t>Access level bathing area by ramp or using mechanical means;</a:t>
            </a:r>
          </a:p>
          <a:p>
            <a:pPr eaLnBrk="1" hangingPunct="1">
              <a:lnSpc>
                <a:spcPct val="90000"/>
              </a:lnSpc>
              <a:spcBef>
                <a:spcPct val="20000"/>
              </a:spcBef>
            </a:pPr>
            <a:r>
              <a:rPr lang="en-US" altLang="pt-PT" sz="2000" dirty="0">
                <a:solidFill>
                  <a:schemeClr val="accent1">
                    <a:lumMod val="75000"/>
                  </a:schemeClr>
                </a:solidFill>
              </a:rPr>
              <a:t>Walkways on the sand;</a:t>
            </a:r>
          </a:p>
          <a:p>
            <a:pPr eaLnBrk="1" hangingPunct="1">
              <a:lnSpc>
                <a:spcPct val="90000"/>
              </a:lnSpc>
              <a:spcBef>
                <a:spcPct val="20000"/>
              </a:spcBef>
            </a:pPr>
            <a:r>
              <a:rPr lang="en-US" altLang="pt-PT" sz="2000" dirty="0" smtClean="0">
                <a:solidFill>
                  <a:schemeClr val="accent1">
                    <a:lumMod val="75000"/>
                  </a:schemeClr>
                </a:solidFill>
              </a:rPr>
              <a:t>Accessible </a:t>
            </a:r>
            <a:r>
              <a:rPr lang="en-US" altLang="pt-PT" sz="2000" dirty="0">
                <a:solidFill>
                  <a:schemeClr val="accent1">
                    <a:lumMod val="75000"/>
                  </a:schemeClr>
                </a:solidFill>
              </a:rPr>
              <a:t>toilets;</a:t>
            </a:r>
          </a:p>
          <a:p>
            <a:pPr eaLnBrk="1" hangingPunct="1">
              <a:lnSpc>
                <a:spcPct val="90000"/>
              </a:lnSpc>
              <a:spcBef>
                <a:spcPct val="20000"/>
              </a:spcBef>
            </a:pPr>
            <a:r>
              <a:rPr lang="en-US" altLang="pt-PT" sz="2000" dirty="0" smtClean="0">
                <a:solidFill>
                  <a:schemeClr val="accent1">
                    <a:lumMod val="75000"/>
                  </a:schemeClr>
                </a:solidFill>
              </a:rPr>
              <a:t>Accessible First  Aid service.</a:t>
            </a:r>
            <a:endParaRPr lang="en-US" altLang="pt-PT" sz="2000" dirty="0">
              <a:solidFill>
                <a:schemeClr val="accent1">
                  <a:lumMod val="75000"/>
                </a:schemeClr>
              </a:solidFill>
            </a:endParaRPr>
          </a:p>
          <a:p>
            <a:pPr eaLnBrk="1" hangingPunct="1">
              <a:lnSpc>
                <a:spcPct val="90000"/>
              </a:lnSpc>
              <a:spcBef>
                <a:spcPct val="20000"/>
              </a:spcBef>
            </a:pPr>
            <a:endParaRPr lang="en-US" altLang="pt-PT" sz="2000" dirty="0" smtClean="0">
              <a:solidFill>
                <a:schemeClr val="accent6">
                  <a:lumMod val="60000"/>
                  <a:lumOff val="40000"/>
                </a:schemeClr>
              </a:solidFill>
            </a:endParaRPr>
          </a:p>
          <a:p>
            <a:pPr eaLnBrk="1" hangingPunct="1">
              <a:lnSpc>
                <a:spcPct val="90000"/>
              </a:lnSpc>
              <a:spcBef>
                <a:spcPct val="20000"/>
              </a:spcBef>
            </a:pPr>
            <a:endParaRPr lang="en-US" altLang="pt-PT" sz="2000" dirty="0">
              <a:solidFill>
                <a:schemeClr val="accent6">
                  <a:lumMod val="60000"/>
                  <a:lumOff val="40000"/>
                </a:schemeClr>
              </a:solidFill>
            </a:endParaRPr>
          </a:p>
          <a:p>
            <a:pPr eaLnBrk="1" hangingPunct="1">
              <a:lnSpc>
                <a:spcPct val="90000"/>
              </a:lnSpc>
              <a:spcBef>
                <a:spcPct val="20000"/>
              </a:spcBef>
            </a:pPr>
            <a:endParaRPr lang="en-US" altLang="pt-PT" sz="2000" dirty="0" smtClean="0">
              <a:solidFill>
                <a:schemeClr val="accent1">
                  <a:lumMod val="75000"/>
                </a:schemeClr>
              </a:solidFill>
            </a:endParaRPr>
          </a:p>
          <a:p>
            <a:pPr eaLnBrk="1" hangingPunct="1">
              <a:lnSpc>
                <a:spcPct val="90000"/>
              </a:lnSpc>
              <a:spcBef>
                <a:spcPct val="20000"/>
              </a:spcBef>
            </a:pPr>
            <a:r>
              <a:rPr lang="en-US" altLang="pt-PT" sz="2000" dirty="0" smtClean="0">
                <a:solidFill>
                  <a:schemeClr val="accent1">
                    <a:lumMod val="75000"/>
                  </a:schemeClr>
                </a:solidFill>
              </a:rPr>
              <a:t>Accessible </a:t>
            </a:r>
            <a:r>
              <a:rPr lang="en-US" altLang="pt-PT" sz="2000" dirty="0">
                <a:solidFill>
                  <a:schemeClr val="accent1">
                    <a:lumMod val="75000"/>
                  </a:schemeClr>
                </a:solidFill>
              </a:rPr>
              <a:t>Beach Flag- Beach for </a:t>
            </a:r>
            <a:r>
              <a:rPr lang="en-US" altLang="pt-PT" sz="2000" dirty="0" smtClean="0">
                <a:solidFill>
                  <a:schemeClr val="accent1">
                    <a:lumMod val="75000"/>
                  </a:schemeClr>
                </a:solidFill>
              </a:rPr>
              <a:t>All</a:t>
            </a:r>
            <a:endParaRPr lang="en-US" altLang="pt-PT" sz="2000" dirty="0">
              <a:solidFill>
                <a:schemeClr val="accent1">
                  <a:lumMod val="75000"/>
                </a:schemeClr>
              </a:solidFill>
            </a:endParaRPr>
          </a:p>
          <a:p>
            <a:pPr eaLnBrk="1" hangingPunct="1">
              <a:lnSpc>
                <a:spcPct val="90000"/>
              </a:lnSpc>
              <a:spcBef>
                <a:spcPct val="20000"/>
              </a:spcBef>
            </a:pPr>
            <a:r>
              <a:rPr lang="en-US" altLang="pt-PT" sz="2000" dirty="0" smtClean="0">
                <a:solidFill>
                  <a:schemeClr val="accent1">
                    <a:lumMod val="75000"/>
                  </a:schemeClr>
                </a:solidFill>
              </a:rPr>
              <a:t>9 </a:t>
            </a:r>
            <a:r>
              <a:rPr lang="en-US" altLang="pt-PT" sz="2000" dirty="0">
                <a:solidFill>
                  <a:schemeClr val="accent1">
                    <a:lumMod val="75000"/>
                  </a:schemeClr>
                </a:solidFill>
              </a:rPr>
              <a:t>bathing areas accessible to users with disabilities, </a:t>
            </a:r>
            <a:endParaRPr lang="en-US" altLang="pt-PT" dirty="0" smtClean="0">
              <a:solidFill>
                <a:schemeClr val="accent1">
                  <a:lumMod val="75000"/>
                </a:schemeClr>
              </a:solidFill>
            </a:endParaRPr>
          </a:p>
        </p:txBody>
      </p:sp>
      <p:sp>
        <p:nvSpPr>
          <p:cNvPr id="11" name="Rectangle 2"/>
          <p:cNvSpPr txBox="1">
            <a:spLocks noChangeArrowheads="1"/>
          </p:cNvSpPr>
          <p:nvPr/>
        </p:nvSpPr>
        <p:spPr bwMode="auto">
          <a:xfrm>
            <a:off x="135925" y="0"/>
            <a:ext cx="6130925"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800" b="1" dirty="0" smtClean="0">
                <a:solidFill>
                  <a:schemeClr val="accent1">
                    <a:lumMod val="75000"/>
                  </a:schemeClr>
                </a:solidFill>
                <a:latin typeface="Trebuchet MS" pitchFamily="34" charset="0"/>
              </a:rPr>
              <a:t>Beaches Accessibility</a:t>
            </a:r>
            <a:endParaRPr lang="en-US" altLang="pt-PT" sz="2800" b="1" dirty="0">
              <a:solidFill>
                <a:schemeClr val="accent1">
                  <a:lumMod val="75000"/>
                </a:schemeClr>
              </a:solidFill>
              <a:latin typeface="Trebuchet MS" pitchFamily="34" charset="0"/>
            </a:endParaRPr>
          </a:p>
        </p:txBody>
      </p:sp>
      <p:pic>
        <p:nvPicPr>
          <p:cNvPr id="16394" name="Picture 10" descr="PraiasAcessivei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6898" y="3292796"/>
            <a:ext cx="25209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509" y="6112862"/>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318336"/>
      </p:ext>
    </p:extLst>
  </p:cSld>
  <p:clrMapOvr>
    <a:masterClrMapping/>
  </p:clrMapOvr>
  <p:transition advClick="0"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t="37045" r="396"/>
          <a:stretch/>
        </p:blipFill>
        <p:spPr bwMode="auto">
          <a:xfrm>
            <a:off x="387443" y="1235676"/>
            <a:ext cx="5622196" cy="5192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6020" y="4672313"/>
            <a:ext cx="2339975" cy="175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txBox="1">
            <a:spLocks noChangeArrowheads="1"/>
          </p:cNvSpPr>
          <p:nvPr/>
        </p:nvSpPr>
        <p:spPr bwMode="auto">
          <a:xfrm>
            <a:off x="251518" y="110331"/>
            <a:ext cx="6130925"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pt-PT" sz="2800" b="1" dirty="0">
              <a:solidFill>
                <a:schemeClr val="bg1"/>
              </a:solidFill>
              <a:latin typeface="Trebuchet MS" pitchFamily="34" charset="0"/>
            </a:endParaRPr>
          </a:p>
          <a:p>
            <a:pPr eaLnBrk="1" hangingPunct="1"/>
            <a:r>
              <a:rPr lang="en-US" altLang="pt-PT" sz="2800" b="1" dirty="0" smtClean="0">
                <a:solidFill>
                  <a:schemeClr val="accent6">
                    <a:lumMod val="60000"/>
                    <a:lumOff val="40000"/>
                  </a:schemeClr>
                </a:solidFill>
                <a:latin typeface="Trebuchet MS" pitchFamily="34" charset="0"/>
              </a:rPr>
              <a:t>Beaches </a:t>
            </a:r>
            <a:r>
              <a:rPr lang="en-US" altLang="pt-PT" sz="2800" b="1" dirty="0">
                <a:solidFill>
                  <a:schemeClr val="accent6">
                    <a:lumMod val="60000"/>
                    <a:lumOff val="40000"/>
                  </a:schemeClr>
                </a:solidFill>
                <a:latin typeface="Trebuchet MS" pitchFamily="34" charset="0"/>
              </a:rPr>
              <a:t>Accessibility</a:t>
            </a:r>
          </a:p>
          <a:p>
            <a:pPr eaLnBrk="1" hangingPunct="1"/>
            <a:endParaRPr lang="en-US" altLang="pt-PT" sz="2800" b="1" dirty="0">
              <a:solidFill>
                <a:schemeClr val="bg1"/>
              </a:solidFill>
              <a:latin typeface="Trebuchet MS" pitchFamily="34" charset="0"/>
            </a:endParaRPr>
          </a:p>
        </p:txBody>
      </p:sp>
      <p:pic>
        <p:nvPicPr>
          <p:cNvPr id="89101"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6019" y="2887017"/>
            <a:ext cx="2339975"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102"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66020" y="1235676"/>
            <a:ext cx="2339975"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444" y="6392969"/>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49733"/>
      </p:ext>
    </p:extLst>
  </p:cSld>
  <p:clrMapOvr>
    <a:masterClrMapping/>
  </p:clrMapOvr>
  <p:transition advClick="0"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123396" y="152958"/>
            <a:ext cx="6572250" cy="730250"/>
          </a:xfrm>
        </p:spPr>
        <p:txBody>
          <a:bodyPr/>
          <a:lstStyle/>
          <a:p>
            <a:r>
              <a:rPr lang="pt-PT" altLang="pt-PT" sz="2800" b="1" dirty="0" err="1" smtClean="0">
                <a:solidFill>
                  <a:schemeClr val="accent6">
                    <a:lumMod val="60000"/>
                    <a:lumOff val="40000"/>
                  </a:schemeClr>
                </a:solidFill>
              </a:rPr>
              <a:t>Awards</a:t>
            </a:r>
            <a:endParaRPr lang="pt-PT" altLang="pt-PT" sz="2800" b="1" dirty="0" smtClean="0">
              <a:solidFill>
                <a:schemeClr val="accent6">
                  <a:lumMod val="60000"/>
                  <a:lumOff val="40000"/>
                </a:schemeClr>
              </a:solidFill>
            </a:endParaRPr>
          </a:p>
        </p:txBody>
      </p:sp>
      <p:sp>
        <p:nvSpPr>
          <p:cNvPr id="69635" name="Rectangle 4"/>
          <p:cNvSpPr>
            <a:spLocks noChangeArrowheads="1"/>
          </p:cNvSpPr>
          <p:nvPr/>
        </p:nvSpPr>
        <p:spPr bwMode="auto">
          <a:xfrm>
            <a:off x="2209641" y="2204570"/>
            <a:ext cx="6592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1600" dirty="0" smtClean="0">
                <a:solidFill>
                  <a:schemeClr val="accent1">
                    <a:lumMod val="75000"/>
                  </a:schemeClr>
                </a:solidFill>
                <a:latin typeface="+mn-lt"/>
              </a:rPr>
              <a:t>The European </a:t>
            </a:r>
            <a:r>
              <a:rPr lang="en-US" altLang="pt-PT" sz="1600" dirty="0">
                <a:solidFill>
                  <a:schemeClr val="accent1">
                    <a:lumMod val="75000"/>
                  </a:schemeClr>
                </a:solidFill>
                <a:latin typeface="+mn-lt"/>
              </a:rPr>
              <a:t>Commission distinguished the municipality of Torres Vedras in the area of mobility. Received at the Forum CIVITAS 2014 held in Morocco, a prize of best practices in the field of sustainable mobility on the City Parking Management System, the strand of Technology and </a:t>
            </a:r>
            <a:r>
              <a:rPr lang="en-US" altLang="pt-PT" sz="1600" dirty="0" smtClean="0">
                <a:solidFill>
                  <a:schemeClr val="accent1">
                    <a:lumMod val="75000"/>
                  </a:schemeClr>
                </a:solidFill>
                <a:latin typeface="+mn-lt"/>
              </a:rPr>
              <a:t>Innovation.</a:t>
            </a:r>
            <a:endParaRPr lang="pt-PT" altLang="pt-PT" sz="1600" dirty="0">
              <a:solidFill>
                <a:schemeClr val="accent1">
                  <a:lumMod val="75000"/>
                </a:schemeClr>
              </a:solidFill>
              <a:latin typeface="+mn-lt"/>
            </a:endParaRPr>
          </a:p>
        </p:txBody>
      </p:sp>
      <p:pic>
        <p:nvPicPr>
          <p:cNvPr id="69636" name="Picture 10" descr="CAM0016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185039"/>
            <a:ext cx="15843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2" descr="CAM001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521714"/>
            <a:ext cx="15843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4"/>
          <p:cNvSpPr>
            <a:spLocks noChangeArrowheads="1"/>
          </p:cNvSpPr>
          <p:nvPr/>
        </p:nvSpPr>
        <p:spPr bwMode="auto">
          <a:xfrm>
            <a:off x="2258219" y="1345677"/>
            <a:ext cx="65645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1600" dirty="0">
                <a:solidFill>
                  <a:schemeClr val="accent1">
                    <a:lumMod val="75000"/>
                  </a:schemeClr>
                </a:solidFill>
                <a:latin typeface="+mn-lt"/>
              </a:rPr>
              <a:t>The Portuguese Federation of Cycling and Bicycle users, awarded in September </a:t>
            </a:r>
            <a:r>
              <a:rPr lang="en-US" altLang="pt-PT" sz="1600" dirty="0" smtClean="0">
                <a:solidFill>
                  <a:schemeClr val="accent1">
                    <a:lumMod val="75000"/>
                  </a:schemeClr>
                </a:solidFill>
                <a:latin typeface="+mn-lt"/>
              </a:rPr>
              <a:t>2013, Torres Vedras City Council whit  </a:t>
            </a:r>
            <a:r>
              <a:rPr lang="en-US" altLang="pt-PT" sz="1600" dirty="0">
                <a:solidFill>
                  <a:schemeClr val="accent1">
                    <a:lumMod val="75000"/>
                  </a:schemeClr>
                </a:solidFill>
                <a:latin typeface="+mn-lt"/>
              </a:rPr>
              <a:t>the "National Prize of the Bicycle Mobility" in Local Government </a:t>
            </a:r>
            <a:r>
              <a:rPr lang="en-US" altLang="pt-PT" sz="1600" dirty="0" smtClean="0">
                <a:solidFill>
                  <a:schemeClr val="accent1">
                    <a:lumMod val="75000"/>
                  </a:schemeClr>
                </a:solidFill>
                <a:latin typeface="+mn-lt"/>
              </a:rPr>
              <a:t>category.</a:t>
            </a:r>
            <a:endParaRPr lang="pt-PT" altLang="pt-PT" sz="1600" dirty="0">
              <a:solidFill>
                <a:schemeClr val="accent1">
                  <a:lumMod val="75000"/>
                </a:schemeClr>
              </a:solidFill>
              <a:latin typeface="+mn-lt"/>
            </a:endParaRPr>
          </a:p>
        </p:txBody>
      </p:sp>
      <p:sp>
        <p:nvSpPr>
          <p:cNvPr id="69639" name="Rectangle 4"/>
          <p:cNvSpPr>
            <a:spLocks noChangeArrowheads="1"/>
          </p:cNvSpPr>
          <p:nvPr/>
        </p:nvSpPr>
        <p:spPr bwMode="auto">
          <a:xfrm>
            <a:off x="2244899" y="3291451"/>
            <a:ext cx="66787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1600" dirty="0">
                <a:solidFill>
                  <a:schemeClr val="accent1">
                    <a:lumMod val="75000"/>
                  </a:schemeClr>
                </a:solidFill>
                <a:latin typeface="+mn-lt"/>
              </a:rPr>
              <a:t>The Municipality of Torres Vedras was awarded in March 2015, with the label "Smart Project for Smart Cities", </a:t>
            </a:r>
            <a:r>
              <a:rPr lang="en-US" altLang="pt-PT" sz="1600" dirty="0" smtClean="0">
                <a:solidFill>
                  <a:schemeClr val="accent1">
                    <a:lumMod val="75000"/>
                  </a:schemeClr>
                </a:solidFill>
                <a:latin typeface="+mn-lt"/>
              </a:rPr>
              <a:t>that </a:t>
            </a:r>
            <a:r>
              <a:rPr lang="en-US" altLang="pt-PT" sz="1600" dirty="0">
                <a:solidFill>
                  <a:schemeClr val="accent1">
                    <a:lumMod val="75000"/>
                  </a:schemeClr>
                </a:solidFill>
                <a:latin typeface="+mn-lt"/>
              </a:rPr>
              <a:t>distinguishes good practice in urban </a:t>
            </a:r>
            <a:r>
              <a:rPr lang="en-US" altLang="pt-PT" sz="1600" dirty="0" smtClean="0">
                <a:solidFill>
                  <a:schemeClr val="accent1">
                    <a:lumMod val="75000"/>
                  </a:schemeClr>
                </a:solidFill>
                <a:latin typeface="+mn-lt"/>
              </a:rPr>
              <a:t>intelligence and recognize </a:t>
            </a:r>
            <a:r>
              <a:rPr lang="en-US" altLang="pt-PT" sz="1600" dirty="0">
                <a:solidFill>
                  <a:schemeClr val="accent1">
                    <a:lumMod val="75000"/>
                  </a:schemeClr>
                </a:solidFill>
                <a:latin typeface="+mn-lt"/>
              </a:rPr>
              <a:t>the merit of projects that contribute to the development of innovative, sustainable, inclusive and connected cities, as well as to promote the sharing of good practices and the promotion of partnerships.</a:t>
            </a:r>
            <a:endParaRPr lang="pt-PT" altLang="pt-PT" sz="1600" dirty="0">
              <a:solidFill>
                <a:schemeClr val="accent1">
                  <a:lumMod val="75000"/>
                </a:schemeClr>
              </a:solidFill>
              <a:latin typeface="+mn-lt"/>
            </a:endParaRPr>
          </a:p>
        </p:txBody>
      </p:sp>
      <p:pic>
        <p:nvPicPr>
          <p:cNvPr id="69640"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 y="3833103"/>
            <a:ext cx="1574800"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41"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8313" y="5316320"/>
            <a:ext cx="1584325" cy="1187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2" name="Rectangle 10"/>
          <p:cNvSpPr>
            <a:spLocks noChangeArrowheads="1"/>
          </p:cNvSpPr>
          <p:nvPr/>
        </p:nvSpPr>
        <p:spPr bwMode="auto">
          <a:xfrm>
            <a:off x="2228860" y="5003654"/>
            <a:ext cx="662322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pt-PT" sz="1600" dirty="0">
                <a:solidFill>
                  <a:schemeClr val="accent1">
                    <a:lumMod val="75000"/>
                  </a:schemeClr>
                </a:solidFill>
                <a:latin typeface="+mn-lt"/>
              </a:rPr>
              <a:t>The "</a:t>
            </a:r>
            <a:r>
              <a:rPr lang="en-US" altLang="pt-PT" sz="1600" dirty="0" err="1">
                <a:solidFill>
                  <a:schemeClr val="accent1">
                    <a:lumMod val="75000"/>
                  </a:schemeClr>
                </a:solidFill>
                <a:latin typeface="+mn-lt"/>
              </a:rPr>
              <a:t>Agostinhas</a:t>
            </a:r>
            <a:r>
              <a:rPr lang="en-US" altLang="pt-PT" sz="1600" dirty="0">
                <a:solidFill>
                  <a:schemeClr val="accent1">
                    <a:lumMod val="75000"/>
                  </a:schemeClr>
                </a:solidFill>
                <a:latin typeface="+mn-lt"/>
              </a:rPr>
              <a:t> - public bicycle rental system," won the prize Energy Globe Award 2015. Portugal competed with more than 170 participating countries and over 1,500 project applications. It is more prestigious environmental premium worldwide. Distinguishes projects that preserve resources such as energy or using renewable sources or free sources of emissions</a:t>
            </a:r>
            <a:endParaRPr lang="pt-PT" altLang="pt-PT" sz="1600" dirty="0">
              <a:solidFill>
                <a:schemeClr val="accent1">
                  <a:lumMod val="75000"/>
                </a:schemeClr>
              </a:solidFill>
              <a:latin typeface="+mn-lt"/>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1891" y="6327093"/>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043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304767" y="192467"/>
            <a:ext cx="8229600" cy="1143000"/>
          </a:xfrm>
        </p:spPr>
        <p:txBody>
          <a:bodyPr>
            <a:normAutofit/>
          </a:bodyPr>
          <a:lstStyle/>
          <a:p>
            <a:pPr algn="l"/>
            <a:r>
              <a:rPr lang="en-US" sz="2800" b="1" dirty="0">
                <a:solidFill>
                  <a:schemeClr val="accent1">
                    <a:lumMod val="75000"/>
                  </a:schemeClr>
                </a:solidFill>
                <a:ea typeface="+mn-ea"/>
                <a:cs typeface="+mn-cs"/>
              </a:rPr>
              <a:t>Mobility </a:t>
            </a:r>
            <a:r>
              <a:rPr lang="en-US" sz="2800" b="1" dirty="0" smtClean="0">
                <a:solidFill>
                  <a:schemeClr val="accent1">
                    <a:lumMod val="75000"/>
                  </a:schemeClr>
                </a:solidFill>
                <a:ea typeface="+mn-ea"/>
                <a:cs typeface="+mn-cs"/>
              </a:rPr>
              <a:t> | </a:t>
            </a:r>
            <a:r>
              <a:rPr lang="pt-PT" sz="2800" b="1" dirty="0" err="1" smtClean="0">
                <a:solidFill>
                  <a:schemeClr val="accent1">
                    <a:lumMod val="75000"/>
                  </a:schemeClr>
                </a:solidFill>
              </a:rPr>
              <a:t>NetWorks</a:t>
            </a:r>
            <a:endParaRPr lang="pt-PT" sz="2800" b="1" dirty="0">
              <a:solidFill>
                <a:schemeClr val="accent1">
                  <a:lumMod val="75000"/>
                </a:schemeClr>
              </a:solidFill>
            </a:endParaRPr>
          </a:p>
        </p:txBody>
      </p:sp>
      <p:sp>
        <p:nvSpPr>
          <p:cNvPr id="4" name="Marcador de Posição do Número do Diapositivo 3"/>
          <p:cNvSpPr>
            <a:spLocks noGrp="1"/>
          </p:cNvSpPr>
          <p:nvPr>
            <p:ph type="sldNum" sz="quarter" idx="4294967295"/>
          </p:nvPr>
        </p:nvSpPr>
        <p:spPr>
          <a:xfrm>
            <a:off x="6553200" y="6356350"/>
            <a:ext cx="2133600" cy="365125"/>
          </a:xfrm>
          <a:prstGeom prst="rect">
            <a:avLst/>
          </a:prstGeom>
        </p:spPr>
        <p:txBody>
          <a:bodyPr/>
          <a:lstStyle/>
          <a:p>
            <a:fld id="{7885B645-3FC9-4818-B15C-2015C0998864}" type="slidenum">
              <a:rPr lang="pt-PT" smtClean="0">
                <a:solidFill>
                  <a:prstClr val="black">
                    <a:tint val="75000"/>
                  </a:prstClr>
                </a:solidFill>
              </a:rPr>
              <a:pPr/>
              <a:t>25</a:t>
            </a:fld>
            <a:endParaRPr lang="pt-PT">
              <a:solidFill>
                <a:prstClr val="black">
                  <a:tint val="75000"/>
                </a:prstClr>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11560" y="2167671"/>
            <a:ext cx="1800200" cy="159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7615" y="1397004"/>
            <a:ext cx="2565297" cy="154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2913" y="413341"/>
            <a:ext cx="2339107" cy="175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094447" y="3933056"/>
            <a:ext cx="6650240" cy="3108543"/>
          </a:xfrm>
          <a:prstGeom prst="rect">
            <a:avLst/>
          </a:prstGeom>
        </p:spPr>
        <p:txBody>
          <a:bodyPr wrap="square">
            <a:spAutoFit/>
          </a:bodyPr>
          <a:lstStyle/>
          <a:p>
            <a:r>
              <a:rPr lang="en-US" sz="2800" b="1" dirty="0">
                <a:solidFill>
                  <a:schemeClr val="accent1">
                    <a:lumMod val="75000"/>
                  </a:schemeClr>
                </a:solidFill>
                <a:latin typeface="+mj-lt"/>
              </a:rPr>
              <a:t>Learning from the best</a:t>
            </a:r>
          </a:p>
          <a:p>
            <a:endParaRPr lang="en-US" sz="2800" b="1" dirty="0">
              <a:solidFill>
                <a:schemeClr val="accent1">
                  <a:lumMod val="75000"/>
                </a:schemeClr>
              </a:solidFill>
              <a:latin typeface="+mj-lt"/>
            </a:endParaRPr>
          </a:p>
          <a:p>
            <a:r>
              <a:rPr lang="en-US" sz="2800" b="1" dirty="0">
                <a:solidFill>
                  <a:schemeClr val="accent1">
                    <a:lumMod val="75000"/>
                  </a:schemeClr>
                </a:solidFill>
                <a:latin typeface="+mj-lt"/>
              </a:rPr>
              <a:t>Share experiences and best practices</a:t>
            </a:r>
          </a:p>
          <a:p>
            <a:endParaRPr lang="en-US" sz="2800" b="1" dirty="0">
              <a:solidFill>
                <a:schemeClr val="accent1">
                  <a:lumMod val="75000"/>
                </a:schemeClr>
              </a:solidFill>
              <a:latin typeface="+mj-lt"/>
            </a:endParaRPr>
          </a:p>
          <a:p>
            <a:r>
              <a:rPr lang="en-US" sz="2800" b="1" dirty="0">
                <a:solidFill>
                  <a:schemeClr val="accent1">
                    <a:lumMod val="75000"/>
                  </a:schemeClr>
                </a:solidFill>
                <a:latin typeface="+mj-lt"/>
              </a:rPr>
              <a:t>Develop joint projects</a:t>
            </a:r>
          </a:p>
          <a:p>
            <a:endParaRPr lang="en-US" sz="2800" dirty="0">
              <a:solidFill>
                <a:prstClr val="white"/>
              </a:solidFill>
            </a:endParaRPr>
          </a:p>
          <a:p>
            <a:endParaRPr lang="pt-PT" sz="2800" dirty="0">
              <a:solidFill>
                <a:prstClr val="white"/>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195" y="2636912"/>
            <a:ext cx="19018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6309320"/>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362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288714" y="63219"/>
            <a:ext cx="8229600" cy="1143000"/>
          </a:xfrm>
        </p:spPr>
        <p:txBody>
          <a:bodyPr>
            <a:normAutofit/>
          </a:bodyPr>
          <a:lstStyle/>
          <a:p>
            <a:r>
              <a:rPr lang="pt-PT" sz="3600" b="1" dirty="0" err="1" smtClean="0">
                <a:solidFill>
                  <a:schemeClr val="accent1">
                    <a:lumMod val="75000"/>
                  </a:schemeClr>
                </a:solidFill>
              </a:rPr>
              <a:t>European</a:t>
            </a:r>
            <a:r>
              <a:rPr lang="pt-PT" sz="3600" b="1" dirty="0" smtClean="0">
                <a:solidFill>
                  <a:schemeClr val="accent1">
                    <a:lumMod val="75000"/>
                  </a:schemeClr>
                </a:solidFill>
              </a:rPr>
              <a:t> </a:t>
            </a:r>
            <a:r>
              <a:rPr lang="pt-PT" sz="3600" b="1" dirty="0" err="1" smtClean="0">
                <a:solidFill>
                  <a:schemeClr val="accent1">
                    <a:lumMod val="75000"/>
                  </a:schemeClr>
                </a:solidFill>
              </a:rPr>
              <a:t>Mobility</a:t>
            </a:r>
            <a:r>
              <a:rPr lang="pt-PT" sz="3600" b="1" dirty="0" smtClean="0">
                <a:solidFill>
                  <a:schemeClr val="accent1">
                    <a:lumMod val="75000"/>
                  </a:schemeClr>
                </a:solidFill>
              </a:rPr>
              <a:t> </a:t>
            </a:r>
            <a:r>
              <a:rPr lang="pt-PT" sz="3600" b="1" dirty="0" err="1">
                <a:solidFill>
                  <a:schemeClr val="accent1">
                    <a:lumMod val="75000"/>
                  </a:schemeClr>
                </a:solidFill>
              </a:rPr>
              <a:t>W</a:t>
            </a:r>
            <a:r>
              <a:rPr lang="pt-PT" sz="3600" b="1" dirty="0" err="1" smtClean="0">
                <a:solidFill>
                  <a:schemeClr val="accent1">
                    <a:lumMod val="75000"/>
                  </a:schemeClr>
                </a:solidFill>
              </a:rPr>
              <a:t>eek</a:t>
            </a:r>
            <a:endParaRPr lang="pt-PT" sz="3600" b="1" dirty="0">
              <a:solidFill>
                <a:schemeClr val="accent1">
                  <a:lumMod val="75000"/>
                </a:schemeClr>
              </a:solidFill>
            </a:endParaRPr>
          </a:p>
        </p:txBody>
      </p:sp>
      <p:sp>
        <p:nvSpPr>
          <p:cNvPr id="5" name="CaixaDeTexto 4"/>
          <p:cNvSpPr txBox="1"/>
          <p:nvPr/>
        </p:nvSpPr>
        <p:spPr>
          <a:xfrm>
            <a:off x="296563" y="1334530"/>
            <a:ext cx="3991232" cy="1323439"/>
          </a:xfrm>
          <a:prstGeom prst="rect">
            <a:avLst/>
          </a:prstGeom>
          <a:noFill/>
        </p:spPr>
        <p:txBody>
          <a:bodyPr wrap="square" rtlCol="0">
            <a:spAutoFit/>
          </a:bodyPr>
          <a:lstStyle/>
          <a:p>
            <a:pPr algn="ctr"/>
            <a:r>
              <a:rPr lang="pt-PT" sz="2000" dirty="0" smtClean="0">
                <a:solidFill>
                  <a:schemeClr val="accent1">
                    <a:lumMod val="75000"/>
                  </a:schemeClr>
                </a:solidFill>
                <a:latin typeface="+mn-lt"/>
              </a:rPr>
              <a:t>Torres Vedras </a:t>
            </a:r>
            <a:r>
              <a:rPr lang="pt-PT" sz="2000" dirty="0" err="1" smtClean="0">
                <a:solidFill>
                  <a:schemeClr val="accent1">
                    <a:lumMod val="75000"/>
                  </a:schemeClr>
                </a:solidFill>
                <a:latin typeface="+mn-lt"/>
              </a:rPr>
              <a:t>City</a:t>
            </a:r>
            <a:r>
              <a:rPr lang="pt-PT" sz="2000" dirty="0" smtClean="0">
                <a:solidFill>
                  <a:schemeClr val="accent1">
                    <a:lumMod val="75000"/>
                  </a:schemeClr>
                </a:solidFill>
                <a:latin typeface="+mn-lt"/>
              </a:rPr>
              <a:t> </a:t>
            </a:r>
          </a:p>
          <a:p>
            <a:pPr algn="ctr"/>
            <a:r>
              <a:rPr lang="pt-PT" sz="2000" dirty="0" err="1" smtClean="0">
                <a:solidFill>
                  <a:schemeClr val="accent1">
                    <a:lumMod val="75000"/>
                  </a:schemeClr>
                </a:solidFill>
                <a:latin typeface="+mn-lt"/>
              </a:rPr>
              <a:t>joined</a:t>
            </a:r>
            <a:r>
              <a:rPr lang="pt-PT" sz="2000" dirty="0" smtClean="0">
                <a:solidFill>
                  <a:schemeClr val="accent1">
                    <a:lumMod val="75000"/>
                  </a:schemeClr>
                </a:solidFill>
                <a:latin typeface="+mn-lt"/>
              </a:rPr>
              <a:t> </a:t>
            </a:r>
            <a:r>
              <a:rPr lang="pt-PT" sz="2000" dirty="0" err="1" smtClean="0">
                <a:solidFill>
                  <a:schemeClr val="accent1">
                    <a:lumMod val="75000"/>
                  </a:schemeClr>
                </a:solidFill>
                <a:latin typeface="+mn-lt"/>
              </a:rPr>
              <a:t>the</a:t>
            </a:r>
            <a:r>
              <a:rPr lang="pt-PT" sz="2000" dirty="0" smtClean="0">
                <a:solidFill>
                  <a:schemeClr val="accent1">
                    <a:lumMod val="75000"/>
                  </a:schemeClr>
                </a:solidFill>
                <a:latin typeface="+mn-lt"/>
              </a:rPr>
              <a:t>  </a:t>
            </a:r>
            <a:r>
              <a:rPr lang="pt-PT" sz="2000" dirty="0" err="1" smtClean="0">
                <a:solidFill>
                  <a:schemeClr val="accent1">
                    <a:lumMod val="75000"/>
                  </a:schemeClr>
                </a:solidFill>
                <a:latin typeface="+mn-lt"/>
              </a:rPr>
              <a:t>initiative</a:t>
            </a:r>
            <a:r>
              <a:rPr lang="pt-PT" sz="2000" dirty="0" smtClean="0">
                <a:solidFill>
                  <a:schemeClr val="accent1">
                    <a:lumMod val="75000"/>
                  </a:schemeClr>
                </a:solidFill>
                <a:latin typeface="+mn-lt"/>
              </a:rPr>
              <a:t> </a:t>
            </a:r>
            <a:r>
              <a:rPr lang="pt-PT" sz="2000" dirty="0" err="1" smtClean="0">
                <a:solidFill>
                  <a:schemeClr val="accent1">
                    <a:lumMod val="75000"/>
                  </a:schemeClr>
                </a:solidFill>
                <a:latin typeface="+mn-lt"/>
              </a:rPr>
              <a:t>since</a:t>
            </a:r>
            <a:r>
              <a:rPr lang="pt-PT" sz="2000" dirty="0" smtClean="0">
                <a:solidFill>
                  <a:schemeClr val="accent1">
                    <a:lumMod val="75000"/>
                  </a:schemeClr>
                </a:solidFill>
                <a:latin typeface="+mn-lt"/>
              </a:rPr>
              <a:t> </a:t>
            </a:r>
            <a:r>
              <a:rPr lang="pt-PT" sz="2000" dirty="0" smtClean="0">
                <a:solidFill>
                  <a:schemeClr val="accent1">
                    <a:lumMod val="75000"/>
                  </a:schemeClr>
                </a:solidFill>
                <a:latin typeface="+mn-lt"/>
              </a:rPr>
              <a:t>2002.</a:t>
            </a:r>
            <a:endParaRPr lang="pt-PT" sz="2000" dirty="0" smtClean="0">
              <a:solidFill>
                <a:schemeClr val="accent1">
                  <a:lumMod val="75000"/>
                </a:schemeClr>
              </a:solidFill>
              <a:latin typeface="+mn-lt"/>
            </a:endParaRPr>
          </a:p>
          <a:p>
            <a:pPr algn="ctr"/>
            <a:endParaRPr lang="pt-PT" sz="2000" dirty="0">
              <a:solidFill>
                <a:schemeClr val="accent1">
                  <a:lumMod val="75000"/>
                </a:schemeClr>
              </a:solidFill>
              <a:latin typeface="+mn-lt"/>
            </a:endParaRPr>
          </a:p>
          <a:p>
            <a:pPr algn="ctr"/>
            <a:r>
              <a:rPr lang="pt-PT" sz="2000" dirty="0" err="1" smtClean="0">
                <a:solidFill>
                  <a:schemeClr val="accent1">
                    <a:lumMod val="75000"/>
                  </a:schemeClr>
                </a:solidFill>
                <a:latin typeface="+mn-lt"/>
              </a:rPr>
              <a:t>This</a:t>
            </a:r>
            <a:r>
              <a:rPr lang="pt-PT" sz="2000" dirty="0" smtClean="0">
                <a:solidFill>
                  <a:schemeClr val="accent1">
                    <a:lumMod val="75000"/>
                  </a:schemeClr>
                </a:solidFill>
                <a:latin typeface="+mn-lt"/>
              </a:rPr>
              <a:t> </a:t>
            </a:r>
            <a:r>
              <a:rPr lang="pt-PT" sz="2000" dirty="0" err="1" smtClean="0">
                <a:solidFill>
                  <a:schemeClr val="accent1">
                    <a:lumMod val="75000"/>
                  </a:schemeClr>
                </a:solidFill>
                <a:latin typeface="+mn-lt"/>
              </a:rPr>
              <a:t>year</a:t>
            </a:r>
            <a:r>
              <a:rPr lang="pt-PT" sz="2000" dirty="0" smtClean="0">
                <a:solidFill>
                  <a:schemeClr val="accent1">
                    <a:lumMod val="75000"/>
                  </a:schemeClr>
                </a:solidFill>
                <a:latin typeface="+mn-lt"/>
              </a:rPr>
              <a:t> </a:t>
            </a:r>
            <a:r>
              <a:rPr lang="pt-PT" sz="2000" dirty="0" err="1" smtClean="0">
                <a:solidFill>
                  <a:schemeClr val="accent1">
                    <a:lumMod val="75000"/>
                  </a:schemeClr>
                </a:solidFill>
                <a:latin typeface="+mn-lt"/>
              </a:rPr>
              <a:t>highligts</a:t>
            </a:r>
            <a:endParaRPr lang="pt-PT" sz="2000" dirty="0">
              <a:solidFill>
                <a:schemeClr val="accent1">
                  <a:lumMod val="75000"/>
                </a:schemeClr>
              </a:solidFill>
              <a:latin typeface="+mn-lt"/>
            </a:endParaRPr>
          </a:p>
        </p:txBody>
      </p:sp>
      <p:sp>
        <p:nvSpPr>
          <p:cNvPr id="6" name="CaixaDeTexto 5"/>
          <p:cNvSpPr txBox="1"/>
          <p:nvPr/>
        </p:nvSpPr>
        <p:spPr>
          <a:xfrm>
            <a:off x="296563" y="3336325"/>
            <a:ext cx="8340810" cy="2862322"/>
          </a:xfrm>
          <a:prstGeom prst="rect">
            <a:avLst/>
          </a:prstGeom>
          <a:noFill/>
        </p:spPr>
        <p:txBody>
          <a:bodyPr wrap="square" rtlCol="0">
            <a:spAutoFit/>
          </a:bodyPr>
          <a:lstStyle/>
          <a:p>
            <a:r>
              <a:rPr lang="en-US" sz="2000" b="1" dirty="0" smtClean="0">
                <a:solidFill>
                  <a:schemeClr val="accent1">
                    <a:lumMod val="75000"/>
                  </a:schemeClr>
                </a:solidFill>
              </a:rPr>
              <a:t>Free distribution of </a:t>
            </a:r>
            <a:r>
              <a:rPr lang="en-US" sz="2000" b="1" dirty="0" err="1" smtClean="0">
                <a:solidFill>
                  <a:schemeClr val="accent1">
                    <a:lumMod val="75000"/>
                  </a:schemeClr>
                </a:solidFill>
              </a:rPr>
              <a:t>Agostinhas</a:t>
            </a:r>
            <a:r>
              <a:rPr lang="en-US" sz="2000" b="1" dirty="0" smtClean="0">
                <a:solidFill>
                  <a:schemeClr val="accent1">
                    <a:lumMod val="75000"/>
                  </a:schemeClr>
                </a:solidFill>
              </a:rPr>
              <a:t> bicycles card to students from the city's schools between 14 years and 18 years, valid for 1 year.</a:t>
            </a:r>
          </a:p>
          <a:p>
            <a:endParaRPr lang="en-US" sz="2000" b="1" dirty="0" smtClean="0">
              <a:solidFill>
                <a:schemeClr val="accent1">
                  <a:lumMod val="75000"/>
                </a:schemeClr>
              </a:solidFill>
            </a:endParaRPr>
          </a:p>
          <a:p>
            <a:r>
              <a:rPr lang="en-US" sz="2000" b="1" dirty="0" smtClean="0">
                <a:solidFill>
                  <a:schemeClr val="accent1">
                    <a:lumMod val="75000"/>
                  </a:schemeClr>
                </a:solidFill>
              </a:rPr>
              <a:t>Improve intra and interregional mobility;</a:t>
            </a:r>
          </a:p>
          <a:p>
            <a:r>
              <a:rPr lang="en-US" sz="2000" b="1" dirty="0" smtClean="0">
                <a:solidFill>
                  <a:schemeClr val="accent1">
                    <a:lumMod val="75000"/>
                  </a:schemeClr>
                </a:solidFill>
              </a:rPr>
              <a:t>Promote a public transport system that meets the mobility needs of the population;</a:t>
            </a:r>
          </a:p>
          <a:p>
            <a:r>
              <a:rPr lang="en-US" sz="2000" b="1" dirty="0" smtClean="0">
                <a:solidFill>
                  <a:schemeClr val="accent1">
                    <a:lumMod val="75000"/>
                  </a:schemeClr>
                </a:solidFill>
              </a:rPr>
              <a:t>Improve </a:t>
            </a:r>
            <a:r>
              <a:rPr lang="en-US" sz="2000" b="1" dirty="0" err="1" smtClean="0">
                <a:solidFill>
                  <a:schemeClr val="accent1">
                    <a:lumMod val="75000"/>
                  </a:schemeClr>
                </a:solidFill>
              </a:rPr>
              <a:t>intermodality</a:t>
            </a:r>
            <a:r>
              <a:rPr lang="en-US" sz="2000" b="1" dirty="0" smtClean="0">
                <a:solidFill>
                  <a:schemeClr val="accent1">
                    <a:lumMod val="75000"/>
                  </a:schemeClr>
                </a:solidFill>
              </a:rPr>
              <a:t> conditions;</a:t>
            </a:r>
          </a:p>
          <a:p>
            <a:r>
              <a:rPr lang="en-US" sz="2000" b="1" dirty="0" smtClean="0">
                <a:solidFill>
                  <a:schemeClr val="accent1">
                    <a:lumMod val="75000"/>
                  </a:schemeClr>
                </a:solidFill>
              </a:rPr>
              <a:t>Strengthen the share of active modes and implement mobility management measures.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550" y="6326242"/>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968" y="1174852"/>
            <a:ext cx="3413810" cy="213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942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539552" y="2132856"/>
            <a:ext cx="8229600" cy="4525963"/>
          </a:xfrm>
        </p:spPr>
        <p:txBody>
          <a:bodyPr>
            <a:normAutofit fontScale="62500" lnSpcReduction="20000"/>
          </a:bodyPr>
          <a:lstStyle/>
          <a:p>
            <a:r>
              <a:rPr lang="en-US" dirty="0" smtClean="0">
                <a:solidFill>
                  <a:schemeClr val="accent1">
                    <a:lumMod val="75000"/>
                  </a:schemeClr>
                </a:solidFill>
              </a:rPr>
              <a:t>Network of urban bike paths in Torres Vedras,</a:t>
            </a:r>
          </a:p>
          <a:p>
            <a:r>
              <a:rPr lang="en-US" dirty="0" smtClean="0">
                <a:solidFill>
                  <a:schemeClr val="accent1">
                    <a:lumMod val="75000"/>
                  </a:schemeClr>
                </a:solidFill>
              </a:rPr>
              <a:t>Extension of the Bike Stations Network of the City, the “</a:t>
            </a:r>
            <a:r>
              <a:rPr lang="en-US" dirty="0" err="1" smtClean="0">
                <a:solidFill>
                  <a:schemeClr val="accent1">
                    <a:lumMod val="75000"/>
                  </a:schemeClr>
                </a:solidFill>
              </a:rPr>
              <a:t>Agostinhas</a:t>
            </a:r>
            <a:r>
              <a:rPr lang="en-US" dirty="0" smtClean="0">
                <a:solidFill>
                  <a:schemeClr val="accent1">
                    <a:lumMod val="75000"/>
                  </a:schemeClr>
                </a:solidFill>
              </a:rPr>
              <a:t>” closer to your home,</a:t>
            </a:r>
          </a:p>
          <a:p>
            <a:r>
              <a:rPr lang="en-US" dirty="0" smtClean="0">
                <a:solidFill>
                  <a:schemeClr val="accent1">
                    <a:lumMod val="75000"/>
                  </a:schemeClr>
                </a:solidFill>
              </a:rPr>
              <a:t>Implementation of intelligent systems for control and management of road traffic,</a:t>
            </a:r>
          </a:p>
          <a:p>
            <a:r>
              <a:rPr lang="en-US" dirty="0" smtClean="0">
                <a:solidFill>
                  <a:schemeClr val="accent1">
                    <a:lumMod val="75000"/>
                  </a:schemeClr>
                </a:solidFill>
              </a:rPr>
              <a:t>Improvement of network operating conditions and urban public transport interfaces,</a:t>
            </a:r>
          </a:p>
          <a:p>
            <a:r>
              <a:rPr lang="en-US" dirty="0" smtClean="0">
                <a:solidFill>
                  <a:schemeClr val="accent1">
                    <a:lumMod val="75000"/>
                  </a:schemeClr>
                </a:solidFill>
              </a:rPr>
              <a:t>Implementation of real-time user PT information systems,</a:t>
            </a:r>
          </a:p>
          <a:p>
            <a:r>
              <a:rPr lang="en-US" dirty="0" smtClean="0">
                <a:solidFill>
                  <a:schemeClr val="accent1">
                    <a:lumMod val="75000"/>
                  </a:schemeClr>
                </a:solidFill>
              </a:rPr>
              <a:t>Plan of Information and Awareness in Sustainable Mobility.</a:t>
            </a:r>
          </a:p>
          <a:p>
            <a:endParaRPr lang="en-US" dirty="0" smtClean="0">
              <a:solidFill>
                <a:schemeClr val="accent1">
                  <a:lumMod val="75000"/>
                </a:schemeClr>
              </a:solidFill>
            </a:endParaRPr>
          </a:p>
          <a:p>
            <a:r>
              <a:rPr lang="en-US" b="1" dirty="0" smtClean="0">
                <a:solidFill>
                  <a:schemeClr val="accent1">
                    <a:lumMod val="75000"/>
                  </a:schemeClr>
                </a:solidFill>
              </a:rPr>
              <a:t>The </a:t>
            </a:r>
            <a:r>
              <a:rPr lang="en-US" b="1" dirty="0" err="1" smtClean="0">
                <a:solidFill>
                  <a:schemeClr val="accent1">
                    <a:lumMod val="75000"/>
                  </a:schemeClr>
                </a:solidFill>
              </a:rPr>
              <a:t>Biklio</a:t>
            </a:r>
            <a:r>
              <a:rPr lang="en-US" b="1" dirty="0" smtClean="0">
                <a:solidFill>
                  <a:schemeClr val="accent1">
                    <a:lumMod val="75000"/>
                  </a:schemeClr>
                </a:solidFill>
              </a:rPr>
              <a:t> project </a:t>
            </a:r>
            <a:r>
              <a:rPr lang="en-US" dirty="0" smtClean="0">
                <a:solidFill>
                  <a:schemeClr val="accent1">
                    <a:lumMod val="75000"/>
                  </a:schemeClr>
                </a:solidFill>
              </a:rPr>
              <a:t>consists of the dissemination of a mobile application - app , which when installed on the mobile phones of bicycle users can offer discounts in affiliated merchants. It was developed by TIS and INESC-ID in the European project TRACE (Walking and Cycling Tracking Services)</a:t>
            </a:r>
          </a:p>
          <a:p>
            <a:endParaRPr lang="en-US" dirty="0" smtClean="0">
              <a:solidFill>
                <a:schemeClr val="accent1">
                  <a:lumMod val="75000"/>
                </a:schemeClr>
              </a:solidFill>
            </a:endParaRPr>
          </a:p>
          <a:p>
            <a:endParaRPr lang="pt-PT"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8640"/>
            <a:ext cx="736441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6237312"/>
            <a:ext cx="27559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295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0"/>
            <a:ext cx="8229600" cy="1143000"/>
          </a:xfrm>
        </p:spPr>
        <p:txBody>
          <a:bodyPr/>
          <a:lstStyle/>
          <a:p>
            <a:r>
              <a:rPr lang="pt-PT" sz="2800" b="1" dirty="0" smtClean="0">
                <a:solidFill>
                  <a:schemeClr val="accent1">
                    <a:lumMod val="75000"/>
                  </a:schemeClr>
                </a:solidFill>
              </a:rPr>
              <a:t>Torres Vedras | New SUMP | </a:t>
            </a:r>
            <a:br>
              <a:rPr lang="pt-PT" sz="2800" b="1" dirty="0" smtClean="0">
                <a:solidFill>
                  <a:schemeClr val="accent1">
                    <a:lumMod val="75000"/>
                  </a:schemeClr>
                </a:solidFill>
              </a:rPr>
            </a:br>
            <a:r>
              <a:rPr lang="pt-PT" sz="2800" b="1" dirty="0" smtClean="0">
                <a:solidFill>
                  <a:schemeClr val="accent1">
                    <a:lumMod val="75000"/>
                  </a:schemeClr>
                </a:solidFill>
              </a:rPr>
              <a:t>New </a:t>
            </a:r>
            <a:r>
              <a:rPr lang="pt-PT" sz="2800" b="1" dirty="0" err="1" smtClean="0">
                <a:solidFill>
                  <a:schemeClr val="accent1">
                    <a:lumMod val="75000"/>
                  </a:schemeClr>
                </a:solidFill>
              </a:rPr>
              <a:t>Challenges</a:t>
            </a:r>
            <a:r>
              <a:rPr lang="pt-PT" sz="2800" b="1" dirty="0" smtClean="0">
                <a:solidFill>
                  <a:schemeClr val="accent1">
                    <a:lumMod val="75000"/>
                  </a:schemeClr>
                </a:solidFill>
              </a:rPr>
              <a:t> </a:t>
            </a:r>
            <a:endParaRPr lang="pt-PT" sz="2800" b="1" dirty="0">
              <a:solidFill>
                <a:schemeClr val="accent1">
                  <a:lumMod val="75000"/>
                </a:schemeClr>
              </a:solidFill>
            </a:endParaRPr>
          </a:p>
        </p:txBody>
      </p:sp>
      <p:sp>
        <p:nvSpPr>
          <p:cNvPr id="3" name="Marcador de Posição de Conteúdo 2"/>
          <p:cNvSpPr>
            <a:spLocks noGrp="1"/>
          </p:cNvSpPr>
          <p:nvPr>
            <p:ph idx="1"/>
          </p:nvPr>
        </p:nvSpPr>
        <p:spPr>
          <a:xfrm>
            <a:off x="494269" y="1113996"/>
            <a:ext cx="6759147" cy="4889500"/>
          </a:xfrm>
        </p:spPr>
        <p:txBody>
          <a:bodyPr>
            <a:normAutofit fontScale="92500" lnSpcReduction="10000"/>
          </a:bodyPr>
          <a:lstStyle/>
          <a:p>
            <a:pPr marL="0" indent="0" algn="ctr">
              <a:buNone/>
            </a:pPr>
            <a:r>
              <a:rPr lang="en-US" sz="2000" dirty="0" smtClean="0">
                <a:solidFill>
                  <a:schemeClr val="accent1">
                    <a:lumMod val="75000"/>
                  </a:schemeClr>
                </a:solidFill>
              </a:rPr>
              <a:t>New Challenges</a:t>
            </a:r>
          </a:p>
          <a:p>
            <a:r>
              <a:rPr lang="en-US" sz="2000" dirty="0" smtClean="0">
                <a:solidFill>
                  <a:schemeClr val="accent1">
                    <a:lumMod val="75000"/>
                  </a:schemeClr>
                </a:solidFill>
              </a:rPr>
              <a:t>Behavioral change. </a:t>
            </a:r>
          </a:p>
          <a:p>
            <a:r>
              <a:rPr lang="en-US" sz="2000" dirty="0" smtClean="0">
                <a:solidFill>
                  <a:schemeClr val="accent1">
                    <a:lumMod val="75000"/>
                  </a:schemeClr>
                </a:solidFill>
              </a:rPr>
              <a:t>Smart </a:t>
            </a:r>
            <a:r>
              <a:rPr lang="en-US" sz="2000" dirty="0">
                <a:solidFill>
                  <a:schemeClr val="accent1">
                    <a:lumMod val="75000"/>
                  </a:schemeClr>
                </a:solidFill>
              </a:rPr>
              <a:t>cities </a:t>
            </a:r>
            <a:r>
              <a:rPr lang="en-US" sz="2000" dirty="0" smtClean="0">
                <a:solidFill>
                  <a:schemeClr val="accent1">
                    <a:lumMod val="75000"/>
                  </a:schemeClr>
                </a:solidFill>
              </a:rPr>
              <a:t>technology.</a:t>
            </a:r>
          </a:p>
          <a:p>
            <a:r>
              <a:rPr lang="en-US" sz="2000" dirty="0" smtClean="0">
                <a:solidFill>
                  <a:schemeClr val="accent1">
                    <a:lumMod val="75000"/>
                  </a:schemeClr>
                </a:solidFill>
              </a:rPr>
              <a:t>Sharing </a:t>
            </a:r>
            <a:r>
              <a:rPr lang="en-US" sz="2000" dirty="0">
                <a:solidFill>
                  <a:schemeClr val="accent1">
                    <a:lumMod val="75000"/>
                  </a:schemeClr>
                </a:solidFill>
              </a:rPr>
              <a:t>schemes and multimodal integration</a:t>
            </a:r>
            <a:r>
              <a:rPr lang="en-US" sz="2000" dirty="0" smtClean="0">
                <a:solidFill>
                  <a:schemeClr val="accent1">
                    <a:lumMod val="75000"/>
                  </a:schemeClr>
                </a:solidFill>
              </a:rPr>
              <a:t>.</a:t>
            </a:r>
          </a:p>
          <a:p>
            <a:pPr marL="0" indent="0">
              <a:buNone/>
            </a:pPr>
            <a:endParaRPr lang="en-US" sz="2000" dirty="0" smtClean="0">
              <a:solidFill>
                <a:schemeClr val="accent6">
                  <a:lumMod val="75000"/>
                </a:schemeClr>
              </a:solidFill>
            </a:endParaRPr>
          </a:p>
          <a:p>
            <a:pPr marL="0" indent="0">
              <a:buNone/>
            </a:pPr>
            <a:endParaRPr lang="en-US" sz="2000" dirty="0" smtClean="0">
              <a:solidFill>
                <a:schemeClr val="accent6">
                  <a:lumMod val="75000"/>
                </a:schemeClr>
              </a:solidFill>
            </a:endParaRPr>
          </a:p>
          <a:p>
            <a:pPr marL="0" indent="0" algn="ctr">
              <a:buNone/>
            </a:pPr>
            <a:endParaRPr lang="en-US" sz="2000" dirty="0" smtClean="0">
              <a:solidFill>
                <a:srgbClr val="0070C0"/>
              </a:solidFill>
            </a:endParaRPr>
          </a:p>
          <a:p>
            <a:pPr marL="0" indent="0" algn="ctr">
              <a:buNone/>
            </a:pPr>
            <a:r>
              <a:rPr lang="en-US" sz="2000" dirty="0" smtClean="0">
                <a:solidFill>
                  <a:schemeClr val="accent1">
                    <a:lumMod val="75000"/>
                  </a:schemeClr>
                </a:solidFill>
              </a:rPr>
              <a:t>New </a:t>
            </a:r>
            <a:r>
              <a:rPr lang="en-US" sz="2000" dirty="0" smtClean="0">
                <a:solidFill>
                  <a:schemeClr val="accent1">
                    <a:lumMod val="75000"/>
                  </a:schemeClr>
                </a:solidFill>
              </a:rPr>
              <a:t>Torres Vedras SUMP</a:t>
            </a:r>
          </a:p>
          <a:p>
            <a:r>
              <a:rPr lang="en-US" sz="2000" dirty="0" smtClean="0">
                <a:solidFill>
                  <a:schemeClr val="accent1">
                    <a:lumMod val="75000"/>
                  </a:schemeClr>
                </a:solidFill>
              </a:rPr>
              <a:t>More and safer urban bike paths in the City.</a:t>
            </a:r>
          </a:p>
          <a:p>
            <a:r>
              <a:rPr lang="en-US" sz="2000" dirty="0" smtClean="0">
                <a:solidFill>
                  <a:schemeClr val="accent1">
                    <a:lumMod val="75000"/>
                  </a:schemeClr>
                </a:solidFill>
              </a:rPr>
              <a:t>Extension bike city stations system.</a:t>
            </a:r>
          </a:p>
          <a:p>
            <a:r>
              <a:rPr lang="en-US" sz="2000" dirty="0" smtClean="0">
                <a:solidFill>
                  <a:schemeClr val="accent1">
                    <a:lumMod val="75000"/>
                  </a:schemeClr>
                </a:solidFill>
              </a:rPr>
              <a:t>Implementing  intelligent traffic control systems</a:t>
            </a:r>
          </a:p>
          <a:p>
            <a:r>
              <a:rPr lang="en-US" sz="2000" dirty="0" smtClean="0">
                <a:solidFill>
                  <a:schemeClr val="accent1">
                    <a:lumMod val="75000"/>
                  </a:schemeClr>
                </a:solidFill>
              </a:rPr>
              <a:t>Improving conditions for arrival,  stopping and confluence in the public transports.</a:t>
            </a:r>
          </a:p>
          <a:p>
            <a:r>
              <a:rPr lang="en-US" sz="2000" dirty="0" smtClean="0">
                <a:solidFill>
                  <a:schemeClr val="accent1">
                    <a:lumMod val="75000"/>
                  </a:schemeClr>
                </a:solidFill>
              </a:rPr>
              <a:t>Real time information systems.</a:t>
            </a:r>
          </a:p>
          <a:p>
            <a:r>
              <a:rPr lang="en-US" sz="2000" dirty="0">
                <a:solidFill>
                  <a:schemeClr val="accent1">
                    <a:lumMod val="75000"/>
                  </a:schemeClr>
                </a:solidFill>
              </a:rPr>
              <a:t>R</a:t>
            </a:r>
            <a:r>
              <a:rPr lang="en-US" sz="2000" dirty="0" smtClean="0">
                <a:solidFill>
                  <a:schemeClr val="accent1">
                    <a:lumMod val="75000"/>
                  </a:schemeClr>
                </a:solidFill>
              </a:rPr>
              <a:t>aising awareness plan for sustainable </a:t>
            </a:r>
            <a:r>
              <a:rPr lang="en-US" sz="2000" dirty="0">
                <a:solidFill>
                  <a:schemeClr val="accent1">
                    <a:lumMod val="75000"/>
                  </a:schemeClr>
                </a:solidFill>
              </a:rPr>
              <a:t>mobility</a:t>
            </a:r>
            <a:r>
              <a:rPr lang="en-US" sz="2000" dirty="0" smtClean="0">
                <a:solidFill>
                  <a:schemeClr val="accent1">
                    <a:lumMod val="75000"/>
                  </a:schemeClr>
                </a:solidFill>
              </a:rPr>
              <a:t>.</a:t>
            </a:r>
          </a:p>
          <a:p>
            <a:endParaRPr lang="en-US" sz="2000" dirty="0" smtClean="0">
              <a:solidFill>
                <a:schemeClr val="accent6">
                  <a:lumMod val="75000"/>
                </a:schemeClr>
              </a:solidFill>
            </a:endParaRPr>
          </a:p>
          <a:p>
            <a:endParaRPr lang="en-US" sz="2000" dirty="0">
              <a:solidFill>
                <a:schemeClr val="accent6">
                  <a:lumMod val="75000"/>
                </a:schemeClr>
              </a:solidFill>
            </a:endParaRPr>
          </a:p>
          <a:p>
            <a:endParaRPr lang="pt-PT" sz="2000" dirty="0">
              <a:solidFill>
                <a:schemeClr val="accent6">
                  <a:lumMod val="75000"/>
                </a:schemeClr>
              </a:solidFill>
            </a:endParaRPr>
          </a:p>
        </p:txBody>
      </p:sp>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l="68182" t="39622"/>
          <a:stretch/>
        </p:blipFill>
        <p:spPr>
          <a:xfrm>
            <a:off x="6884259" y="1354682"/>
            <a:ext cx="1961636" cy="1410006"/>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18" r="36364"/>
          <a:stretch/>
        </p:blipFill>
        <p:spPr bwMode="auto">
          <a:xfrm>
            <a:off x="6895071" y="2913643"/>
            <a:ext cx="1961636" cy="141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8182"/>
          <a:stretch/>
        </p:blipFill>
        <p:spPr bwMode="auto">
          <a:xfrm>
            <a:off x="6895071" y="4422080"/>
            <a:ext cx="1980170" cy="142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eta para baixo 5"/>
          <p:cNvSpPr/>
          <p:nvPr/>
        </p:nvSpPr>
        <p:spPr>
          <a:xfrm>
            <a:off x="3410462" y="2526018"/>
            <a:ext cx="593125" cy="775250"/>
          </a:xfrm>
          <a:prstGeom prst="downArrow">
            <a:avLst/>
          </a:prstGeom>
          <a:solidFill>
            <a:srgbClr val="0086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489" y="6165304"/>
            <a:ext cx="2747406" cy="35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055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p:txBody>
          <a:bodyPr/>
          <a:lstStyle/>
          <a:p>
            <a:pPr marL="0" indent="0" algn="ctr">
              <a:buNone/>
            </a:pPr>
            <a:endParaRPr lang="pt-PT" dirty="0" smtClean="0">
              <a:solidFill>
                <a:schemeClr val="bg1"/>
              </a:solidFill>
            </a:endParaRPr>
          </a:p>
          <a:p>
            <a:pPr marL="0" indent="0" algn="ctr">
              <a:buNone/>
            </a:pPr>
            <a:r>
              <a:rPr lang="pt-PT" dirty="0" err="1" smtClean="0">
                <a:solidFill>
                  <a:schemeClr val="accent1">
                    <a:lumMod val="75000"/>
                  </a:schemeClr>
                </a:solidFill>
              </a:rPr>
              <a:t>Thank</a:t>
            </a:r>
            <a:r>
              <a:rPr lang="pt-PT" dirty="0" smtClean="0">
                <a:solidFill>
                  <a:schemeClr val="accent1">
                    <a:lumMod val="75000"/>
                  </a:schemeClr>
                </a:solidFill>
              </a:rPr>
              <a:t> </a:t>
            </a:r>
            <a:r>
              <a:rPr lang="pt-PT" dirty="0" err="1" smtClean="0">
                <a:solidFill>
                  <a:schemeClr val="accent1">
                    <a:lumMod val="75000"/>
                  </a:schemeClr>
                </a:solidFill>
              </a:rPr>
              <a:t>you</a:t>
            </a:r>
            <a:r>
              <a:rPr lang="pt-PT" dirty="0" smtClean="0">
                <a:solidFill>
                  <a:schemeClr val="accent1">
                    <a:lumMod val="75000"/>
                  </a:schemeClr>
                </a:solidFill>
              </a:rPr>
              <a:t>!</a:t>
            </a:r>
          </a:p>
          <a:p>
            <a:pPr marL="0" indent="0" algn="ctr">
              <a:buNone/>
            </a:pPr>
            <a:r>
              <a:rPr lang="pt-PT" dirty="0" smtClean="0">
                <a:solidFill>
                  <a:schemeClr val="bg1"/>
                </a:solidFill>
                <a:hlinkClick r:id="rId2"/>
              </a:rPr>
              <a:t>www.cm-tvedras.pt</a:t>
            </a:r>
            <a:endParaRPr lang="pt-PT" dirty="0" smtClean="0">
              <a:solidFill>
                <a:schemeClr val="bg1"/>
              </a:solidFill>
            </a:endParaRPr>
          </a:p>
          <a:p>
            <a:pPr marL="0" indent="0" algn="ctr">
              <a:buNone/>
            </a:pPr>
            <a:endParaRPr lang="pt-PT"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33" y="3396476"/>
            <a:ext cx="2212975"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768" y="3510369"/>
            <a:ext cx="1902769" cy="191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4664"/>
            <a:ext cx="8424935" cy="110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20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330600" y="141068"/>
            <a:ext cx="4320481" cy="1143000"/>
          </a:xfrm>
        </p:spPr>
        <p:txBody>
          <a:bodyPr>
            <a:normAutofit/>
          </a:bodyPr>
          <a:lstStyle/>
          <a:p>
            <a:r>
              <a:rPr lang="pt-PT" sz="2800" dirty="0" err="1">
                <a:solidFill>
                  <a:schemeClr val="accent1">
                    <a:lumMod val="75000"/>
                  </a:schemeClr>
                </a:solidFill>
              </a:rPr>
              <a:t>Territory</a:t>
            </a:r>
            <a:r>
              <a:rPr lang="pt-PT" sz="2800" dirty="0">
                <a:solidFill>
                  <a:schemeClr val="accent1">
                    <a:lumMod val="75000"/>
                  </a:schemeClr>
                </a:solidFill>
              </a:rPr>
              <a:t> </a:t>
            </a:r>
            <a:r>
              <a:rPr lang="pt-PT" sz="2800" dirty="0" err="1">
                <a:solidFill>
                  <a:schemeClr val="accent1">
                    <a:lumMod val="75000"/>
                  </a:schemeClr>
                </a:solidFill>
              </a:rPr>
              <a:t>Highlights</a:t>
            </a:r>
            <a:endParaRPr lang="pt-PT" sz="2800" dirty="0">
              <a:solidFill>
                <a:schemeClr val="accent1">
                  <a:lumMod val="75000"/>
                </a:schemeClr>
              </a:solidFill>
            </a:endParaRP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004048" y="1281554"/>
            <a:ext cx="3777809" cy="251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526" y="1281554"/>
            <a:ext cx="4320481" cy="3139321"/>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accent1">
                    <a:lumMod val="75000"/>
                  </a:schemeClr>
                </a:solidFill>
                <a:latin typeface="+mj-lt"/>
              </a:rPr>
              <a:t>C</a:t>
            </a:r>
            <a:r>
              <a:rPr lang="en-US" sz="2000" b="1" dirty="0" smtClean="0">
                <a:solidFill>
                  <a:schemeClr val="accent1">
                    <a:lumMod val="75000"/>
                  </a:schemeClr>
                </a:solidFill>
                <a:latin typeface="+mj-lt"/>
              </a:rPr>
              <a:t>ity  Center with 20.000 inhabitants.</a:t>
            </a:r>
          </a:p>
          <a:p>
            <a:pPr marL="342900" indent="-342900">
              <a:buFont typeface="Arial" panose="020B0604020202020204" pitchFamily="34" charset="0"/>
              <a:buChar char="•"/>
            </a:pPr>
            <a:r>
              <a:rPr lang="en-US" sz="2000" b="1" dirty="0" smtClean="0">
                <a:solidFill>
                  <a:schemeClr val="accent1">
                    <a:lumMod val="75000"/>
                  </a:schemeClr>
                </a:solidFill>
                <a:latin typeface="+mj-lt"/>
              </a:rPr>
              <a:t>Public bike sharing system, with conventional bikes and e bikes.</a:t>
            </a:r>
          </a:p>
          <a:p>
            <a:pPr marL="342900" indent="-342900">
              <a:buFont typeface="Arial" panose="020B0604020202020204" pitchFamily="34" charset="0"/>
              <a:buChar char="•"/>
            </a:pPr>
            <a:r>
              <a:rPr lang="en-US" sz="2000" b="1" dirty="0">
                <a:solidFill>
                  <a:schemeClr val="accent1">
                    <a:lumMod val="75000"/>
                  </a:schemeClr>
                </a:solidFill>
                <a:latin typeface="+mj-lt"/>
              </a:rPr>
              <a:t>Electric </a:t>
            </a:r>
            <a:r>
              <a:rPr lang="en-US" sz="2000" b="1" dirty="0" smtClean="0">
                <a:solidFill>
                  <a:schemeClr val="accent1">
                    <a:lumMod val="75000"/>
                  </a:schemeClr>
                </a:solidFill>
                <a:latin typeface="+mj-lt"/>
              </a:rPr>
              <a:t>Mobility, car charging points network.</a:t>
            </a:r>
            <a:endParaRPr lang="en-US" sz="2000" b="1" dirty="0">
              <a:solidFill>
                <a:schemeClr val="accent1">
                  <a:lumMod val="75000"/>
                </a:schemeClr>
              </a:solidFill>
              <a:latin typeface="+mj-lt"/>
            </a:endParaRPr>
          </a:p>
          <a:p>
            <a:pPr marL="342900" indent="-342900">
              <a:buFont typeface="Arial" panose="020B0604020202020204" pitchFamily="34" charset="0"/>
              <a:buChar char="•"/>
            </a:pPr>
            <a:endParaRPr lang="en-US" sz="2400" dirty="0" smtClean="0">
              <a:solidFill>
                <a:schemeClr val="bg1">
                  <a:lumMod val="85000"/>
                </a:schemeClr>
              </a:solidFill>
            </a:endParaRPr>
          </a:p>
          <a:p>
            <a:endParaRPr lang="en-US" dirty="0" smtClean="0">
              <a:solidFill>
                <a:schemeClr val="bg1">
                  <a:lumMod val="85000"/>
                </a:schemeClr>
              </a:solidFill>
            </a:endParaRPr>
          </a:p>
          <a:p>
            <a:endParaRPr lang="en-US" dirty="0" smtClean="0">
              <a:solidFill>
                <a:schemeClr val="bg1">
                  <a:lumMod val="85000"/>
                </a:schemeClr>
              </a:solidFill>
            </a:endParaRPr>
          </a:p>
          <a:p>
            <a:endParaRPr lang="en-US" dirty="0">
              <a:solidFill>
                <a:schemeClr val="bg1">
                  <a:lumMod val="85000"/>
                </a:schemeClr>
              </a:solidFill>
            </a:endParaRPr>
          </a:p>
        </p:txBody>
      </p:sp>
      <p:pic>
        <p:nvPicPr>
          <p:cNvPr id="6" name="Imagem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544" y="3945679"/>
            <a:ext cx="4176463" cy="2462734"/>
          </a:xfrm>
          <a:prstGeom prst="rect">
            <a:avLst/>
          </a:prstGeom>
        </p:spPr>
      </p:pic>
      <p:pic>
        <p:nvPicPr>
          <p:cNvPr id="7" name="Imagem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4048" y="3912492"/>
            <a:ext cx="3752738" cy="2462734"/>
          </a:xfrm>
          <a:prstGeom prst="rect">
            <a:avLst/>
          </a:prstGeom>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236" y="6408413"/>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723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332656"/>
            <a:ext cx="4690864" cy="1143000"/>
          </a:xfrm>
        </p:spPr>
        <p:txBody>
          <a:bodyPr>
            <a:normAutofit fontScale="90000"/>
          </a:bodyPr>
          <a:lstStyle/>
          <a:p>
            <a:r>
              <a:rPr lang="pt-PT" b="1" dirty="0" err="1" smtClean="0">
                <a:solidFill>
                  <a:schemeClr val="accent1">
                    <a:lumMod val="75000"/>
                  </a:schemeClr>
                </a:solidFill>
              </a:rPr>
              <a:t>Territory</a:t>
            </a:r>
            <a:r>
              <a:rPr lang="pt-PT" b="1" dirty="0" smtClean="0">
                <a:solidFill>
                  <a:schemeClr val="accent1">
                    <a:lumMod val="75000"/>
                  </a:schemeClr>
                </a:solidFill>
              </a:rPr>
              <a:t> </a:t>
            </a:r>
            <a:r>
              <a:rPr lang="pt-PT" b="1" dirty="0" err="1" smtClean="0">
                <a:solidFill>
                  <a:schemeClr val="accent1">
                    <a:lumMod val="75000"/>
                  </a:schemeClr>
                </a:solidFill>
              </a:rPr>
              <a:t>Highlights</a:t>
            </a:r>
            <a:r>
              <a:rPr lang="pt-PT" dirty="0" smtClean="0"/>
              <a:t/>
            </a:r>
            <a:br>
              <a:rPr lang="pt-PT" dirty="0" smtClean="0"/>
            </a:br>
            <a:endParaRPr lang="pt-PT" dirty="0"/>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3781276"/>
            <a:ext cx="3965785" cy="264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arcador de Posição de Conteúdo 3"/>
          <p:cNvSpPr>
            <a:spLocks noGrp="1"/>
          </p:cNvSpPr>
          <p:nvPr>
            <p:ph idx="1"/>
          </p:nvPr>
        </p:nvSpPr>
        <p:spPr>
          <a:xfrm>
            <a:off x="556322" y="1435963"/>
            <a:ext cx="3804999" cy="2320879"/>
          </a:xfrm>
        </p:spPr>
        <p:txBody>
          <a:bodyPr>
            <a:noAutofit/>
          </a:bodyPr>
          <a:lstStyle/>
          <a:p>
            <a:r>
              <a:rPr lang="pt-PT" sz="2000" b="1" dirty="0" smtClean="0">
                <a:solidFill>
                  <a:schemeClr val="accent1">
                    <a:lumMod val="75000"/>
                  </a:schemeClr>
                </a:solidFill>
              </a:rPr>
              <a:t>20 km </a:t>
            </a:r>
            <a:r>
              <a:rPr lang="pt-PT" sz="2000" b="1" dirty="0" err="1" smtClean="0">
                <a:solidFill>
                  <a:schemeClr val="accent1">
                    <a:lumMod val="75000"/>
                  </a:schemeClr>
                </a:solidFill>
              </a:rPr>
              <a:t>of</a:t>
            </a:r>
            <a:r>
              <a:rPr lang="pt-PT" sz="2000" b="1" dirty="0" smtClean="0">
                <a:solidFill>
                  <a:schemeClr val="accent1">
                    <a:lumMod val="75000"/>
                  </a:schemeClr>
                </a:solidFill>
              </a:rPr>
              <a:t> </a:t>
            </a:r>
            <a:r>
              <a:rPr lang="pt-PT" sz="2000" b="1" dirty="0" err="1" smtClean="0">
                <a:solidFill>
                  <a:schemeClr val="accent1">
                    <a:lumMod val="75000"/>
                  </a:schemeClr>
                </a:solidFill>
              </a:rPr>
              <a:t>coastal</a:t>
            </a:r>
            <a:r>
              <a:rPr lang="pt-PT" sz="2000" b="1" dirty="0" smtClean="0">
                <a:solidFill>
                  <a:schemeClr val="accent1">
                    <a:lumMod val="75000"/>
                  </a:schemeClr>
                </a:solidFill>
              </a:rPr>
              <a:t> </a:t>
            </a:r>
            <a:r>
              <a:rPr lang="pt-PT" sz="2000" b="1" dirty="0" err="1" smtClean="0">
                <a:solidFill>
                  <a:schemeClr val="accent1">
                    <a:lumMod val="75000"/>
                  </a:schemeClr>
                </a:solidFill>
              </a:rPr>
              <a:t>area</a:t>
            </a:r>
            <a:endParaRPr lang="pt-PT" sz="2000" b="1" dirty="0" smtClean="0">
              <a:solidFill>
                <a:schemeClr val="accent1">
                  <a:lumMod val="75000"/>
                </a:schemeClr>
              </a:solidFill>
            </a:endParaRPr>
          </a:p>
          <a:p>
            <a:r>
              <a:rPr lang="pt-PT" sz="2000" b="1" dirty="0" smtClean="0">
                <a:solidFill>
                  <a:schemeClr val="accent1">
                    <a:lumMod val="75000"/>
                  </a:schemeClr>
                </a:solidFill>
              </a:rPr>
              <a:t>More </a:t>
            </a:r>
            <a:r>
              <a:rPr lang="pt-PT" sz="2000" b="1" dirty="0" err="1" smtClean="0">
                <a:solidFill>
                  <a:schemeClr val="accent1">
                    <a:lumMod val="75000"/>
                  </a:schemeClr>
                </a:solidFill>
              </a:rPr>
              <a:t>than</a:t>
            </a:r>
            <a:r>
              <a:rPr lang="pt-PT" sz="2000" b="1" dirty="0" smtClean="0">
                <a:solidFill>
                  <a:schemeClr val="accent1">
                    <a:lumMod val="75000"/>
                  </a:schemeClr>
                </a:solidFill>
              </a:rPr>
              <a:t> 20 </a:t>
            </a:r>
            <a:r>
              <a:rPr lang="pt-PT" sz="2000" b="1" dirty="0" err="1" smtClean="0">
                <a:solidFill>
                  <a:schemeClr val="accent1">
                    <a:lumMod val="75000"/>
                  </a:schemeClr>
                </a:solidFill>
              </a:rPr>
              <a:t>beaches</a:t>
            </a:r>
            <a:endParaRPr lang="pt-PT" sz="2000" b="1" dirty="0" smtClean="0">
              <a:solidFill>
                <a:schemeClr val="accent1">
                  <a:lumMod val="75000"/>
                </a:schemeClr>
              </a:solidFill>
            </a:endParaRPr>
          </a:p>
          <a:p>
            <a:r>
              <a:rPr lang="pt-PT" sz="2000" b="1" dirty="0" err="1" smtClean="0">
                <a:solidFill>
                  <a:schemeClr val="accent1">
                    <a:lumMod val="75000"/>
                  </a:schemeClr>
                </a:solidFill>
              </a:rPr>
              <a:t>Quality</a:t>
            </a:r>
            <a:r>
              <a:rPr lang="pt-PT" sz="2000" b="1" dirty="0" smtClean="0">
                <a:solidFill>
                  <a:schemeClr val="accent1">
                    <a:lumMod val="75000"/>
                  </a:schemeClr>
                </a:solidFill>
              </a:rPr>
              <a:t> </a:t>
            </a:r>
            <a:r>
              <a:rPr lang="pt-PT" sz="2000" b="1" dirty="0" err="1" smtClean="0">
                <a:solidFill>
                  <a:schemeClr val="accent1">
                    <a:lumMod val="75000"/>
                  </a:schemeClr>
                </a:solidFill>
              </a:rPr>
              <a:t>Coast</a:t>
            </a:r>
            <a:r>
              <a:rPr lang="pt-PT" sz="2000" b="1" dirty="0" smtClean="0">
                <a:solidFill>
                  <a:schemeClr val="accent1">
                    <a:lumMod val="75000"/>
                  </a:schemeClr>
                </a:solidFill>
              </a:rPr>
              <a:t> </a:t>
            </a:r>
            <a:r>
              <a:rPr lang="pt-PT" sz="2000" b="1" dirty="0" err="1" smtClean="0">
                <a:solidFill>
                  <a:schemeClr val="accent1">
                    <a:lumMod val="75000"/>
                  </a:schemeClr>
                </a:solidFill>
              </a:rPr>
              <a:t>destination</a:t>
            </a:r>
            <a:endParaRPr lang="pt-PT" sz="2000" b="1" dirty="0" smtClean="0">
              <a:solidFill>
                <a:schemeClr val="accent1">
                  <a:lumMod val="75000"/>
                </a:schemeClr>
              </a:solidFill>
            </a:endParaRPr>
          </a:p>
          <a:p>
            <a:pPr marL="0" indent="0">
              <a:buNone/>
            </a:pPr>
            <a:endParaRPr lang="pt-PT" sz="2400" dirty="0">
              <a:solidFill>
                <a:schemeClr val="bg1">
                  <a:lumMod val="85000"/>
                </a:schemeClr>
              </a:solidFill>
            </a:endParaRPr>
          </a:p>
        </p:txBody>
      </p:sp>
      <p:pic>
        <p:nvPicPr>
          <p:cNvPr id="5" name="Image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9102" y="3781276"/>
            <a:ext cx="3960439" cy="2640292"/>
          </a:xfrm>
          <a:prstGeom prst="rect">
            <a:avLst/>
          </a:prstGeom>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86376" y="4058435"/>
            <a:ext cx="15732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7349" y="1124744"/>
            <a:ext cx="3952192" cy="2223108"/>
          </a:xfrm>
          <a:prstGeom prst="rect">
            <a:avLst/>
          </a:prstGeom>
        </p:spPr>
      </p:pic>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9991" y="6421568"/>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592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ângulo 2"/>
          <p:cNvSpPr/>
          <p:nvPr/>
        </p:nvSpPr>
        <p:spPr>
          <a:xfrm>
            <a:off x="506625" y="1305322"/>
            <a:ext cx="7438767" cy="6001643"/>
          </a:xfrm>
          <a:prstGeom prst="rect">
            <a:avLst/>
          </a:prstGeom>
        </p:spPr>
        <p:txBody>
          <a:bodyPr wrap="square">
            <a:spAutoFit/>
          </a:bodyPr>
          <a:lstStyle/>
          <a:p>
            <a:pPr marL="342900" indent="-342900">
              <a:buFont typeface="Arial" panose="020B0604020202020204" pitchFamily="34" charset="0"/>
              <a:buChar char="•"/>
            </a:pPr>
            <a:r>
              <a:rPr lang="en-US" altLang="pt-PT" sz="2400" b="1" dirty="0" smtClean="0">
                <a:solidFill>
                  <a:schemeClr val="accent1">
                    <a:lumMod val="75000"/>
                  </a:schemeClr>
                </a:solidFill>
                <a:latin typeface="+mn-lt"/>
              </a:rPr>
              <a:t>Public Space and Parking Space organization</a:t>
            </a:r>
          </a:p>
          <a:p>
            <a:endParaRPr lang="en-US" altLang="pt-PT" sz="2400" b="1" dirty="0" smtClean="0">
              <a:solidFill>
                <a:schemeClr val="accent1">
                  <a:lumMod val="75000"/>
                </a:schemeClr>
              </a:solidFill>
              <a:latin typeface="+mn-lt"/>
            </a:endParaRPr>
          </a:p>
          <a:p>
            <a:pPr marL="342900" indent="-342900">
              <a:buFont typeface="Arial" panose="020B0604020202020204" pitchFamily="34" charset="0"/>
              <a:buChar char="•"/>
            </a:pPr>
            <a:r>
              <a:rPr lang="pt-PT" sz="2400" b="1" dirty="0" err="1" smtClean="0">
                <a:solidFill>
                  <a:schemeClr val="accent1">
                    <a:lumMod val="75000"/>
                  </a:schemeClr>
                </a:solidFill>
                <a:latin typeface="+mn-lt"/>
              </a:rPr>
              <a:t>Intermodality</a:t>
            </a:r>
            <a:r>
              <a:rPr lang="pt-PT" sz="2400" b="1" dirty="0" smtClean="0">
                <a:solidFill>
                  <a:schemeClr val="accent1">
                    <a:lumMod val="75000"/>
                  </a:schemeClr>
                </a:solidFill>
                <a:latin typeface="+mn-lt"/>
              </a:rPr>
              <a:t> </a:t>
            </a:r>
          </a:p>
          <a:p>
            <a:pPr marL="342900" indent="-342900">
              <a:buFont typeface="Arial" panose="020B0604020202020204" pitchFamily="34" charset="0"/>
              <a:buChar char="•"/>
            </a:pP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r>
              <a:rPr lang="pt-PT" sz="2400" b="1" dirty="0" err="1" smtClean="0">
                <a:solidFill>
                  <a:schemeClr val="accent1">
                    <a:lumMod val="75000"/>
                  </a:schemeClr>
                </a:solidFill>
                <a:latin typeface="+mn-lt"/>
              </a:rPr>
              <a:t>City</a:t>
            </a:r>
            <a:r>
              <a:rPr lang="pt-PT" sz="2400" b="1" dirty="0" smtClean="0">
                <a:solidFill>
                  <a:schemeClr val="accent1">
                    <a:lumMod val="75000"/>
                  </a:schemeClr>
                </a:solidFill>
                <a:latin typeface="+mn-lt"/>
              </a:rPr>
              <a:t> </a:t>
            </a:r>
            <a:r>
              <a:rPr lang="pt-PT" sz="2400" b="1" dirty="0">
                <a:solidFill>
                  <a:schemeClr val="accent1">
                    <a:lumMod val="75000"/>
                  </a:schemeClr>
                </a:solidFill>
                <a:latin typeface="+mn-lt"/>
              </a:rPr>
              <a:t>B</a:t>
            </a:r>
            <a:r>
              <a:rPr lang="pt-PT" sz="2400" b="1" dirty="0" smtClean="0">
                <a:solidFill>
                  <a:schemeClr val="accent1">
                    <a:lumMod val="75000"/>
                  </a:schemeClr>
                </a:solidFill>
                <a:latin typeface="+mn-lt"/>
              </a:rPr>
              <a:t>us Station </a:t>
            </a:r>
            <a:r>
              <a:rPr lang="pt-PT" sz="2400" b="1" dirty="0" err="1">
                <a:solidFill>
                  <a:schemeClr val="accent1">
                    <a:lumMod val="75000"/>
                  </a:schemeClr>
                </a:solidFill>
                <a:latin typeface="+mn-lt"/>
              </a:rPr>
              <a:t>R</a:t>
            </a:r>
            <a:r>
              <a:rPr lang="pt-PT" sz="2400" b="1" dirty="0" err="1" smtClean="0">
                <a:solidFill>
                  <a:schemeClr val="accent1">
                    <a:lumMod val="75000"/>
                  </a:schemeClr>
                </a:solidFill>
                <a:latin typeface="+mn-lt"/>
              </a:rPr>
              <a:t>elocation</a:t>
            </a:r>
            <a:r>
              <a:rPr lang="pt-PT" sz="2400" b="1" dirty="0" smtClean="0">
                <a:solidFill>
                  <a:schemeClr val="accent1">
                    <a:lumMod val="75000"/>
                  </a:schemeClr>
                </a:solidFill>
                <a:latin typeface="+mn-lt"/>
              </a:rPr>
              <a:t> </a:t>
            </a:r>
          </a:p>
          <a:p>
            <a:pPr marL="342900" indent="-342900">
              <a:buFont typeface="Arial" panose="020B0604020202020204" pitchFamily="34" charset="0"/>
              <a:buChar char="•"/>
            </a:pP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r>
              <a:rPr lang="pt-PT" sz="2400" b="1" dirty="0" err="1" smtClean="0">
                <a:solidFill>
                  <a:schemeClr val="accent1">
                    <a:lumMod val="75000"/>
                  </a:schemeClr>
                </a:solidFill>
                <a:latin typeface="+mn-lt"/>
              </a:rPr>
              <a:t>Public</a:t>
            </a:r>
            <a:r>
              <a:rPr lang="pt-PT" sz="2400" b="1" dirty="0" smtClean="0">
                <a:solidFill>
                  <a:schemeClr val="accent1">
                    <a:lumMod val="75000"/>
                  </a:schemeClr>
                </a:solidFill>
                <a:latin typeface="+mn-lt"/>
              </a:rPr>
              <a:t> </a:t>
            </a:r>
            <a:r>
              <a:rPr lang="pt-PT" sz="2400" b="1" dirty="0" err="1">
                <a:solidFill>
                  <a:schemeClr val="accent1">
                    <a:lumMod val="75000"/>
                  </a:schemeClr>
                </a:solidFill>
                <a:latin typeface="+mn-lt"/>
              </a:rPr>
              <a:t>B</a:t>
            </a:r>
            <a:r>
              <a:rPr lang="pt-PT" sz="2400" b="1" dirty="0" err="1" smtClean="0">
                <a:solidFill>
                  <a:schemeClr val="accent1">
                    <a:lumMod val="75000"/>
                  </a:schemeClr>
                </a:solidFill>
                <a:latin typeface="+mn-lt"/>
              </a:rPr>
              <a:t>ike</a:t>
            </a:r>
            <a:r>
              <a:rPr lang="pt-PT" sz="2400" b="1" dirty="0" smtClean="0">
                <a:solidFill>
                  <a:schemeClr val="accent1">
                    <a:lumMod val="75000"/>
                  </a:schemeClr>
                </a:solidFill>
                <a:latin typeface="+mn-lt"/>
              </a:rPr>
              <a:t> </a:t>
            </a:r>
            <a:r>
              <a:rPr lang="pt-PT" sz="2400" b="1" dirty="0" err="1">
                <a:solidFill>
                  <a:schemeClr val="accent1">
                    <a:lumMod val="75000"/>
                  </a:schemeClr>
                </a:solidFill>
                <a:latin typeface="+mn-lt"/>
              </a:rPr>
              <a:t>S</a:t>
            </a:r>
            <a:r>
              <a:rPr lang="pt-PT" sz="2400" b="1" dirty="0" err="1" smtClean="0">
                <a:solidFill>
                  <a:schemeClr val="accent1">
                    <a:lumMod val="75000"/>
                  </a:schemeClr>
                </a:solidFill>
                <a:latin typeface="+mn-lt"/>
              </a:rPr>
              <a:t>haring</a:t>
            </a:r>
            <a:r>
              <a:rPr lang="pt-PT" sz="2400" b="1" dirty="0" smtClean="0">
                <a:solidFill>
                  <a:schemeClr val="accent1">
                    <a:lumMod val="75000"/>
                  </a:schemeClr>
                </a:solidFill>
                <a:latin typeface="+mn-lt"/>
              </a:rPr>
              <a:t> </a:t>
            </a:r>
            <a:r>
              <a:rPr lang="pt-PT" sz="2400" b="1" dirty="0" err="1">
                <a:solidFill>
                  <a:schemeClr val="accent1">
                    <a:lumMod val="75000"/>
                  </a:schemeClr>
                </a:solidFill>
                <a:latin typeface="+mn-lt"/>
              </a:rPr>
              <a:t>S</a:t>
            </a:r>
            <a:r>
              <a:rPr lang="pt-PT" sz="2400" b="1" dirty="0" err="1" smtClean="0">
                <a:solidFill>
                  <a:schemeClr val="accent1">
                    <a:lumMod val="75000"/>
                  </a:schemeClr>
                </a:solidFill>
                <a:latin typeface="+mn-lt"/>
              </a:rPr>
              <a:t>ystem</a:t>
            </a: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r>
              <a:rPr lang="pt-PT" sz="2400" b="1" dirty="0" err="1" smtClean="0">
                <a:solidFill>
                  <a:schemeClr val="accent1">
                    <a:lumMod val="75000"/>
                  </a:schemeClr>
                </a:solidFill>
                <a:latin typeface="+mn-lt"/>
              </a:rPr>
              <a:t>Bike</a:t>
            </a:r>
            <a:r>
              <a:rPr lang="pt-PT" sz="2400" b="1" dirty="0" smtClean="0">
                <a:solidFill>
                  <a:schemeClr val="accent1">
                    <a:lumMod val="75000"/>
                  </a:schemeClr>
                </a:solidFill>
                <a:latin typeface="+mn-lt"/>
              </a:rPr>
              <a:t> </a:t>
            </a:r>
            <a:r>
              <a:rPr lang="pt-PT" sz="2400" b="1" dirty="0" err="1">
                <a:solidFill>
                  <a:schemeClr val="accent1">
                    <a:lumMod val="75000"/>
                  </a:schemeClr>
                </a:solidFill>
                <a:latin typeface="+mn-lt"/>
              </a:rPr>
              <a:t>P</a:t>
            </a:r>
            <a:r>
              <a:rPr lang="pt-PT" sz="2400" b="1" dirty="0" err="1" smtClean="0">
                <a:solidFill>
                  <a:schemeClr val="accent1">
                    <a:lumMod val="75000"/>
                  </a:schemeClr>
                </a:solidFill>
                <a:latin typeface="+mn-lt"/>
              </a:rPr>
              <a:t>aths</a:t>
            </a: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r>
              <a:rPr lang="pt-PT" sz="2400" b="1" dirty="0" err="1" smtClean="0">
                <a:solidFill>
                  <a:schemeClr val="accent1">
                    <a:lumMod val="75000"/>
                  </a:schemeClr>
                </a:solidFill>
                <a:latin typeface="+mn-lt"/>
              </a:rPr>
              <a:t>Walking</a:t>
            </a: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endParaRPr lang="pt-PT" sz="2400" b="1" dirty="0" smtClean="0">
              <a:solidFill>
                <a:schemeClr val="accent1">
                  <a:lumMod val="75000"/>
                </a:schemeClr>
              </a:solidFill>
              <a:latin typeface="+mn-lt"/>
            </a:endParaRPr>
          </a:p>
          <a:p>
            <a:pPr marL="342900" indent="-342900">
              <a:buFont typeface="Arial" panose="020B0604020202020204" pitchFamily="34" charset="0"/>
              <a:buChar char="•"/>
            </a:pPr>
            <a:r>
              <a:rPr lang="pt-PT" sz="2400" b="1" dirty="0" err="1" smtClean="0">
                <a:solidFill>
                  <a:schemeClr val="accent1">
                    <a:lumMod val="75000"/>
                  </a:schemeClr>
                </a:solidFill>
                <a:latin typeface="+mn-lt"/>
              </a:rPr>
              <a:t>Accessibility</a:t>
            </a:r>
            <a:endParaRPr lang="pt-PT" sz="2400" b="1" dirty="0" smtClean="0">
              <a:solidFill>
                <a:schemeClr val="accent1">
                  <a:lumMod val="75000"/>
                </a:schemeClr>
              </a:solidFill>
              <a:latin typeface="+mn-lt"/>
            </a:endParaRPr>
          </a:p>
          <a:p>
            <a:endParaRPr lang="pt-PT" dirty="0" smtClean="0"/>
          </a:p>
          <a:p>
            <a:endParaRPr lang="pt-PT" dirty="0"/>
          </a:p>
          <a:p>
            <a:endParaRPr lang="pt-PT" dirty="0"/>
          </a:p>
          <a:p>
            <a:endParaRPr lang="pt-PT" dirty="0"/>
          </a:p>
        </p:txBody>
      </p:sp>
      <p:sp>
        <p:nvSpPr>
          <p:cNvPr id="4" name="CaixaDeTexto 3"/>
          <p:cNvSpPr txBox="1"/>
          <p:nvPr/>
        </p:nvSpPr>
        <p:spPr>
          <a:xfrm>
            <a:off x="333633" y="239409"/>
            <a:ext cx="6351372" cy="1077218"/>
          </a:xfrm>
          <a:prstGeom prst="rect">
            <a:avLst/>
          </a:prstGeom>
          <a:noFill/>
        </p:spPr>
        <p:txBody>
          <a:bodyPr wrap="square" rtlCol="0">
            <a:spAutoFit/>
          </a:bodyPr>
          <a:lstStyle/>
          <a:p>
            <a:r>
              <a:rPr lang="pt-PT" sz="3200" b="1" dirty="0" smtClean="0">
                <a:solidFill>
                  <a:schemeClr val="accent1">
                    <a:lumMod val="75000"/>
                  </a:schemeClr>
                </a:solidFill>
                <a:latin typeface="+mj-lt"/>
              </a:rPr>
              <a:t>Torres Vedras</a:t>
            </a:r>
          </a:p>
          <a:p>
            <a:r>
              <a:rPr lang="pt-PT" sz="3200" b="1" dirty="0" err="1" smtClean="0">
                <a:solidFill>
                  <a:schemeClr val="accent1">
                    <a:lumMod val="75000"/>
                  </a:schemeClr>
                </a:solidFill>
                <a:latin typeface="+mj-lt"/>
              </a:rPr>
              <a:t>Managing</a:t>
            </a:r>
            <a:r>
              <a:rPr lang="pt-PT" sz="3200" b="1" dirty="0" smtClean="0">
                <a:solidFill>
                  <a:schemeClr val="accent1">
                    <a:lumMod val="75000"/>
                  </a:schemeClr>
                </a:solidFill>
                <a:latin typeface="+mj-lt"/>
              </a:rPr>
              <a:t> </a:t>
            </a:r>
            <a:r>
              <a:rPr lang="pt-PT" sz="3200" b="1" dirty="0" err="1" smtClean="0">
                <a:solidFill>
                  <a:schemeClr val="accent1">
                    <a:lumMod val="75000"/>
                  </a:schemeClr>
                </a:solidFill>
                <a:latin typeface="+mj-lt"/>
              </a:rPr>
              <a:t>City</a:t>
            </a:r>
            <a:r>
              <a:rPr lang="pt-PT" sz="3200" b="1" dirty="0" smtClean="0">
                <a:solidFill>
                  <a:schemeClr val="accent1">
                    <a:lumMod val="75000"/>
                  </a:schemeClr>
                </a:solidFill>
                <a:latin typeface="+mj-lt"/>
              </a:rPr>
              <a:t> Centre </a:t>
            </a:r>
            <a:r>
              <a:rPr lang="pt-PT" sz="3200" b="1" dirty="0" err="1" smtClean="0">
                <a:solidFill>
                  <a:schemeClr val="accent1">
                    <a:lumMod val="75000"/>
                  </a:schemeClr>
                </a:solidFill>
                <a:latin typeface="+mj-lt"/>
              </a:rPr>
              <a:t>Acess</a:t>
            </a:r>
            <a:endParaRPr lang="pt-PT" sz="3200" b="1" dirty="0">
              <a:solidFill>
                <a:schemeClr val="accent1">
                  <a:lumMod val="75000"/>
                </a:schemeClr>
              </a:solidFill>
              <a:latin typeface="+mj-lt"/>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715" y="6165304"/>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272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9" name="Rectangle 20"/>
          <p:cNvSpPr>
            <a:spLocks noChangeArrowheads="1"/>
          </p:cNvSpPr>
          <p:nvPr/>
        </p:nvSpPr>
        <p:spPr bwMode="auto">
          <a:xfrm>
            <a:off x="250825" y="188913"/>
            <a:ext cx="85693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PT" altLang="pt-PT" sz="2400" b="1" dirty="0" smtClean="0">
                <a:solidFill>
                  <a:schemeClr val="accent1">
                    <a:lumMod val="75000"/>
                  </a:schemeClr>
                </a:solidFill>
                <a:latin typeface="Trebuchet MS" pitchFamily="34" charset="0"/>
              </a:rPr>
              <a:t>“</a:t>
            </a:r>
            <a:r>
              <a:rPr lang="en-US" altLang="pt-PT" sz="2400" b="1" dirty="0" smtClean="0">
                <a:solidFill>
                  <a:schemeClr val="accent1">
                    <a:lumMod val="75000"/>
                  </a:schemeClr>
                </a:solidFill>
                <a:latin typeface="Trebuchet MS" pitchFamily="34" charset="0"/>
              </a:rPr>
              <a:t>NEW PARADIGM OF MOBILITY IN CITIES</a:t>
            </a:r>
            <a:r>
              <a:rPr lang="pt-PT" altLang="pt-PT" sz="2400" b="1" dirty="0" smtClean="0">
                <a:solidFill>
                  <a:schemeClr val="accent1">
                    <a:lumMod val="75000"/>
                  </a:schemeClr>
                </a:solidFill>
                <a:latin typeface="Trebuchet MS" pitchFamily="34" charset="0"/>
              </a:rPr>
              <a:t>"</a:t>
            </a:r>
            <a:endParaRPr lang="pt-PT" altLang="pt-PT" sz="2400" b="1" dirty="0">
              <a:solidFill>
                <a:schemeClr val="accent1">
                  <a:lumMod val="75000"/>
                </a:schemeClr>
              </a:solidFill>
              <a:latin typeface="Trebuchet MS" pitchFamily="34" charset="0"/>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89" t="20608" r="26493" b="16216"/>
          <a:stretch/>
        </p:blipFill>
        <p:spPr bwMode="auto">
          <a:xfrm>
            <a:off x="1977638" y="1370699"/>
            <a:ext cx="5115698" cy="462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561" y="6309320"/>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909553"/>
      </p:ext>
    </p:extLst>
  </p:cSld>
  <p:clrMapOvr>
    <a:masterClrMapping/>
  </p:clrMapOvr>
  <p:transition advClick="0"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47135" y="0"/>
            <a:ext cx="8896865" cy="11969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pt-PT" sz="2400" b="1" dirty="0" smtClean="0">
                <a:solidFill>
                  <a:schemeClr val="accent1">
                    <a:lumMod val="75000"/>
                  </a:schemeClr>
                </a:solidFill>
                <a:latin typeface="Trebuchet MS" pitchFamily="34" charset="0"/>
              </a:rPr>
              <a:t>PUBLIC </a:t>
            </a:r>
            <a:r>
              <a:rPr lang="en-US" altLang="pt-PT" sz="2400" b="1" dirty="0">
                <a:solidFill>
                  <a:schemeClr val="accent1">
                    <a:lumMod val="75000"/>
                  </a:schemeClr>
                </a:solidFill>
                <a:latin typeface="Trebuchet MS" pitchFamily="34" charset="0"/>
              </a:rPr>
              <a:t>PARKING </a:t>
            </a:r>
            <a:r>
              <a:rPr lang="en-US" altLang="pt-PT" sz="2400" b="1" dirty="0" smtClean="0">
                <a:solidFill>
                  <a:schemeClr val="accent1">
                    <a:lumMod val="75000"/>
                  </a:schemeClr>
                </a:solidFill>
                <a:latin typeface="Trebuchet MS" pitchFamily="34" charset="0"/>
              </a:rPr>
              <a:t>SPACE ORGANIZATION</a:t>
            </a:r>
            <a:r>
              <a:rPr lang="pt-PT" altLang="pt-PT" sz="2400" b="1" dirty="0" smtClean="0">
                <a:solidFill>
                  <a:schemeClr val="accent1">
                    <a:lumMod val="75000"/>
                  </a:schemeClr>
                </a:solidFill>
                <a:latin typeface="Trebuchet MS" pitchFamily="34" charset="0"/>
              </a:rPr>
              <a:t/>
            </a:r>
            <a:br>
              <a:rPr lang="pt-PT" altLang="pt-PT" sz="2400" b="1" dirty="0" smtClean="0">
                <a:solidFill>
                  <a:schemeClr val="accent1">
                    <a:lumMod val="75000"/>
                  </a:schemeClr>
                </a:solidFill>
                <a:latin typeface="Trebuchet MS" pitchFamily="34" charset="0"/>
              </a:rPr>
            </a:br>
            <a:r>
              <a:rPr lang="pt-PT" altLang="pt-PT" sz="2400" b="1" dirty="0" smtClean="0">
                <a:solidFill>
                  <a:schemeClr val="accent1">
                    <a:lumMod val="75000"/>
                  </a:schemeClr>
                </a:solidFill>
                <a:latin typeface="Trebuchet MS" pitchFamily="34" charset="0"/>
              </a:rPr>
              <a:t>10 parking </a:t>
            </a:r>
            <a:r>
              <a:rPr lang="pt-PT" altLang="pt-PT" sz="2400" b="1" dirty="0" err="1" smtClean="0">
                <a:solidFill>
                  <a:schemeClr val="accent1">
                    <a:lumMod val="75000"/>
                  </a:schemeClr>
                </a:solidFill>
                <a:latin typeface="Trebuchet MS" pitchFamily="34" charset="0"/>
              </a:rPr>
              <a:t>areas</a:t>
            </a:r>
            <a:r>
              <a:rPr lang="pt-PT" altLang="pt-PT" sz="2400" b="1" dirty="0" smtClean="0">
                <a:solidFill>
                  <a:schemeClr val="accent1">
                    <a:lumMod val="75000"/>
                  </a:schemeClr>
                </a:solidFill>
                <a:latin typeface="Trebuchet MS" pitchFamily="34" charset="0"/>
              </a:rPr>
              <a:t>  A </a:t>
            </a:r>
            <a:r>
              <a:rPr lang="pt-PT" altLang="pt-PT" sz="2400" b="1" dirty="0" err="1" smtClean="0">
                <a:solidFill>
                  <a:schemeClr val="accent1">
                    <a:lumMod val="75000"/>
                  </a:schemeClr>
                </a:solidFill>
                <a:latin typeface="Trebuchet MS" pitchFamily="34" charset="0"/>
              </a:rPr>
              <a:t>a</a:t>
            </a:r>
            <a:r>
              <a:rPr lang="pt-PT" altLang="pt-PT" sz="2400" b="1" dirty="0" smtClean="0">
                <a:solidFill>
                  <a:schemeClr val="accent1">
                    <a:lumMod val="75000"/>
                  </a:schemeClr>
                </a:solidFill>
                <a:latin typeface="Trebuchet MS" pitchFamily="34" charset="0"/>
              </a:rPr>
              <a:t> J</a:t>
            </a:r>
          </a:p>
        </p:txBody>
      </p:sp>
      <p:sp>
        <p:nvSpPr>
          <p:cNvPr id="67587" name="Rectangle 3"/>
          <p:cNvSpPr>
            <a:spLocks noGrp="1" noChangeArrowheads="1"/>
          </p:cNvSpPr>
          <p:nvPr>
            <p:ph type="body" idx="1"/>
          </p:nvPr>
        </p:nvSpPr>
        <p:spPr>
          <a:xfrm>
            <a:off x="4500563" y="1125538"/>
            <a:ext cx="3384550" cy="11525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pPr marL="538163" lvl="3" indent="0">
              <a:lnSpc>
                <a:spcPct val="80000"/>
              </a:lnSpc>
              <a:buFont typeface="Wingdings" pitchFamily="2" charset="2"/>
              <a:buChar char="§"/>
            </a:pPr>
            <a:r>
              <a:rPr lang="en-US" altLang="pt-PT" sz="1200" dirty="0" smtClean="0">
                <a:solidFill>
                  <a:schemeClr val="bg1"/>
                </a:solidFill>
                <a:latin typeface="Trebuchet MS" pitchFamily="34" charset="0"/>
              </a:rPr>
              <a:t> Residents areas</a:t>
            </a:r>
          </a:p>
          <a:p>
            <a:pPr marL="538163" lvl="3" indent="0">
              <a:lnSpc>
                <a:spcPct val="80000"/>
              </a:lnSpc>
              <a:buFont typeface="Wingdings" pitchFamily="2" charset="2"/>
              <a:buChar char="§"/>
            </a:pPr>
            <a:r>
              <a:rPr lang="en-US" altLang="pt-PT" sz="1200" dirty="0" smtClean="0">
                <a:solidFill>
                  <a:schemeClr val="bg1"/>
                </a:solidFill>
                <a:latin typeface="Trebuchet MS" pitchFamily="34" charset="0"/>
              </a:rPr>
              <a:t> Rotation areas</a:t>
            </a:r>
          </a:p>
          <a:p>
            <a:pPr marL="538163" lvl="3" indent="0">
              <a:lnSpc>
                <a:spcPct val="80000"/>
              </a:lnSpc>
              <a:buFont typeface="Wingdings" pitchFamily="2" charset="2"/>
              <a:buChar char="§"/>
            </a:pPr>
            <a:r>
              <a:rPr lang="en-US" altLang="pt-PT" sz="1200" dirty="0" smtClean="0">
                <a:solidFill>
                  <a:schemeClr val="bg1"/>
                </a:solidFill>
                <a:latin typeface="Trebuchet MS" pitchFamily="34" charset="0"/>
              </a:rPr>
              <a:t> Mixed areas</a:t>
            </a:r>
            <a:endParaRPr lang="en-US" altLang="pt-PT" sz="1200" dirty="0">
              <a:solidFill>
                <a:schemeClr val="bg1"/>
              </a:solidFill>
              <a:latin typeface="Trebuchet MS" pitchFamily="34" charset="0"/>
            </a:endParaRPr>
          </a:p>
          <a:p>
            <a:pPr marL="538163" lvl="3" indent="0">
              <a:lnSpc>
                <a:spcPct val="80000"/>
              </a:lnSpc>
              <a:buFont typeface="Wingdings" pitchFamily="2" charset="2"/>
              <a:buChar char="§"/>
            </a:pPr>
            <a:r>
              <a:rPr lang="en-US" altLang="pt-PT" sz="1200" dirty="0" smtClean="0">
                <a:solidFill>
                  <a:schemeClr val="bg1"/>
                </a:solidFill>
                <a:latin typeface="Trebuchet MS" pitchFamily="34" charset="0"/>
              </a:rPr>
              <a:t> Loading </a:t>
            </a:r>
            <a:r>
              <a:rPr lang="en-US" altLang="pt-PT" sz="1200" dirty="0">
                <a:solidFill>
                  <a:schemeClr val="bg1"/>
                </a:solidFill>
                <a:latin typeface="Trebuchet MS" pitchFamily="34" charset="0"/>
              </a:rPr>
              <a:t>and </a:t>
            </a:r>
            <a:r>
              <a:rPr lang="en-US" altLang="pt-PT" sz="1200" dirty="0" smtClean="0">
                <a:solidFill>
                  <a:schemeClr val="bg1"/>
                </a:solidFill>
                <a:latin typeface="Trebuchet MS" pitchFamily="34" charset="0"/>
              </a:rPr>
              <a:t>Unloading areas</a:t>
            </a:r>
            <a:endParaRPr lang="en-US" altLang="pt-PT" sz="1200" dirty="0">
              <a:solidFill>
                <a:schemeClr val="bg1"/>
              </a:solidFill>
              <a:latin typeface="Trebuchet MS" pitchFamily="34" charset="0"/>
            </a:endParaRPr>
          </a:p>
          <a:p>
            <a:pPr marL="538163" lvl="3" indent="0">
              <a:lnSpc>
                <a:spcPct val="80000"/>
              </a:lnSpc>
              <a:buFont typeface="Wingdings" pitchFamily="2" charset="2"/>
              <a:buChar char="§"/>
            </a:pPr>
            <a:r>
              <a:rPr lang="en-US" altLang="pt-PT" sz="1200" dirty="0" smtClean="0">
                <a:solidFill>
                  <a:schemeClr val="bg1"/>
                </a:solidFill>
                <a:latin typeface="Trebuchet MS" pitchFamily="34" charset="0"/>
              </a:rPr>
              <a:t> Reserved  areas </a:t>
            </a:r>
            <a:r>
              <a:rPr lang="en-US" altLang="pt-PT" sz="1200" dirty="0">
                <a:solidFill>
                  <a:schemeClr val="bg1"/>
                </a:solidFill>
                <a:latin typeface="Trebuchet MS" pitchFamily="34" charset="0"/>
              </a:rPr>
              <a:t>for people with disabilities</a:t>
            </a:r>
          </a:p>
          <a:p>
            <a:pPr marL="538163" lvl="3" indent="0">
              <a:lnSpc>
                <a:spcPct val="80000"/>
              </a:lnSpc>
              <a:buFont typeface="Wingdings" pitchFamily="2" charset="2"/>
              <a:buChar char="§"/>
            </a:pPr>
            <a:r>
              <a:rPr lang="en-US" altLang="pt-PT" sz="1200" dirty="0" smtClean="0">
                <a:solidFill>
                  <a:schemeClr val="bg1"/>
                </a:solidFill>
                <a:latin typeface="Trebuchet MS" pitchFamily="34" charset="0"/>
              </a:rPr>
              <a:t> Free areas</a:t>
            </a:r>
            <a:endParaRPr lang="pt-PT" altLang="pt-PT" sz="1200" dirty="0" smtClean="0">
              <a:solidFill>
                <a:schemeClr val="bg1"/>
              </a:solidFill>
              <a:latin typeface="Trebuchet MS" pitchFamily="34" charset="0"/>
            </a:endParaRPr>
          </a:p>
        </p:txBody>
      </p:sp>
      <p:pic>
        <p:nvPicPr>
          <p:cNvPr id="67588" name="Picture 4" descr="mapa-das-zonas-e-bolsas-de-estacionamento-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27" y="1100318"/>
            <a:ext cx="3551924" cy="5346450"/>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descr="mapa-das-zonas-e-bolsas-de-estacionamento-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527" y="4354218"/>
            <a:ext cx="1223963" cy="1997075"/>
          </a:xfrm>
          <a:prstGeom prst="rect">
            <a:avLst/>
          </a:prstGeom>
          <a:noFill/>
          <a:extLst>
            <a:ext uri="{909E8E84-426E-40DD-AFC4-6F175D3DCCD1}">
              <a14:hiddenFill xmlns:a14="http://schemas.microsoft.com/office/drawing/2010/main">
                <a:solidFill>
                  <a:srgbClr val="FFFFFF"/>
                </a:solidFill>
              </a14:hiddenFill>
            </a:ext>
          </a:extLst>
        </p:spPr>
      </p:pic>
      <p:sp>
        <p:nvSpPr>
          <p:cNvPr id="67590" name="Text Box 6"/>
          <p:cNvSpPr txBox="1">
            <a:spLocks noChangeArrowheads="1"/>
          </p:cNvSpPr>
          <p:nvPr/>
        </p:nvSpPr>
        <p:spPr bwMode="auto">
          <a:xfrm>
            <a:off x="5771356" y="3653412"/>
            <a:ext cx="1370849" cy="1289291"/>
          </a:xfrm>
          <a:prstGeom prst="rect">
            <a:avLst/>
          </a:prstGeom>
          <a:solidFill>
            <a:srgbClr val="FFFFFF"/>
          </a:solidFill>
          <a:ln w="9525">
            <a:solidFill>
              <a:schemeClr val="tx1"/>
            </a:solidFill>
            <a:miter lim="800000"/>
            <a:headEnd/>
            <a:tailEnd/>
          </a:ln>
        </p:spPr>
        <p:txBody>
          <a:bodyPr lIns="54000" rIns="54000"/>
          <a:lstStyle/>
          <a:p>
            <a:pPr algn="ctr"/>
            <a:endParaRPr lang="pt-PT" altLang="pt-PT" sz="300" dirty="0">
              <a:latin typeface="Verdana" pitchFamily="34" charset="0"/>
            </a:endParaRPr>
          </a:p>
          <a:p>
            <a:pPr algn="ctr"/>
            <a:endParaRPr lang="pt-PT" altLang="pt-PT" sz="600" dirty="0">
              <a:latin typeface="Verdana" pitchFamily="34" charset="0"/>
            </a:endParaRPr>
          </a:p>
          <a:p>
            <a:pPr algn="ctr"/>
            <a:endParaRPr lang="pt-PT" altLang="pt-PT" sz="600" dirty="0">
              <a:latin typeface="Verdana" pitchFamily="34" charset="0"/>
            </a:endParaRPr>
          </a:p>
          <a:p>
            <a:pPr algn="ctr"/>
            <a:endParaRPr lang="pt-PT" altLang="pt-PT" sz="600" b="1" dirty="0">
              <a:latin typeface="Verdana" pitchFamily="34" charset="0"/>
            </a:endParaRPr>
          </a:p>
          <a:p>
            <a:pPr algn="ctr"/>
            <a:r>
              <a:rPr lang="pt-PT" altLang="pt-PT" sz="1400" b="1" dirty="0">
                <a:latin typeface="Trebuchet MS" pitchFamily="34" charset="0"/>
              </a:rPr>
              <a:t>ZONA </a:t>
            </a:r>
            <a:r>
              <a:rPr lang="pt-PT" altLang="pt-PT" sz="1400" b="1" noProof="1">
                <a:latin typeface="Trebuchet MS" pitchFamily="34" charset="0"/>
              </a:rPr>
              <a:t>B</a:t>
            </a:r>
            <a:endParaRPr lang="pt-PT" altLang="pt-PT" sz="1400" b="1" dirty="0">
              <a:latin typeface="Trebuchet MS" pitchFamily="34" charset="0"/>
            </a:endParaRPr>
          </a:p>
          <a:p>
            <a:pPr algn="ctr"/>
            <a:r>
              <a:rPr lang="pt-PT" altLang="pt-PT" sz="1200" b="1" noProof="1">
                <a:latin typeface="Trebuchet MS" pitchFamily="34" charset="0"/>
              </a:rPr>
              <a:t>00-CA-75</a:t>
            </a:r>
            <a:endParaRPr lang="pt-PT" altLang="pt-PT" sz="1200" b="1" dirty="0">
              <a:latin typeface="Trebuchet MS" pitchFamily="34" charset="0"/>
            </a:endParaRPr>
          </a:p>
          <a:p>
            <a:pPr algn="ctr"/>
            <a:r>
              <a:rPr lang="pt-PT" altLang="pt-PT" sz="1000" b="1" dirty="0">
                <a:latin typeface="Trebuchet MS" pitchFamily="34" charset="0"/>
              </a:rPr>
              <a:t>Validade: </a:t>
            </a:r>
            <a:r>
              <a:rPr lang="pt-PT" altLang="pt-PT" sz="1000" b="1" noProof="1">
                <a:latin typeface="Trebuchet MS" pitchFamily="34" charset="0"/>
              </a:rPr>
              <a:t>2016/10</a:t>
            </a:r>
            <a:endParaRPr lang="pt-PT" altLang="pt-PT" sz="1000" b="1" dirty="0">
              <a:latin typeface="Trebuchet MS" pitchFamily="34" charset="0"/>
            </a:endParaRPr>
          </a:p>
          <a:p>
            <a:pPr algn="ctr"/>
            <a:r>
              <a:rPr lang="pt-PT" altLang="pt-PT" sz="800" b="1" noProof="1" smtClean="0">
                <a:latin typeface="Trebuchet MS" pitchFamily="34" charset="0"/>
              </a:rPr>
              <a:t>002703</a:t>
            </a:r>
            <a:endParaRPr lang="pt-PT" altLang="pt-PT" sz="800" b="1" dirty="0">
              <a:latin typeface="Trebuchet MS" pitchFamily="34" charset="0"/>
            </a:endParaRPr>
          </a:p>
        </p:txBody>
      </p:sp>
      <p:sp>
        <p:nvSpPr>
          <p:cNvPr id="67592" name="Rectangle 8"/>
          <p:cNvSpPr>
            <a:spLocks noChangeArrowheads="1"/>
          </p:cNvSpPr>
          <p:nvPr/>
        </p:nvSpPr>
        <p:spPr bwMode="auto">
          <a:xfrm>
            <a:off x="4204987" y="5352755"/>
            <a:ext cx="48809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t-PT" sz="2000" b="1" dirty="0">
                <a:solidFill>
                  <a:schemeClr val="accent1">
                    <a:lumMod val="75000"/>
                  </a:schemeClr>
                </a:solidFill>
                <a:latin typeface="Trebuchet MS" pitchFamily="34" charset="0"/>
              </a:rPr>
              <a:t>RATIONAL USE </a:t>
            </a:r>
            <a:r>
              <a:rPr lang="en-US" altLang="pt-PT" sz="2000" b="1" dirty="0" smtClean="0">
                <a:solidFill>
                  <a:schemeClr val="accent1">
                    <a:lumMod val="75000"/>
                  </a:schemeClr>
                </a:solidFill>
                <a:latin typeface="Trebuchet MS" pitchFamily="34" charset="0"/>
              </a:rPr>
              <a:t>OF PRIVATE TRANSPORTS</a:t>
            </a:r>
            <a:endParaRPr lang="pt-PT" altLang="pt-PT" sz="2000" b="1" dirty="0">
              <a:solidFill>
                <a:schemeClr val="accent1">
                  <a:lumMod val="75000"/>
                </a:schemeClr>
              </a:solidFill>
              <a:latin typeface="Trebuchet MS" pitchFamily="34" charset="0"/>
            </a:endParaRPr>
          </a:p>
        </p:txBody>
      </p:sp>
      <p:pic>
        <p:nvPicPr>
          <p:cNvPr id="67593" name="Picture 6" descr="IMG_29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2656" y="2250989"/>
            <a:ext cx="6619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46144" y="2241550"/>
            <a:ext cx="8080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5"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14573" y="2241550"/>
            <a:ext cx="8080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6" name="Rectangle 12"/>
          <p:cNvSpPr>
            <a:spLocks noChangeArrowheads="1"/>
          </p:cNvSpPr>
          <p:nvPr/>
        </p:nvSpPr>
        <p:spPr bwMode="auto">
          <a:xfrm>
            <a:off x="5522610" y="1493896"/>
            <a:ext cx="12394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pt-PT" sz="2000" b="1" dirty="0" smtClean="0">
                <a:solidFill>
                  <a:schemeClr val="accent1">
                    <a:lumMod val="75000"/>
                  </a:schemeClr>
                </a:solidFill>
                <a:latin typeface="Trebuchet MS" pitchFamily="34" charset="0"/>
              </a:rPr>
              <a:t>Signaling</a:t>
            </a:r>
            <a:endParaRPr lang="en-US" altLang="pt-PT" sz="2000" b="1" dirty="0">
              <a:solidFill>
                <a:schemeClr val="accent1">
                  <a:lumMod val="75000"/>
                </a:schemeClr>
              </a:solidFill>
              <a:latin typeface="Trebuchet MS" pitchFamily="34" charset="0"/>
            </a:endParaRPr>
          </a:p>
        </p:txBody>
      </p:sp>
      <p:pic>
        <p:nvPicPr>
          <p:cNvPr id="2355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9296" y="6266586"/>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231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179388" y="215391"/>
            <a:ext cx="8964612" cy="1143000"/>
          </a:xfrm>
        </p:spPr>
        <p:txBody>
          <a:bodyPr>
            <a:normAutofit fontScale="90000"/>
          </a:bodyPr>
          <a:lstStyle/>
          <a:p>
            <a:r>
              <a:rPr lang="en-US" altLang="pt-PT" sz="2400" b="1" dirty="0" smtClean="0">
                <a:solidFill>
                  <a:schemeClr val="accent1">
                    <a:lumMod val="75000"/>
                  </a:schemeClr>
                </a:solidFill>
                <a:latin typeface="Trebuchet MS" pitchFamily="34" charset="0"/>
              </a:rPr>
              <a:t>Parking </a:t>
            </a:r>
            <a:r>
              <a:rPr lang="en-US" altLang="pt-PT" sz="2400" b="1" dirty="0">
                <a:solidFill>
                  <a:schemeClr val="accent1">
                    <a:lumMod val="75000"/>
                  </a:schemeClr>
                </a:solidFill>
                <a:latin typeface="Trebuchet MS" pitchFamily="34" charset="0"/>
              </a:rPr>
              <a:t>and </a:t>
            </a:r>
            <a:r>
              <a:rPr lang="en-US" altLang="pt-PT" sz="2400" b="1" dirty="0" smtClean="0">
                <a:solidFill>
                  <a:schemeClr val="accent1">
                    <a:lumMod val="75000"/>
                  </a:schemeClr>
                </a:solidFill>
                <a:latin typeface="Trebuchet MS" pitchFamily="34" charset="0"/>
              </a:rPr>
              <a:t>Traffic Planning</a:t>
            </a:r>
            <a:br>
              <a:rPr lang="en-US" altLang="pt-PT" sz="2400" b="1" dirty="0" smtClean="0">
                <a:solidFill>
                  <a:schemeClr val="accent1">
                    <a:lumMod val="75000"/>
                  </a:schemeClr>
                </a:solidFill>
                <a:latin typeface="Trebuchet MS" pitchFamily="34" charset="0"/>
              </a:rPr>
            </a:br>
            <a:r>
              <a:rPr lang="en-US" altLang="pt-PT" sz="2400" b="1" dirty="0" smtClean="0">
                <a:solidFill>
                  <a:schemeClr val="accent1">
                    <a:lumMod val="75000"/>
                  </a:schemeClr>
                </a:solidFill>
                <a:latin typeface="Trebuchet MS" pitchFamily="34" charset="0"/>
              </a:rPr>
              <a:t>Recovery Urban </a:t>
            </a:r>
            <a:r>
              <a:rPr lang="en-US" altLang="pt-PT" sz="2400" b="1" dirty="0">
                <a:solidFill>
                  <a:schemeClr val="accent1">
                    <a:lumMod val="75000"/>
                  </a:schemeClr>
                </a:solidFill>
                <a:latin typeface="Trebuchet MS" pitchFamily="34" charset="0"/>
              </a:rPr>
              <a:t>L</a:t>
            </a:r>
            <a:r>
              <a:rPr lang="en-US" altLang="pt-PT" sz="2400" b="1" dirty="0" smtClean="0">
                <a:solidFill>
                  <a:schemeClr val="accent1">
                    <a:lumMod val="75000"/>
                  </a:schemeClr>
                </a:solidFill>
                <a:latin typeface="Trebuchet MS" pitchFamily="34" charset="0"/>
              </a:rPr>
              <a:t>iving </a:t>
            </a:r>
            <a:r>
              <a:rPr lang="en-US" altLang="pt-PT" sz="2400" b="1" dirty="0">
                <a:solidFill>
                  <a:schemeClr val="accent1">
                    <a:lumMod val="75000"/>
                  </a:schemeClr>
                </a:solidFill>
                <a:latin typeface="Trebuchet MS" pitchFamily="34" charset="0"/>
              </a:rPr>
              <a:t>S</a:t>
            </a:r>
            <a:r>
              <a:rPr lang="en-US" altLang="pt-PT" sz="2400" b="1" dirty="0" smtClean="0">
                <a:solidFill>
                  <a:schemeClr val="accent1">
                    <a:lumMod val="75000"/>
                  </a:schemeClr>
                </a:solidFill>
                <a:latin typeface="Trebuchet MS" pitchFamily="34" charset="0"/>
              </a:rPr>
              <a:t>pace </a:t>
            </a:r>
            <a:br>
              <a:rPr lang="en-US" altLang="pt-PT" sz="2400" b="1" dirty="0" smtClean="0">
                <a:solidFill>
                  <a:schemeClr val="accent1">
                    <a:lumMod val="75000"/>
                  </a:schemeClr>
                </a:solidFill>
                <a:latin typeface="Trebuchet MS" pitchFamily="34" charset="0"/>
              </a:rPr>
            </a:br>
            <a:r>
              <a:rPr lang="en-US" altLang="pt-PT" sz="2400" b="1" dirty="0" smtClean="0">
                <a:solidFill>
                  <a:schemeClr val="accent1">
                    <a:lumMod val="75000"/>
                  </a:schemeClr>
                </a:solidFill>
                <a:latin typeface="Trebuchet MS" pitchFamily="34" charset="0"/>
              </a:rPr>
              <a:t/>
            </a:r>
            <a:br>
              <a:rPr lang="en-US" altLang="pt-PT" sz="2400" b="1" dirty="0" smtClean="0">
                <a:solidFill>
                  <a:schemeClr val="accent1">
                    <a:lumMod val="75000"/>
                  </a:schemeClr>
                </a:solidFill>
                <a:latin typeface="Trebuchet MS" pitchFamily="34" charset="0"/>
              </a:rPr>
            </a:br>
            <a:r>
              <a:rPr lang="en-US" altLang="pt-PT" sz="2400" b="1" dirty="0" smtClean="0">
                <a:solidFill>
                  <a:schemeClr val="accent1">
                    <a:lumMod val="75000"/>
                  </a:schemeClr>
                </a:solidFill>
                <a:latin typeface="Trebuchet MS" pitchFamily="34" charset="0"/>
              </a:rPr>
              <a:t>RELEASE </a:t>
            </a:r>
            <a:r>
              <a:rPr lang="en-US" altLang="pt-PT" sz="2400" b="1" dirty="0">
                <a:solidFill>
                  <a:schemeClr val="accent1">
                    <a:lumMod val="75000"/>
                  </a:schemeClr>
                </a:solidFill>
                <a:latin typeface="Trebuchet MS" pitchFamily="34" charset="0"/>
              </a:rPr>
              <a:t>THE PEDESTRIAN FUNCTION IN </a:t>
            </a:r>
            <a:r>
              <a:rPr lang="en-US" altLang="pt-PT" sz="2400" b="1" dirty="0" smtClean="0">
                <a:solidFill>
                  <a:schemeClr val="accent1">
                    <a:lumMod val="75000"/>
                  </a:schemeClr>
                </a:solidFill>
                <a:latin typeface="Trebuchet MS" pitchFamily="34" charset="0"/>
              </a:rPr>
              <a:t>THE SIDEWALK</a:t>
            </a:r>
            <a:endParaRPr lang="pt-PT" altLang="pt-PT" sz="2400" b="1" dirty="0" smtClean="0">
              <a:solidFill>
                <a:schemeClr val="accent1">
                  <a:lumMod val="75000"/>
                </a:schemeClr>
              </a:solidFill>
              <a:latin typeface="Trebuchet MS" pitchFamily="34" charset="0"/>
            </a:endParaRPr>
          </a:p>
        </p:txBody>
      </p:sp>
      <p:pic>
        <p:nvPicPr>
          <p:cNvPr id="58371" name="Picture 8" descr="R_J_A_LopesJunior_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983" y="4149079"/>
            <a:ext cx="2690630" cy="227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4" descr="IMG_23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4048" y="1531384"/>
            <a:ext cx="2580271" cy="226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6" descr="R_J_ A_LopesJuni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35695" y="1569142"/>
            <a:ext cx="2683917" cy="221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27" descr="IMG_23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4048" y="4119378"/>
            <a:ext cx="2580271" cy="230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Line 8"/>
          <p:cNvSpPr>
            <a:spLocks noChangeShapeType="1"/>
          </p:cNvSpPr>
          <p:nvPr/>
        </p:nvSpPr>
        <p:spPr bwMode="auto">
          <a:xfrm flipV="1">
            <a:off x="2916238" y="3284538"/>
            <a:ext cx="935037" cy="0"/>
          </a:xfrm>
          <a:prstGeom prst="line">
            <a:avLst/>
          </a:prstGeom>
          <a:noFill/>
          <a:ln w="508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58376" name="Line 9"/>
          <p:cNvSpPr>
            <a:spLocks noChangeShapeType="1"/>
          </p:cNvSpPr>
          <p:nvPr/>
        </p:nvSpPr>
        <p:spPr bwMode="auto">
          <a:xfrm flipV="1">
            <a:off x="5580063" y="3284538"/>
            <a:ext cx="1301750" cy="0"/>
          </a:xfrm>
          <a:prstGeom prst="line">
            <a:avLst/>
          </a:prstGeom>
          <a:noFill/>
          <a:ln w="508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58377" name="Line 10"/>
          <p:cNvSpPr>
            <a:spLocks noChangeShapeType="1"/>
          </p:cNvSpPr>
          <p:nvPr/>
        </p:nvSpPr>
        <p:spPr bwMode="auto">
          <a:xfrm flipV="1">
            <a:off x="2700338" y="5805488"/>
            <a:ext cx="576262" cy="0"/>
          </a:xfrm>
          <a:prstGeom prst="line">
            <a:avLst/>
          </a:prstGeom>
          <a:noFill/>
          <a:ln w="508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58378" name="Line 11"/>
          <p:cNvSpPr>
            <a:spLocks noChangeShapeType="1"/>
          </p:cNvSpPr>
          <p:nvPr/>
        </p:nvSpPr>
        <p:spPr bwMode="auto">
          <a:xfrm>
            <a:off x="5580063" y="5949950"/>
            <a:ext cx="1301750" cy="0"/>
          </a:xfrm>
          <a:prstGeom prst="line">
            <a:avLst/>
          </a:prstGeom>
          <a:noFill/>
          <a:ln w="508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58379" name="Text Box 12"/>
          <p:cNvSpPr txBox="1">
            <a:spLocks noChangeArrowheads="1"/>
          </p:cNvSpPr>
          <p:nvPr/>
        </p:nvSpPr>
        <p:spPr bwMode="auto">
          <a:xfrm>
            <a:off x="250823" y="2071602"/>
            <a:ext cx="1442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PT" altLang="pt-PT" b="1" dirty="0" err="1" smtClean="0">
                <a:solidFill>
                  <a:schemeClr val="accent1">
                    <a:lumMod val="75000"/>
                  </a:schemeClr>
                </a:solidFill>
                <a:latin typeface="Trebuchet MS" pitchFamily="34" charset="0"/>
              </a:rPr>
              <a:t>Before</a:t>
            </a:r>
            <a:endParaRPr lang="pt-PT" altLang="pt-PT" b="1" dirty="0">
              <a:solidFill>
                <a:schemeClr val="accent1">
                  <a:lumMod val="75000"/>
                </a:schemeClr>
              </a:solidFill>
              <a:latin typeface="Trebuchet MS" pitchFamily="34" charset="0"/>
            </a:endParaRPr>
          </a:p>
        </p:txBody>
      </p:sp>
      <p:sp>
        <p:nvSpPr>
          <p:cNvPr id="58380" name="Text Box 13"/>
          <p:cNvSpPr txBox="1">
            <a:spLocks noChangeArrowheads="1"/>
          </p:cNvSpPr>
          <p:nvPr/>
        </p:nvSpPr>
        <p:spPr bwMode="auto">
          <a:xfrm>
            <a:off x="7956549" y="1738102"/>
            <a:ext cx="995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PT" altLang="pt-PT" b="1" dirty="0" err="1" smtClean="0">
                <a:solidFill>
                  <a:schemeClr val="accent1">
                    <a:lumMod val="75000"/>
                  </a:schemeClr>
                </a:solidFill>
                <a:latin typeface="Trebuchet MS" pitchFamily="34" charset="0"/>
              </a:rPr>
              <a:t>After</a:t>
            </a:r>
            <a:endParaRPr lang="pt-PT" altLang="pt-PT" b="1" dirty="0">
              <a:solidFill>
                <a:schemeClr val="accent1">
                  <a:lumMod val="75000"/>
                </a:schemeClr>
              </a:solidFill>
              <a:latin typeface="Trebuchet MS" pitchFamily="34" charset="0"/>
            </a:endParaRPr>
          </a:p>
        </p:txBody>
      </p:sp>
      <p:pic>
        <p:nvPicPr>
          <p:cNvPr id="22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9955" y="6420855"/>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46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1" descr="IMG_29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9959"/>
          <a:stretch/>
        </p:blipFill>
        <p:spPr bwMode="auto">
          <a:xfrm>
            <a:off x="98855" y="1124465"/>
            <a:ext cx="5906530" cy="186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0" name="Rectangle 8"/>
          <p:cNvSpPr>
            <a:spLocks/>
          </p:cNvSpPr>
          <p:nvPr/>
        </p:nvSpPr>
        <p:spPr bwMode="auto">
          <a:xfrm>
            <a:off x="-42863" y="95433"/>
            <a:ext cx="6839079"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800" b="1" dirty="0" smtClean="0">
                <a:solidFill>
                  <a:schemeClr val="accent1">
                    <a:lumMod val="75000"/>
                  </a:schemeClr>
                </a:solidFill>
                <a:latin typeface="Trebuchet MS" pitchFamily="34" charset="0"/>
              </a:rPr>
              <a:t>INTERMODALITY </a:t>
            </a:r>
          </a:p>
          <a:p>
            <a:pPr eaLnBrk="1" hangingPunct="1"/>
            <a:r>
              <a:rPr lang="en-US" altLang="pt-PT" sz="2800" b="1" dirty="0" smtClean="0">
                <a:solidFill>
                  <a:schemeClr val="accent1">
                    <a:lumMod val="75000"/>
                  </a:schemeClr>
                </a:solidFill>
                <a:latin typeface="Trebuchet MS" pitchFamily="34" charset="0"/>
              </a:rPr>
              <a:t>Public and individual</a:t>
            </a:r>
            <a:r>
              <a:rPr lang="pt-PT" altLang="pt-PT" sz="2800" b="1" dirty="0">
                <a:solidFill>
                  <a:schemeClr val="accent1">
                    <a:lumMod val="75000"/>
                  </a:schemeClr>
                </a:solidFill>
                <a:latin typeface="Trebuchet MS" pitchFamily="34" charset="0"/>
              </a:rPr>
              <a:t> </a:t>
            </a:r>
            <a:r>
              <a:rPr lang="en-US" altLang="pt-PT" sz="2800" b="1" dirty="0" smtClean="0">
                <a:solidFill>
                  <a:schemeClr val="accent1">
                    <a:lumMod val="75000"/>
                  </a:schemeClr>
                </a:solidFill>
                <a:latin typeface="Trebuchet MS" pitchFamily="34" charset="0"/>
              </a:rPr>
              <a:t>transport</a:t>
            </a:r>
            <a:endParaRPr lang="pt-PT" altLang="pt-PT" sz="2800" b="1" dirty="0">
              <a:solidFill>
                <a:schemeClr val="accent1">
                  <a:lumMod val="75000"/>
                </a:schemeClr>
              </a:solidFill>
              <a:latin typeface="Trebuchet MS" pitchFamily="34" charset="0"/>
            </a:endParaRPr>
          </a:p>
        </p:txBody>
      </p:sp>
      <p:pic>
        <p:nvPicPr>
          <p:cNvPr id="72711" name="Picture 7" descr="IMG_276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6257"/>
          <a:stretch/>
        </p:blipFill>
        <p:spPr bwMode="auto">
          <a:xfrm>
            <a:off x="98855" y="4961584"/>
            <a:ext cx="5288692" cy="1521769"/>
          </a:xfrm>
          <a:prstGeom prst="rect">
            <a:avLst/>
          </a:prstGeom>
          <a:noFill/>
          <a:extLst>
            <a:ext uri="{909E8E84-426E-40DD-AFC4-6F175D3DCCD1}">
              <a14:hiddenFill xmlns:a14="http://schemas.microsoft.com/office/drawing/2010/main">
                <a:solidFill>
                  <a:srgbClr val="FFFFFF"/>
                </a:solidFill>
              </a14:hiddenFill>
            </a:ext>
          </a:extLst>
        </p:spPr>
      </p:pic>
      <p:sp>
        <p:nvSpPr>
          <p:cNvPr id="72712" name="Rectangle 11"/>
          <p:cNvSpPr>
            <a:spLocks noChangeArrowheads="1"/>
          </p:cNvSpPr>
          <p:nvPr/>
        </p:nvSpPr>
        <p:spPr bwMode="auto">
          <a:xfrm>
            <a:off x="6203093" y="1524311"/>
            <a:ext cx="2767914"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pt-PT" sz="2000" b="1" u="sng" dirty="0" smtClean="0">
                <a:solidFill>
                  <a:schemeClr val="accent6">
                    <a:lumMod val="60000"/>
                    <a:lumOff val="40000"/>
                  </a:schemeClr>
                </a:solidFill>
                <a:latin typeface="Trebuchet MS" pitchFamily="34" charset="0"/>
              </a:rPr>
              <a:t> </a:t>
            </a:r>
            <a:r>
              <a:rPr lang="en-US" altLang="pt-PT" sz="2000" b="1" u="sng" dirty="0" smtClean="0">
                <a:solidFill>
                  <a:schemeClr val="accent1">
                    <a:lumMod val="75000"/>
                  </a:schemeClr>
                </a:solidFill>
                <a:latin typeface="Trebuchet MS" pitchFamily="34" charset="0"/>
              </a:rPr>
              <a:t>City Bus Station </a:t>
            </a:r>
            <a:r>
              <a:rPr lang="en-US" altLang="pt-PT" sz="2000" b="1" dirty="0" smtClean="0">
                <a:solidFill>
                  <a:schemeClr val="accent1">
                    <a:lumMod val="75000"/>
                  </a:schemeClr>
                </a:solidFill>
                <a:latin typeface="Trebuchet MS" pitchFamily="34" charset="0"/>
              </a:rPr>
              <a:t>Relocation </a:t>
            </a:r>
          </a:p>
          <a:p>
            <a:pPr eaLnBrk="1" hangingPunct="1"/>
            <a:r>
              <a:rPr lang="en-US" altLang="pt-PT" sz="2000" b="1" dirty="0" smtClean="0">
                <a:solidFill>
                  <a:schemeClr val="accent1">
                    <a:lumMod val="75000"/>
                  </a:schemeClr>
                </a:solidFill>
                <a:latin typeface="Trebuchet MS" pitchFamily="34" charset="0"/>
              </a:rPr>
              <a:t>park and ride with 1000 vehicles parking capacity. </a:t>
            </a:r>
          </a:p>
          <a:p>
            <a:pPr eaLnBrk="1" hangingPunct="1"/>
            <a:endParaRPr lang="en-US" altLang="pt-PT" sz="2000" b="1" dirty="0" smtClean="0">
              <a:solidFill>
                <a:schemeClr val="accent1">
                  <a:lumMod val="75000"/>
                </a:schemeClr>
              </a:solidFill>
              <a:latin typeface="Trebuchet MS" pitchFamily="34" charset="0"/>
            </a:endParaRPr>
          </a:p>
          <a:p>
            <a:pPr eaLnBrk="1" hangingPunct="1"/>
            <a:endParaRPr lang="en-US" altLang="pt-PT" sz="2000" b="1" dirty="0">
              <a:solidFill>
                <a:schemeClr val="accent1">
                  <a:lumMod val="75000"/>
                </a:schemeClr>
              </a:solidFill>
              <a:latin typeface="Trebuchet MS" pitchFamily="34" charset="0"/>
            </a:endParaRPr>
          </a:p>
          <a:p>
            <a:pPr eaLnBrk="1" hangingPunct="1"/>
            <a:r>
              <a:rPr lang="en-US" altLang="pt-PT" sz="2000" b="1" dirty="0" smtClean="0">
                <a:solidFill>
                  <a:schemeClr val="accent1">
                    <a:lumMod val="75000"/>
                  </a:schemeClr>
                </a:solidFill>
                <a:latin typeface="Trebuchet MS" pitchFamily="34" charset="0"/>
              </a:rPr>
              <a:t>Removing vehicles from the city center, with benefits related to the reduction of CO2 and </a:t>
            </a:r>
            <a:r>
              <a:rPr lang="en-US" altLang="pt-PT" sz="2000" b="1" dirty="0" smtClean="0">
                <a:solidFill>
                  <a:schemeClr val="accent1">
                    <a:lumMod val="75000"/>
                  </a:schemeClr>
                </a:solidFill>
                <a:latin typeface="Trebuchet MS" pitchFamily="34" charset="0"/>
              </a:rPr>
              <a:t>noise emissions</a:t>
            </a:r>
            <a:r>
              <a:rPr lang="en-US" altLang="pt-PT" sz="2800" b="1" dirty="0" smtClean="0">
                <a:solidFill>
                  <a:schemeClr val="accent1">
                    <a:lumMod val="75000"/>
                  </a:schemeClr>
                </a:solidFill>
                <a:latin typeface="Trebuchet MS" pitchFamily="34" charset="0"/>
              </a:rPr>
              <a:t>.</a:t>
            </a:r>
          </a:p>
          <a:p>
            <a:pPr algn="ctr" eaLnBrk="1" hangingPunct="1"/>
            <a:r>
              <a:rPr lang="pt-PT" altLang="pt-PT" sz="2800" dirty="0" smtClean="0">
                <a:solidFill>
                  <a:schemeClr val="bg1"/>
                </a:solidFill>
                <a:latin typeface="Trebuchet MS" pitchFamily="34" charset="0"/>
              </a:rPr>
              <a:t> </a:t>
            </a:r>
            <a:endParaRPr lang="pt-PT" altLang="pt-PT" sz="2800" dirty="0">
              <a:solidFill>
                <a:schemeClr val="bg1"/>
              </a:solidFill>
              <a:latin typeface="Trebuchet MS" pitchFamily="34" charset="0"/>
            </a:endParaRPr>
          </a:p>
        </p:txBody>
      </p:sp>
      <p:pic>
        <p:nvPicPr>
          <p:cNvPr id="72713" name="Picture 10" descr="IMG_278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855" y="3187112"/>
            <a:ext cx="55435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6775" y="6122990"/>
            <a:ext cx="27495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484428"/>
      </p:ext>
    </p:extLst>
  </p:cSld>
  <p:clrMapOvr>
    <a:masterClrMapping/>
  </p:clrMapOvr>
  <p:transition advClick="0" advTm="20000"/>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14F6B2E8698D42A345722F61CC14D3" ma:contentTypeVersion="0" ma:contentTypeDescription="Create a new document." ma:contentTypeScope="" ma:versionID="ddedc7dbd4d1482715b5ae37a1b887f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D9079B-24C1-4D42-854D-F1B71A66FB33}"/>
</file>

<file path=customXml/itemProps2.xml><?xml version="1.0" encoding="utf-8"?>
<ds:datastoreItem xmlns:ds="http://schemas.openxmlformats.org/officeDocument/2006/customXml" ds:itemID="{914E505F-DCCF-4627-935A-29B221B99C87}"/>
</file>

<file path=customXml/itemProps3.xml><?xml version="1.0" encoding="utf-8"?>
<ds:datastoreItem xmlns:ds="http://schemas.openxmlformats.org/officeDocument/2006/customXml" ds:itemID="{658FCCE1-6048-4ACA-B065-19C99EF36328}"/>
</file>

<file path=docProps/app.xml><?xml version="1.0" encoding="utf-8"?>
<Properties xmlns="http://schemas.openxmlformats.org/officeDocument/2006/extended-properties" xmlns:vt="http://schemas.openxmlformats.org/officeDocument/2006/docPropsVTypes">
  <TotalTime>26</TotalTime>
  <Words>1337</Words>
  <Application>Microsoft Office PowerPoint</Application>
  <PresentationFormat>Apresentação no Ecrã (4:3)</PresentationFormat>
  <Paragraphs>203</Paragraphs>
  <Slides>29</Slides>
  <Notes>4</Notes>
  <HiddenSlides>0</HiddenSlides>
  <MMClips>0</MMClips>
  <ScaleCrop>false</ScaleCrop>
  <HeadingPairs>
    <vt:vector size="4" baseType="variant">
      <vt:variant>
        <vt:lpstr>Tema</vt:lpstr>
      </vt:variant>
      <vt:variant>
        <vt:i4>1</vt:i4>
      </vt:variant>
      <vt:variant>
        <vt:lpstr>Títulos dos diapositivos</vt:lpstr>
      </vt:variant>
      <vt:variant>
        <vt:i4>29</vt:i4>
      </vt:variant>
    </vt:vector>
  </HeadingPairs>
  <TitlesOfParts>
    <vt:vector size="30" baseType="lpstr">
      <vt:lpstr>Tema do Office</vt:lpstr>
      <vt:lpstr>Torres Vedras Sustainable Mobility City</vt:lpstr>
      <vt:lpstr> Torres Vedras 400 km2 | 79 503 inhabitants | 46 km away from Lisbon </vt:lpstr>
      <vt:lpstr>Territory Highlights</vt:lpstr>
      <vt:lpstr>Territory Highlights </vt:lpstr>
      <vt:lpstr>Apresentação do PowerPoint</vt:lpstr>
      <vt:lpstr>Apresentação do PowerPoint</vt:lpstr>
      <vt:lpstr>PUBLIC PARKING SPACE ORGANIZATION 10 parking areas  A a J</vt:lpstr>
      <vt:lpstr>Parking and Traffic Planning Recovery Urban Living Space   RELEASE THE PEDESTRIAN FUNCTION IN THE SIDEWALK</vt:lpstr>
      <vt:lpstr>Apresentação do PowerPoint</vt:lpstr>
      <vt:lpstr>Apresentação do PowerPoint</vt:lpstr>
      <vt:lpstr>Soft Modes Public Bike Sharing System</vt:lpstr>
      <vt:lpstr>     System operation it is quiet easy to the user and that does not need a high involvement.  This system ensures ease and autonomy use, without the need of waiting for a vehicle or complicated bureaucratic processes.   The user has a card that is valid one year, associated with an insurance.   The available technology allows the user to get a bike in a bike station and return it to the system elsewhere in the city.  </vt:lpstr>
      <vt:lpstr>Soft Modes Public Bike Sharing System Results and Challenges</vt:lpstr>
      <vt:lpstr>Apresentação do PowerPoint</vt:lpstr>
      <vt:lpstr>Apresentação do PowerPoint</vt:lpstr>
      <vt:lpstr>I WILL WALK TO SCHOOL</vt:lpstr>
      <vt:lpstr>Apresentação do PowerPoint</vt:lpstr>
      <vt:lpstr>Apresentação do PowerPoint</vt:lpstr>
      <vt:lpstr>CARPOOLING </vt:lpstr>
      <vt:lpstr>Results</vt:lpstr>
      <vt:lpstr>Apresentação do PowerPoint</vt:lpstr>
      <vt:lpstr>Apresentação do PowerPoint</vt:lpstr>
      <vt:lpstr>Apresentação do PowerPoint</vt:lpstr>
      <vt:lpstr>Awards</vt:lpstr>
      <vt:lpstr>Mobility  | NetWorks</vt:lpstr>
      <vt:lpstr>European Mobility Week</vt:lpstr>
      <vt:lpstr>Apresentação do PowerPoint</vt:lpstr>
      <vt:lpstr>Torres Vedras | New SUMP |  New Challenges </vt:lpstr>
      <vt:lpstr>Apresentação do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Sandra Pedro</dc:creator>
  <cp:lastModifiedBy>Sandra Pedro</cp:lastModifiedBy>
  <cp:revision>5</cp:revision>
  <dcterms:created xsi:type="dcterms:W3CDTF">2017-09-28T00:06:16Z</dcterms:created>
  <dcterms:modified xsi:type="dcterms:W3CDTF">2017-09-28T00:32:21Z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0x0101008414F6B2E8698D42A345722F61CC14D3</vt:lpwstr>
  </property>
</Properties>
</file>