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F86"/>
    <a:srgbClr val="5BD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29" autoAdjust="0"/>
  </p:normalViewPr>
  <p:slideViewPr>
    <p:cSldViewPr snapToGrid="0" snapToObjects="1" showGuides="1">
      <p:cViewPr varScale="1">
        <p:scale>
          <a:sx n="78" d="100"/>
          <a:sy n="78" d="100"/>
        </p:scale>
        <p:origin x="806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3A0DB-C1B1-6545-8B00-359FDC4BBB96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680A3-A581-2242-A55A-6B83283CD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3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as_Titl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099" y="636495"/>
            <a:ext cx="6801835" cy="279250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602038"/>
            <a:ext cx="6801834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6928" cy="3806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802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ias_Picture with 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6928" cy="3806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1" y="987425"/>
            <a:ext cx="5256212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5942" y="987425"/>
            <a:ext cx="3991429" cy="4873625"/>
          </a:xfrm>
          <a:noFill/>
        </p:spPr>
        <p:txBody>
          <a:bodyPr/>
          <a:lstStyle>
            <a:lvl1pPr marL="0" indent="0">
              <a:buNone/>
              <a:defRPr sz="3200">
                <a:solidFill>
                  <a:srgbClr val="526F86">
                    <a:alpha val="30000"/>
                  </a:srgb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2587624"/>
            <a:ext cx="5256213" cy="3281363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 dirty="0">
                <a:solidFill>
                  <a:srgbClr val="5BDFB8"/>
                </a:solidFill>
              </a:rPr>
              <a:t>  </a:t>
            </a:r>
            <a:r>
              <a:rPr lang="en-US" dirty="0"/>
              <a:t>/ </a:t>
            </a:r>
            <a:r>
              <a:rPr lang="en-US" dirty="0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‹#›</a:t>
            </a:fld>
            <a:r>
              <a:rPr lang="en-US" dirty="0">
                <a:solidFill>
                  <a:srgbClr val="5BDFB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7920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as_Pictur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6928" cy="3806952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6662" y="657317"/>
            <a:ext cx="9791700" cy="5507831"/>
          </a:xfrm>
          <a:noFill/>
        </p:spPr>
        <p:txBody>
          <a:bodyPr/>
          <a:lstStyle>
            <a:lvl1pPr marL="0" indent="0">
              <a:buNone/>
              <a:defRPr sz="3200">
                <a:solidFill>
                  <a:srgbClr val="526F86">
                    <a:alpha val="30000"/>
                  </a:srgb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 dirty="0">
                <a:solidFill>
                  <a:srgbClr val="5BDFB8"/>
                </a:solidFill>
              </a:rPr>
              <a:t>  </a:t>
            </a:r>
            <a:r>
              <a:rPr lang="en-US" dirty="0"/>
              <a:t>/ </a:t>
            </a:r>
            <a:r>
              <a:rPr lang="en-US" dirty="0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‹#›</a:t>
            </a:fld>
            <a:r>
              <a:rPr lang="en-US" dirty="0">
                <a:solidFill>
                  <a:srgbClr val="5BDFB8"/>
                </a:solidFill>
              </a:rPr>
              <a:t> 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as_Picture_grey">
    <p:bg>
      <p:bgPr>
        <a:solidFill>
          <a:srgbClr val="526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784" y="3300984"/>
            <a:ext cx="4776216" cy="3557016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6662" y="657317"/>
            <a:ext cx="9791700" cy="5507831"/>
          </a:xfrm>
          <a:noFill/>
        </p:spPr>
        <p:txBody>
          <a:bodyPr/>
          <a:lstStyle>
            <a:lvl1pPr marL="0" indent="0">
              <a:buNone/>
              <a:defRPr sz="3200">
                <a:solidFill>
                  <a:srgbClr val="526F86">
                    <a:alpha val="30000"/>
                  </a:srgb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/>
              <a:pPr/>
              <a:t>19 September 2018</a:t>
            </a:fld>
            <a:r>
              <a:rPr lang="en-US" dirty="0"/>
              <a:t>  / Slide </a:t>
            </a:r>
            <a:fld id="{110AFB64-7E4F-4145-89C4-E5A61D7F77D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as_Quote_grey">
    <p:bg>
      <p:bgPr>
        <a:solidFill>
          <a:srgbClr val="526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64714" y="1657350"/>
            <a:ext cx="6801835" cy="34861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0" i="1">
                <a:solidFill>
                  <a:srgbClr val="5BDFB8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Quote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6928" cy="3806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as_Logo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299" y="2648567"/>
            <a:ext cx="3177302" cy="156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2027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as_Logo_grey">
    <p:bg>
      <p:bgPr>
        <a:solidFill>
          <a:srgbClr val="526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299" y="2648567"/>
            <a:ext cx="3177302" cy="156086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as_Content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>
                <a:latin typeface="Tahoma" charset="0"/>
                <a:ea typeface="Tahoma" charset="0"/>
                <a:cs typeface="Tahoma" charset="0"/>
              </a:defRPr>
            </a:lvl1pPr>
            <a:lvl2pPr>
              <a:defRPr b="0" i="0">
                <a:latin typeface="Tahoma" charset="0"/>
                <a:ea typeface="Tahoma" charset="0"/>
                <a:cs typeface="Tahoma" charset="0"/>
              </a:defRPr>
            </a:lvl2pPr>
            <a:lvl3pPr>
              <a:defRPr b="0" i="0">
                <a:latin typeface="Tahoma" charset="0"/>
                <a:ea typeface="Tahoma" charset="0"/>
                <a:cs typeface="Tahoma" charset="0"/>
              </a:defRPr>
            </a:lvl3pPr>
            <a:lvl4pPr>
              <a:defRPr b="0" i="0">
                <a:latin typeface="Tahoma" charset="0"/>
                <a:ea typeface="Tahoma" charset="0"/>
                <a:cs typeface="Tahoma" charset="0"/>
              </a:defRPr>
            </a:lvl4pPr>
            <a:lvl5pPr>
              <a:defRPr b="0" i="0">
                <a:latin typeface="Tahoma" charset="0"/>
                <a:ea typeface="Tahoma" charset="0"/>
                <a:cs typeface="Tahoma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 dirty="0">
                <a:solidFill>
                  <a:srgbClr val="5BDFB8"/>
                </a:solidFill>
              </a:rPr>
              <a:t>  </a:t>
            </a:r>
            <a:r>
              <a:rPr lang="en-US" dirty="0"/>
              <a:t>/ </a:t>
            </a:r>
            <a:r>
              <a:rPr lang="en-US" dirty="0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‹#›</a:t>
            </a:fld>
            <a:r>
              <a:rPr lang="en-US" dirty="0">
                <a:solidFill>
                  <a:srgbClr val="5BDFB8"/>
                </a:solidFill>
              </a:rPr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1" t="16912"/>
          <a:stretch/>
        </p:blipFill>
        <p:spPr>
          <a:xfrm flipH="1">
            <a:off x="8291322" y="-1"/>
            <a:ext cx="3900678" cy="31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59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as_Title_grey">
    <p:bg>
      <p:bgPr>
        <a:solidFill>
          <a:srgbClr val="526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099" y="627529"/>
            <a:ext cx="6801835" cy="280147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602038"/>
            <a:ext cx="6801834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76928" cy="3806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as_Content_grey">
    <p:bg>
      <p:bgPr>
        <a:solidFill>
          <a:srgbClr val="526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2pPr>
            <a:lvl3pPr>
              <a:defRPr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3pPr>
            <a:lvl4pPr>
              <a:defRPr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defRPr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/>
              <a:pPr/>
              <a:t>19 September 2018</a:t>
            </a:fld>
            <a:r>
              <a:rPr lang="en-US" dirty="0"/>
              <a:t>  / Slide </a:t>
            </a:r>
            <a:fld id="{110AFB64-7E4F-4145-89C4-E5A61D7F77D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1" t="16912"/>
          <a:stretch/>
        </p:blipFill>
        <p:spPr>
          <a:xfrm flipH="1">
            <a:off x="8291322" y="-1"/>
            <a:ext cx="3900678" cy="3163111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ias_Subtitle_green">
    <p:bg>
      <p:bgPr>
        <a:solidFill>
          <a:srgbClr val="5BD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784" y="3300984"/>
            <a:ext cx="4776216" cy="3557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09739"/>
            <a:ext cx="10507662" cy="1719262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29002"/>
            <a:ext cx="10515600" cy="1317170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/>
              <a:pPr/>
              <a:t>19 September 2018</a:t>
            </a:fld>
            <a:r>
              <a:rPr lang="en-US" dirty="0"/>
              <a:t>  / Slide </a:t>
            </a:r>
            <a:fld id="{110AFB64-7E4F-4145-89C4-E5A61D7F77D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9134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ias_Subtitle_grey">
    <p:bg>
      <p:bgPr>
        <a:solidFill>
          <a:srgbClr val="526F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09739"/>
            <a:ext cx="10507662" cy="171926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29002"/>
            <a:ext cx="10515600" cy="1317170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784" y="3300984"/>
            <a:ext cx="4776216" cy="3557016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/>
              <a:pPr/>
              <a:t>19 September 2018</a:t>
            </a:fld>
            <a:r>
              <a:rPr lang="en-US" dirty="0"/>
              <a:t>  / Slide </a:t>
            </a:r>
            <a:fld id="{110AFB64-7E4F-4145-89C4-E5A61D7F77D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ias_Subtitl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09739"/>
            <a:ext cx="10507662" cy="1719262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429002"/>
            <a:ext cx="10515600" cy="1317170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784" y="3300984"/>
            <a:ext cx="4776216" cy="3557016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/>
              <a:pPr/>
              <a:t>19 September 2018</a:t>
            </a:fld>
            <a:r>
              <a:rPr lang="en-US" dirty="0"/>
              <a:t>  </a:t>
            </a:r>
            <a:r>
              <a:rPr lang="en-US" dirty="0">
                <a:solidFill>
                  <a:srgbClr val="526F86"/>
                </a:solidFill>
              </a:rPr>
              <a:t>/</a:t>
            </a:r>
            <a:r>
              <a:rPr lang="en-US" dirty="0"/>
              <a:t> Slide </a:t>
            </a:r>
            <a:fld id="{110AFB64-7E4F-4145-89C4-E5A61D7F77D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ias_Comparis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>
                <a:latin typeface="Tahoma" charset="0"/>
                <a:ea typeface="Tahoma" charset="0"/>
                <a:cs typeface="Tahoma" charset="0"/>
              </a:defRPr>
            </a:lvl2pPr>
            <a:lvl3pPr>
              <a:defRPr>
                <a:latin typeface="Tahoma" charset="0"/>
                <a:ea typeface="Tahoma" charset="0"/>
                <a:cs typeface="Tahoma" charset="0"/>
              </a:defRPr>
            </a:lvl3pPr>
            <a:lvl4pPr>
              <a:defRPr>
                <a:latin typeface="Tahoma" charset="0"/>
                <a:ea typeface="Tahoma" charset="0"/>
                <a:cs typeface="Tahoma" charset="0"/>
              </a:defRPr>
            </a:lvl4pPr>
            <a:lvl5pPr>
              <a:defRPr>
                <a:latin typeface="Tahoma" charset="0"/>
                <a:ea typeface="Tahoma" charset="0"/>
                <a:cs typeface="Tahoma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>
            <a:normAutofit/>
          </a:bodyPr>
          <a:lstStyle>
            <a:lvl1pPr marL="0" indent="0">
              <a:buNone/>
              <a:defRPr sz="2400" b="1" i="0">
                <a:solidFill>
                  <a:srgbClr val="5BDFB8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>
                <a:latin typeface="Tahoma" charset="0"/>
                <a:ea typeface="Tahoma" charset="0"/>
                <a:cs typeface="Tahoma" charset="0"/>
              </a:defRPr>
            </a:lvl2pPr>
            <a:lvl3pPr>
              <a:defRPr>
                <a:latin typeface="Tahoma" charset="0"/>
                <a:ea typeface="Tahoma" charset="0"/>
                <a:cs typeface="Tahoma" charset="0"/>
              </a:defRPr>
            </a:lvl3pPr>
            <a:lvl4pPr>
              <a:defRPr>
                <a:latin typeface="Tahoma" charset="0"/>
                <a:ea typeface="Tahoma" charset="0"/>
                <a:cs typeface="Tahoma" charset="0"/>
              </a:defRPr>
            </a:lvl4pPr>
            <a:lvl5pPr>
              <a:defRPr>
                <a:latin typeface="Tahoma" charset="0"/>
                <a:ea typeface="Tahoma" charset="0"/>
                <a:cs typeface="Tahoma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 dirty="0">
                <a:solidFill>
                  <a:srgbClr val="5BDFB8"/>
                </a:solidFill>
              </a:rPr>
              <a:t>  </a:t>
            </a:r>
            <a:r>
              <a:rPr lang="en-US" dirty="0"/>
              <a:t>/ </a:t>
            </a:r>
            <a:r>
              <a:rPr lang="en-US" dirty="0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‹#›</a:t>
            </a:fld>
            <a:r>
              <a:rPr lang="en-US" dirty="0">
                <a:solidFill>
                  <a:srgbClr val="5BDFB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1536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ias_Two Content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 dirty="0">
                <a:solidFill>
                  <a:srgbClr val="5BDFB8"/>
                </a:solidFill>
              </a:rPr>
              <a:t>  </a:t>
            </a:r>
            <a:r>
              <a:rPr lang="en-US" dirty="0"/>
              <a:t>/ </a:t>
            </a:r>
            <a:r>
              <a:rPr lang="en-US" dirty="0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‹#›</a:t>
            </a:fld>
            <a:r>
              <a:rPr lang="en-US" dirty="0">
                <a:solidFill>
                  <a:srgbClr val="5BDFB8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935" y="6066262"/>
            <a:ext cx="1083277" cy="5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63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rgbClr val="526F8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 dirty="0">
                <a:solidFill>
                  <a:srgbClr val="5BDFB8"/>
                </a:solidFill>
              </a:rPr>
              <a:t>  </a:t>
            </a:r>
            <a:r>
              <a:rPr lang="en-US" dirty="0"/>
              <a:t>/ </a:t>
            </a:r>
            <a:r>
              <a:rPr lang="en-US" dirty="0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‹#›</a:t>
            </a:fld>
            <a:r>
              <a:rPr lang="en-US" dirty="0">
                <a:solidFill>
                  <a:srgbClr val="5BDFB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162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3" r:id="rId4"/>
    <p:sldLayoutId id="2147483651" r:id="rId5"/>
    <p:sldLayoutId id="2147483661" r:id="rId6"/>
    <p:sldLayoutId id="2147483666" r:id="rId7"/>
    <p:sldLayoutId id="2147483653" r:id="rId8"/>
    <p:sldLayoutId id="2147483652" r:id="rId9"/>
    <p:sldLayoutId id="2147483657" r:id="rId10"/>
    <p:sldLayoutId id="2147483662" r:id="rId11"/>
    <p:sldLayoutId id="2147483665" r:id="rId12"/>
    <p:sldLayoutId id="2147483667" r:id="rId13"/>
    <p:sldLayoutId id="2147483654" r:id="rId14"/>
    <p:sldLayoutId id="2147483664" r:id="rId15"/>
  </p:sldLayoutIdLst>
  <p:transition/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5BDFB8"/>
          </a:solidFill>
          <a:latin typeface="Tahoma" charset="0"/>
          <a:ea typeface="Tahoma" charset="0"/>
          <a:cs typeface="Taho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BDFB8"/>
        </a:buClr>
        <a:buSzPct val="130000"/>
        <a:buFont typeface="ArialUnicodeMS" charset="0"/>
        <a:buChar char="▸"/>
        <a:defRPr sz="2000" b="1" kern="1200">
          <a:solidFill>
            <a:srgbClr val="526F8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DFB8"/>
        </a:buClr>
        <a:buSzPct val="130000"/>
        <a:buFont typeface="ArialUnicodeMS" charset="0"/>
        <a:buChar char="▸"/>
        <a:defRPr sz="2000" kern="1200">
          <a:solidFill>
            <a:srgbClr val="526F8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DFB8"/>
        </a:buClr>
        <a:buSzPct val="130000"/>
        <a:buFont typeface="ArialUnicodeMS" charset="0"/>
        <a:buChar char="▸"/>
        <a:defRPr sz="2000" kern="1200">
          <a:solidFill>
            <a:srgbClr val="526F8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DFB8"/>
        </a:buClr>
        <a:buSzPct val="130000"/>
        <a:buFont typeface="ArialUnicodeMS" charset="0"/>
        <a:buChar char="▸"/>
        <a:defRPr sz="2000" kern="1200">
          <a:solidFill>
            <a:srgbClr val="526F8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BDFB8"/>
        </a:buClr>
        <a:buSzPct val="130000"/>
        <a:buFont typeface="ArialUnicodeMS" charset="0"/>
        <a:buChar char="▸"/>
        <a:defRPr sz="2000" kern="1200">
          <a:solidFill>
            <a:srgbClr val="526F86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529" userDrawn="1">
          <p15:clr>
            <a:srgbClr val="F26B43"/>
          </p15:clr>
        </p15:guide>
        <p15:guide id="4" pos="7151" userDrawn="1">
          <p15:clr>
            <a:srgbClr val="F26B43"/>
          </p15:clr>
        </p15:guide>
        <p15:guide id="5" pos="2184" userDrawn="1">
          <p15:clr>
            <a:srgbClr val="F26B43"/>
          </p15:clr>
        </p15:guide>
        <p15:guide id="6" pos="5496" userDrawn="1">
          <p15:clr>
            <a:srgbClr val="F26B43"/>
          </p15:clr>
        </p15:guide>
        <p15:guide id="7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tim.deceunynck@vias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lobaldesigningcities.org/publication/global-street-design-guide/designing-streets-people/designing-for-pedestrians/pedestrian-crossing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4886632"/>
            <a:ext cx="6801834" cy="1533833"/>
          </a:xfrm>
        </p:spPr>
        <p:txBody>
          <a:bodyPr/>
          <a:lstStyle/>
          <a:p>
            <a:r>
              <a:rPr lang="nl-BE" dirty="0"/>
              <a:t>Tim De Ceunynck, PhD</a:t>
            </a:r>
          </a:p>
          <a:p>
            <a:r>
              <a:rPr lang="nl-BE" dirty="0" err="1"/>
              <a:t>Vias</a:t>
            </a:r>
            <a:r>
              <a:rPr lang="nl-BE" dirty="0"/>
              <a:t> </a:t>
            </a:r>
            <a:r>
              <a:rPr lang="nl-BE" dirty="0" err="1"/>
              <a:t>institute</a:t>
            </a:r>
            <a:r>
              <a:rPr lang="nl-BE" dirty="0"/>
              <a:t>, Belgium</a:t>
            </a:r>
          </a:p>
          <a:p>
            <a:r>
              <a:rPr lang="nl-BE" dirty="0">
                <a:hlinkClick r:id="rId2"/>
              </a:rPr>
              <a:t>tim.deceunynck@vias.be</a:t>
            </a:r>
            <a:r>
              <a:rPr lang="nl-BE" dirty="0"/>
              <a:t> </a:t>
            </a:r>
          </a:p>
          <a:p>
            <a:r>
              <a:rPr lang="nl-BE" dirty="0"/>
              <a:t>CIVITAS Forum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467100" y="1459947"/>
            <a:ext cx="6801835" cy="2792506"/>
          </a:xfrm>
        </p:spPr>
        <p:txBody>
          <a:bodyPr/>
          <a:lstStyle/>
          <a:p>
            <a:r>
              <a:rPr lang="nl-BE" dirty="0"/>
              <a:t>How </a:t>
            </a:r>
            <a:r>
              <a:rPr lang="nl-BE" dirty="0" err="1"/>
              <a:t>effective</a:t>
            </a:r>
            <a:r>
              <a:rPr lang="nl-BE" dirty="0"/>
              <a:t> are </a:t>
            </a:r>
            <a:r>
              <a:rPr lang="nl-BE" dirty="0" err="1"/>
              <a:t>pedestrian</a:t>
            </a:r>
            <a:r>
              <a:rPr lang="nl-BE" dirty="0"/>
              <a:t> </a:t>
            </a:r>
            <a:r>
              <a:rPr lang="nl-BE" dirty="0" err="1"/>
              <a:t>crossings</a:t>
            </a:r>
            <a:r>
              <a:rPr lang="nl-BE" dirty="0"/>
              <a:t>?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AD4DE6-8BED-4DEC-BA1F-952DD236D4B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0" y="437843"/>
            <a:ext cx="91440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220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A777-869C-43C6-BEA6-6ADCE6E12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9777-7F3C-4A4B-827E-988ED0361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dirty="0"/>
              <a:t>Crossing a </a:t>
            </a:r>
            <a:r>
              <a:rPr lang="nl-BE" dirty="0" err="1"/>
              <a:t>road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foot</a:t>
            </a:r>
            <a:r>
              <a:rPr lang="nl-BE" dirty="0"/>
              <a:t> is a </a:t>
            </a:r>
            <a:r>
              <a:rPr lang="nl-BE" dirty="0" err="1"/>
              <a:t>risky</a:t>
            </a:r>
            <a:r>
              <a:rPr lang="nl-BE" dirty="0"/>
              <a:t> manoeuvre</a:t>
            </a:r>
          </a:p>
          <a:p>
            <a:endParaRPr lang="nl-BE" dirty="0"/>
          </a:p>
          <a:p>
            <a:r>
              <a:rPr lang="nl-BE" dirty="0" err="1"/>
              <a:t>Roads</a:t>
            </a:r>
            <a:r>
              <a:rPr lang="nl-BE" dirty="0"/>
              <a:t> form </a:t>
            </a:r>
            <a:r>
              <a:rPr lang="nl-BE" dirty="0" err="1"/>
              <a:t>barriers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affect mode </a:t>
            </a:r>
            <a:r>
              <a:rPr lang="nl-BE" dirty="0" err="1"/>
              <a:t>choice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lead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exclusion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Pedestrian</a:t>
            </a:r>
            <a:r>
              <a:rPr lang="nl-BE" dirty="0"/>
              <a:t> </a:t>
            </a:r>
            <a:r>
              <a:rPr lang="nl-BE" dirty="0" err="1"/>
              <a:t>crossings</a:t>
            </a:r>
            <a:r>
              <a:rPr lang="nl-BE" dirty="0"/>
              <a:t> </a:t>
            </a:r>
            <a:r>
              <a:rPr lang="nl-BE" dirty="0" err="1"/>
              <a:t>aim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mitigate</a:t>
            </a:r>
            <a:r>
              <a:rPr lang="nl-BE" dirty="0"/>
              <a:t> these issues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providing</a:t>
            </a:r>
            <a:r>
              <a:rPr lang="nl-BE" dirty="0"/>
              <a:t> </a:t>
            </a:r>
            <a:r>
              <a:rPr lang="nl-BE" dirty="0" err="1"/>
              <a:t>designated</a:t>
            </a:r>
            <a:r>
              <a:rPr lang="nl-BE" dirty="0"/>
              <a:t> </a:t>
            </a:r>
            <a:r>
              <a:rPr lang="nl-BE" dirty="0" err="1"/>
              <a:t>locations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cross a </a:t>
            </a:r>
            <a:r>
              <a:rPr lang="nl-BE" dirty="0" err="1"/>
              <a:t>road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Conditions</a:t>
            </a:r>
            <a:r>
              <a:rPr lang="nl-BE" dirty="0"/>
              <a:t>/</a:t>
            </a:r>
            <a:r>
              <a:rPr lang="nl-BE" dirty="0" err="1"/>
              <a:t>considerations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at-</a:t>
            </a:r>
            <a:r>
              <a:rPr lang="nl-BE" dirty="0" err="1"/>
              <a:t>grade</a:t>
            </a:r>
            <a:r>
              <a:rPr lang="nl-BE" dirty="0"/>
              <a:t> crossing:</a:t>
            </a:r>
          </a:p>
          <a:p>
            <a:pPr lvl="1"/>
            <a:r>
              <a:rPr lang="nl-BE" dirty="0" err="1"/>
              <a:t>One</a:t>
            </a:r>
            <a:r>
              <a:rPr lang="nl-BE" dirty="0"/>
              <a:t> </a:t>
            </a:r>
            <a:r>
              <a:rPr lang="nl-BE" dirty="0" err="1"/>
              <a:t>lane</a:t>
            </a:r>
            <a:r>
              <a:rPr lang="nl-BE" dirty="0"/>
              <a:t> per </a:t>
            </a:r>
            <a:r>
              <a:rPr lang="nl-BE" dirty="0" err="1"/>
              <a:t>direction</a:t>
            </a:r>
            <a:endParaRPr lang="nl-BE" dirty="0"/>
          </a:p>
          <a:p>
            <a:pPr lvl="1"/>
            <a:r>
              <a:rPr lang="nl-BE" dirty="0"/>
              <a:t>Speed: max. 50 km/h limit </a:t>
            </a:r>
            <a:r>
              <a:rPr lang="nl-BE" dirty="0" err="1"/>
              <a:t>and</a:t>
            </a:r>
            <a:r>
              <a:rPr lang="nl-BE" dirty="0"/>
              <a:t> V85 of 45 km/h</a:t>
            </a:r>
          </a:p>
          <a:p>
            <a:pPr lvl="1"/>
            <a:r>
              <a:rPr lang="nl-BE" dirty="0"/>
              <a:t>Volumes of </a:t>
            </a:r>
            <a:r>
              <a:rPr lang="nl-BE" dirty="0" err="1"/>
              <a:t>motorized</a:t>
            </a:r>
            <a:r>
              <a:rPr lang="nl-BE" dirty="0"/>
              <a:t> </a:t>
            </a:r>
            <a:r>
              <a:rPr lang="nl-BE" dirty="0" err="1"/>
              <a:t>vehicles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pedestrians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1BDB2-1EEF-4FD3-8E2F-843BFAD3484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>
                <a:solidFill>
                  <a:srgbClr val="5BDFB8"/>
                </a:solidFill>
              </a:rPr>
              <a:t>  </a:t>
            </a:r>
            <a:r>
              <a:rPr lang="en-US"/>
              <a:t>/ </a:t>
            </a:r>
            <a:r>
              <a:rPr lang="en-US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2</a:t>
            </a:fld>
            <a:r>
              <a:rPr lang="en-US">
                <a:solidFill>
                  <a:srgbClr val="5BDFB8"/>
                </a:solidFill>
              </a:rPr>
              <a:t> </a:t>
            </a:r>
            <a:endParaRPr lang="en-US" dirty="0">
              <a:solidFill>
                <a:srgbClr val="5BDF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06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D953-9683-4AFF-AB78-FED7DC991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Mode change </a:t>
            </a:r>
            <a:r>
              <a:rPr lang="nl-BE" dirty="0" err="1"/>
              <a:t>effects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DBB2E-CABE-4372-AB99-094AB048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Mode </a:t>
            </a:r>
            <a:r>
              <a:rPr lang="nl-BE" dirty="0" err="1"/>
              <a:t>effects</a:t>
            </a:r>
            <a:r>
              <a:rPr lang="nl-BE" dirty="0"/>
              <a:t> as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isolated</a:t>
            </a:r>
            <a:r>
              <a:rPr lang="nl-BE" dirty="0"/>
              <a:t> </a:t>
            </a:r>
            <a:r>
              <a:rPr lang="nl-BE" dirty="0" err="1"/>
              <a:t>measure</a:t>
            </a:r>
            <a:r>
              <a:rPr lang="nl-BE" dirty="0"/>
              <a:t> </a:t>
            </a:r>
            <a:r>
              <a:rPr lang="nl-BE" dirty="0" err="1"/>
              <a:t>difficult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evaluate</a:t>
            </a:r>
            <a:r>
              <a:rPr lang="nl-BE" dirty="0"/>
              <a:t>, but </a:t>
            </a:r>
            <a:r>
              <a:rPr lang="nl-BE" dirty="0" err="1"/>
              <a:t>crucial</a:t>
            </a:r>
            <a:r>
              <a:rPr lang="nl-BE" dirty="0"/>
              <a:t> element of </a:t>
            </a:r>
            <a:r>
              <a:rPr lang="nl-BE" dirty="0" err="1"/>
              <a:t>pedestrian</a:t>
            </a:r>
            <a:r>
              <a:rPr lang="nl-BE" dirty="0"/>
              <a:t> </a:t>
            </a:r>
            <a:r>
              <a:rPr lang="nl-BE" dirty="0" err="1"/>
              <a:t>infrastructure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Affects</a:t>
            </a:r>
            <a:r>
              <a:rPr lang="nl-BE" dirty="0"/>
              <a:t> ‘</a:t>
            </a:r>
            <a:r>
              <a:rPr lang="nl-BE" dirty="0" err="1"/>
              <a:t>walkability</a:t>
            </a:r>
            <a:r>
              <a:rPr lang="nl-BE" dirty="0"/>
              <a:t>’ of </a:t>
            </a:r>
            <a:r>
              <a:rPr lang="nl-BE" dirty="0" err="1"/>
              <a:t>an</a:t>
            </a:r>
            <a:r>
              <a:rPr lang="nl-BE" dirty="0"/>
              <a:t> area, </a:t>
            </a:r>
            <a:r>
              <a:rPr lang="nl-BE" dirty="0" err="1"/>
              <a:t>which</a:t>
            </a:r>
            <a:r>
              <a:rPr lang="nl-BE" dirty="0"/>
              <a:t> </a:t>
            </a:r>
            <a:r>
              <a:rPr lang="nl-BE" dirty="0" err="1"/>
              <a:t>strongly</a:t>
            </a:r>
            <a:r>
              <a:rPr lang="nl-BE" dirty="0"/>
              <a:t> impacts </a:t>
            </a:r>
            <a:r>
              <a:rPr lang="nl-BE" dirty="0" err="1"/>
              <a:t>likelihood</a:t>
            </a:r>
            <a:r>
              <a:rPr lang="nl-BE" dirty="0"/>
              <a:t> of </a:t>
            </a:r>
            <a:r>
              <a:rPr lang="nl-BE" dirty="0" err="1"/>
              <a:t>walking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Increased</a:t>
            </a:r>
            <a:r>
              <a:rPr lang="nl-BE" dirty="0"/>
              <a:t> </a:t>
            </a:r>
            <a:r>
              <a:rPr lang="nl-BE" dirty="0" err="1"/>
              <a:t>likelihood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a trip is </a:t>
            </a:r>
            <a:r>
              <a:rPr lang="nl-BE" dirty="0" err="1"/>
              <a:t>walked</a:t>
            </a:r>
            <a:r>
              <a:rPr lang="nl-BE" dirty="0"/>
              <a:t> </a:t>
            </a:r>
            <a:r>
              <a:rPr lang="nl-BE" dirty="0" err="1"/>
              <a:t>when</a:t>
            </a:r>
            <a:r>
              <a:rPr lang="nl-BE" dirty="0"/>
              <a:t> </a:t>
            </a:r>
            <a:r>
              <a:rPr lang="nl-BE" dirty="0" err="1"/>
              <a:t>pedestrian</a:t>
            </a:r>
            <a:r>
              <a:rPr lang="nl-BE" dirty="0"/>
              <a:t> </a:t>
            </a:r>
            <a:r>
              <a:rPr lang="nl-BE" dirty="0" err="1"/>
              <a:t>crossings</a:t>
            </a:r>
            <a:r>
              <a:rPr lang="nl-BE" dirty="0"/>
              <a:t> are present on </a:t>
            </a:r>
            <a:r>
              <a:rPr lang="nl-BE" dirty="0" err="1"/>
              <a:t>the</a:t>
            </a:r>
            <a:r>
              <a:rPr lang="nl-BE" dirty="0"/>
              <a:t> route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574FC-DEAC-49E3-AD5B-D5427B4985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>
                <a:solidFill>
                  <a:srgbClr val="5BDFB8"/>
                </a:solidFill>
              </a:rPr>
              <a:t>  </a:t>
            </a:r>
            <a:r>
              <a:rPr lang="en-US"/>
              <a:t>/ </a:t>
            </a:r>
            <a:r>
              <a:rPr lang="en-US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3</a:t>
            </a:fld>
            <a:r>
              <a:rPr lang="en-US">
                <a:solidFill>
                  <a:srgbClr val="5BDFB8"/>
                </a:solidFill>
              </a:rPr>
              <a:t> </a:t>
            </a:r>
            <a:endParaRPr lang="en-US" dirty="0">
              <a:solidFill>
                <a:srgbClr val="5BDF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470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6586-8CDB-4AB9-8319-54091905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Examples</a:t>
            </a:r>
            <a:r>
              <a:rPr lang="nl-BE" dirty="0"/>
              <a:t> of </a:t>
            </a:r>
            <a:r>
              <a:rPr lang="nl-BE" dirty="0" err="1"/>
              <a:t>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A215E-507D-422A-BD07-9ECAC9FBD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15348" cy="4351338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dirty="0"/>
          </a:p>
          <a:p>
            <a:r>
              <a:rPr lang="nl-BE" dirty="0"/>
              <a:t>High </a:t>
            </a:r>
            <a:r>
              <a:rPr lang="nl-BE" dirty="0" err="1"/>
              <a:t>variety</a:t>
            </a:r>
            <a:r>
              <a:rPr lang="nl-BE" dirty="0"/>
              <a:t> of </a:t>
            </a:r>
            <a:r>
              <a:rPr lang="nl-BE" dirty="0" err="1"/>
              <a:t>layouts</a:t>
            </a:r>
            <a:endParaRPr lang="nl-BE" dirty="0"/>
          </a:p>
          <a:p>
            <a:pPr lvl="1"/>
            <a:endParaRPr lang="nl-BE" dirty="0"/>
          </a:p>
          <a:p>
            <a:r>
              <a:rPr lang="nl-BE" dirty="0"/>
              <a:t>For more design </a:t>
            </a:r>
            <a:r>
              <a:rPr lang="nl-BE" dirty="0" err="1"/>
              <a:t>guidelines</a:t>
            </a:r>
            <a:r>
              <a:rPr lang="nl-BE" dirty="0"/>
              <a:t> </a:t>
            </a:r>
            <a:r>
              <a:rPr lang="en-GB" u="sng" dirty="0">
                <a:hlinkClick r:id="rId2"/>
              </a:rPr>
              <a:t>https://globaldesigningcities.org/publication/global-street-design-guide/designing-streets-people/designing-for-pedestrians/pedestrian-crossings/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99D1B-4AD8-43B5-BAFE-0E049D65A7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>
                <a:solidFill>
                  <a:srgbClr val="5BDFB8"/>
                </a:solidFill>
              </a:rPr>
              <a:t>  </a:t>
            </a:r>
            <a:r>
              <a:rPr lang="en-US"/>
              <a:t>/ </a:t>
            </a:r>
            <a:r>
              <a:rPr lang="en-US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4</a:t>
            </a:fld>
            <a:r>
              <a:rPr lang="en-US">
                <a:solidFill>
                  <a:srgbClr val="5BDFB8"/>
                </a:solidFill>
              </a:rPr>
              <a:t> </a:t>
            </a:r>
            <a:endParaRPr lang="en-US" dirty="0">
              <a:solidFill>
                <a:srgbClr val="5BDFB8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290B80-5190-4F8B-8603-214DA10D9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369" y="0"/>
            <a:ext cx="6660631" cy="576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566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1387-94F5-44EA-8987-515C0B8DF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Effects</a:t>
            </a:r>
            <a:r>
              <a:rPr lang="nl-BE" dirty="0"/>
              <a:t> on </a:t>
            </a:r>
            <a:r>
              <a:rPr lang="nl-BE" dirty="0" err="1"/>
              <a:t>safety</a:t>
            </a:r>
            <a:r>
              <a:rPr lang="nl-BE" dirty="0"/>
              <a:t> &amp; security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E709-226E-4372-99BB-BBF5A3589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 err="1"/>
              <a:t>Results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SafetyCube Road Safety </a:t>
            </a:r>
            <a:r>
              <a:rPr lang="nl-BE" dirty="0" err="1"/>
              <a:t>Decision</a:t>
            </a:r>
            <a:r>
              <a:rPr lang="nl-BE" dirty="0"/>
              <a:t> Support System</a:t>
            </a:r>
          </a:p>
          <a:p>
            <a:endParaRPr lang="nl-BE" dirty="0"/>
          </a:p>
          <a:p>
            <a:r>
              <a:rPr lang="nl-BE" dirty="0" err="1"/>
              <a:t>Available</a:t>
            </a:r>
            <a:r>
              <a:rPr lang="nl-BE" dirty="0"/>
              <a:t> research shows mixed </a:t>
            </a:r>
            <a:r>
              <a:rPr lang="nl-BE" dirty="0" err="1"/>
              <a:t>results</a:t>
            </a:r>
            <a:r>
              <a:rPr lang="nl-BE" dirty="0"/>
              <a:t> </a:t>
            </a:r>
            <a:r>
              <a:rPr lang="nl-BE" dirty="0" err="1"/>
              <a:t>regarding</a:t>
            </a:r>
            <a:r>
              <a:rPr lang="nl-BE" dirty="0"/>
              <a:t> </a:t>
            </a:r>
            <a:r>
              <a:rPr lang="nl-BE" dirty="0" err="1"/>
              <a:t>safety</a:t>
            </a:r>
            <a:r>
              <a:rPr lang="nl-BE" dirty="0"/>
              <a:t> </a:t>
            </a:r>
            <a:r>
              <a:rPr lang="nl-BE" dirty="0" err="1"/>
              <a:t>effects</a:t>
            </a:r>
            <a:endParaRPr lang="nl-BE" dirty="0"/>
          </a:p>
          <a:p>
            <a:pPr lvl="1"/>
            <a:r>
              <a:rPr lang="nl-BE" dirty="0" err="1"/>
              <a:t>Unclear</a:t>
            </a:r>
            <a:r>
              <a:rPr lang="nl-BE" dirty="0"/>
              <a:t> </a:t>
            </a:r>
            <a:r>
              <a:rPr lang="nl-BE" dirty="0" err="1"/>
              <a:t>if</a:t>
            </a:r>
            <a:r>
              <a:rPr lang="nl-BE" dirty="0"/>
              <a:t> </a:t>
            </a:r>
            <a:r>
              <a:rPr lang="nl-BE" dirty="0" err="1"/>
              <a:t>pedestrian</a:t>
            </a:r>
            <a:r>
              <a:rPr lang="nl-BE" dirty="0"/>
              <a:t> </a:t>
            </a:r>
            <a:r>
              <a:rPr lang="nl-BE" dirty="0" err="1"/>
              <a:t>crossings</a:t>
            </a:r>
            <a:r>
              <a:rPr lang="nl-BE" dirty="0"/>
              <a:t> lead </a:t>
            </a:r>
            <a:r>
              <a:rPr lang="nl-BE" dirty="0" err="1"/>
              <a:t>to</a:t>
            </a:r>
            <a:r>
              <a:rPr lang="nl-BE" dirty="0"/>
              <a:t> a </a:t>
            </a:r>
            <a:r>
              <a:rPr lang="nl-BE" dirty="0" err="1"/>
              <a:t>reduction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number</a:t>
            </a:r>
            <a:r>
              <a:rPr lang="nl-BE" dirty="0"/>
              <a:t> of crashes (</a:t>
            </a:r>
            <a:r>
              <a:rPr lang="nl-BE" dirty="0" err="1"/>
              <a:t>some</a:t>
            </a:r>
            <a:r>
              <a:rPr lang="nl-BE" dirty="0"/>
              <a:t> studies even </a:t>
            </a:r>
            <a:r>
              <a:rPr lang="nl-BE" dirty="0" err="1"/>
              <a:t>find</a:t>
            </a:r>
            <a:r>
              <a:rPr lang="nl-BE" dirty="0"/>
              <a:t>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increase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number</a:t>
            </a:r>
            <a:r>
              <a:rPr lang="nl-BE" dirty="0"/>
              <a:t> of crashes)</a:t>
            </a:r>
          </a:p>
          <a:p>
            <a:pPr lvl="1"/>
            <a:r>
              <a:rPr lang="nl-BE" dirty="0" err="1"/>
              <a:t>However</a:t>
            </a:r>
            <a:r>
              <a:rPr lang="nl-BE" dirty="0"/>
              <a:t>,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i="1" u="sng" dirty="0" err="1"/>
              <a:t>severity</a:t>
            </a:r>
            <a:r>
              <a:rPr lang="nl-BE" dirty="0"/>
              <a:t> of </a:t>
            </a:r>
            <a:r>
              <a:rPr lang="nl-BE" dirty="0" err="1"/>
              <a:t>the</a:t>
            </a:r>
            <a:r>
              <a:rPr lang="nl-BE" dirty="0"/>
              <a:t> crashes does </a:t>
            </a:r>
            <a:r>
              <a:rPr lang="nl-BE" dirty="0" err="1"/>
              <a:t>consistently</a:t>
            </a:r>
            <a:r>
              <a:rPr lang="nl-BE" dirty="0"/>
              <a:t> </a:t>
            </a:r>
            <a:r>
              <a:rPr lang="nl-BE" dirty="0" err="1"/>
              <a:t>reduce</a:t>
            </a:r>
            <a:endParaRPr lang="nl-BE" dirty="0"/>
          </a:p>
          <a:p>
            <a:pPr lvl="1"/>
            <a:endParaRPr lang="nl-BE" dirty="0"/>
          </a:p>
          <a:p>
            <a:r>
              <a:rPr lang="nl-BE" dirty="0"/>
              <a:t>(</a:t>
            </a:r>
            <a:r>
              <a:rPr lang="nl-BE" dirty="0" err="1"/>
              <a:t>Perceived</a:t>
            </a:r>
            <a:r>
              <a:rPr lang="nl-BE" dirty="0"/>
              <a:t>) security is </a:t>
            </a:r>
            <a:r>
              <a:rPr lang="nl-BE" dirty="0" err="1"/>
              <a:t>mostly</a:t>
            </a:r>
            <a:r>
              <a:rPr lang="nl-BE" dirty="0"/>
              <a:t> </a:t>
            </a:r>
            <a:r>
              <a:rPr lang="nl-BE" dirty="0" err="1"/>
              <a:t>an</a:t>
            </a:r>
            <a:r>
              <a:rPr lang="nl-BE" dirty="0"/>
              <a:t> important </a:t>
            </a:r>
            <a:r>
              <a:rPr lang="nl-BE" dirty="0" err="1"/>
              <a:t>consideration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non at-</a:t>
            </a:r>
            <a:r>
              <a:rPr lang="nl-BE" dirty="0" err="1"/>
              <a:t>grade</a:t>
            </a:r>
            <a:r>
              <a:rPr lang="nl-BE" dirty="0"/>
              <a:t> </a:t>
            </a:r>
            <a:r>
              <a:rPr lang="nl-BE" dirty="0" err="1"/>
              <a:t>crossings</a:t>
            </a:r>
            <a:r>
              <a:rPr lang="nl-BE" dirty="0"/>
              <a:t> </a:t>
            </a:r>
          </a:p>
          <a:p>
            <a:pPr lvl="1"/>
            <a:r>
              <a:rPr lang="nl-BE" dirty="0" err="1"/>
              <a:t>Strongest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underpasses</a:t>
            </a:r>
            <a:r>
              <a:rPr lang="nl-BE" dirty="0"/>
              <a:t>, </a:t>
            </a:r>
            <a:r>
              <a:rPr lang="nl-BE" dirty="0" err="1"/>
              <a:t>followed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footbridges</a:t>
            </a:r>
            <a:endParaRPr lang="nl-BE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02953-F32A-4087-B35B-3E2BF73882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>
                <a:solidFill>
                  <a:srgbClr val="5BDFB8"/>
                </a:solidFill>
              </a:rPr>
              <a:t>  </a:t>
            </a:r>
            <a:r>
              <a:rPr lang="en-US"/>
              <a:t>/ </a:t>
            </a:r>
            <a:r>
              <a:rPr lang="en-US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5</a:t>
            </a:fld>
            <a:r>
              <a:rPr lang="en-US">
                <a:solidFill>
                  <a:srgbClr val="5BDFB8"/>
                </a:solidFill>
              </a:rPr>
              <a:t> </a:t>
            </a:r>
            <a:endParaRPr lang="en-US" dirty="0">
              <a:solidFill>
                <a:srgbClr val="5BDF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00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A74F-70D9-4F74-BFD1-11012E5C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5703-53B4-4B79-A87E-9EF38D6B0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Risk of </a:t>
            </a:r>
            <a:r>
              <a:rPr lang="nl-BE" dirty="0" err="1"/>
              <a:t>false</a:t>
            </a:r>
            <a:r>
              <a:rPr lang="nl-BE" dirty="0"/>
              <a:t> sense of </a:t>
            </a:r>
            <a:r>
              <a:rPr lang="nl-BE" dirty="0" err="1"/>
              <a:t>protection</a:t>
            </a:r>
            <a:endParaRPr lang="nl-BE" dirty="0"/>
          </a:p>
          <a:p>
            <a:endParaRPr lang="nl-BE" dirty="0"/>
          </a:p>
          <a:p>
            <a:r>
              <a:rPr lang="nl-BE" dirty="0"/>
              <a:t>Type </a:t>
            </a:r>
            <a:r>
              <a:rPr lang="nl-BE" dirty="0" err="1"/>
              <a:t>and</a:t>
            </a:r>
            <a:r>
              <a:rPr lang="nl-BE" dirty="0"/>
              <a:t> design </a:t>
            </a:r>
            <a:r>
              <a:rPr lang="nl-BE" dirty="0" err="1"/>
              <a:t>may</a:t>
            </a:r>
            <a:r>
              <a:rPr lang="nl-BE" dirty="0"/>
              <a:t> pose </a:t>
            </a:r>
            <a:r>
              <a:rPr lang="nl-BE" dirty="0" err="1"/>
              <a:t>challenges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physically</a:t>
            </a:r>
            <a:r>
              <a:rPr lang="nl-BE" dirty="0"/>
              <a:t>, </a:t>
            </a:r>
            <a:r>
              <a:rPr lang="nl-BE" dirty="0" err="1"/>
              <a:t>cognitively</a:t>
            </a:r>
            <a:r>
              <a:rPr lang="nl-BE" dirty="0"/>
              <a:t> or </a:t>
            </a:r>
            <a:r>
              <a:rPr lang="nl-BE" dirty="0" err="1"/>
              <a:t>visually</a:t>
            </a:r>
            <a:r>
              <a:rPr lang="nl-BE" dirty="0"/>
              <a:t> </a:t>
            </a:r>
            <a:r>
              <a:rPr lang="nl-BE" dirty="0" err="1"/>
              <a:t>impaired</a:t>
            </a:r>
            <a:r>
              <a:rPr lang="nl-BE" dirty="0"/>
              <a:t> </a:t>
            </a:r>
            <a:r>
              <a:rPr lang="nl-BE" dirty="0" err="1"/>
              <a:t>people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Finding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optimal</a:t>
            </a:r>
            <a:r>
              <a:rPr lang="nl-BE" dirty="0"/>
              <a:t> crossing </a:t>
            </a:r>
            <a:r>
              <a:rPr lang="nl-BE" dirty="0" err="1"/>
              <a:t>locations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design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challenging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Crossings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contribute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enhancing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livability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walkability</a:t>
            </a:r>
            <a:r>
              <a:rPr lang="nl-BE" dirty="0"/>
              <a:t> of </a:t>
            </a:r>
            <a:r>
              <a:rPr lang="nl-BE" dirty="0" err="1"/>
              <a:t>an</a:t>
            </a:r>
            <a:r>
              <a:rPr lang="nl-BE" dirty="0"/>
              <a:t> area, </a:t>
            </a:r>
            <a:r>
              <a:rPr lang="nl-BE" dirty="0" err="1"/>
              <a:t>which</a:t>
            </a:r>
            <a:r>
              <a:rPr lang="nl-BE" dirty="0"/>
              <a:t> </a:t>
            </a:r>
            <a:r>
              <a:rPr lang="nl-BE" dirty="0" err="1"/>
              <a:t>may</a:t>
            </a:r>
            <a:r>
              <a:rPr lang="nl-BE" dirty="0"/>
              <a:t> </a:t>
            </a:r>
            <a:r>
              <a:rPr lang="nl-BE" dirty="0" err="1"/>
              <a:t>reduce</a:t>
            </a:r>
            <a:r>
              <a:rPr lang="nl-BE" dirty="0"/>
              <a:t> </a:t>
            </a:r>
            <a:r>
              <a:rPr lang="nl-BE" dirty="0" err="1"/>
              <a:t>barrier</a:t>
            </a:r>
            <a:r>
              <a:rPr lang="nl-BE" dirty="0"/>
              <a:t> </a:t>
            </a:r>
            <a:r>
              <a:rPr lang="nl-BE" dirty="0" err="1"/>
              <a:t>formation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exclusion</a:t>
            </a:r>
            <a:r>
              <a:rPr lang="nl-BE" dirty="0"/>
              <a:t>,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enhance</a:t>
            </a:r>
            <a:r>
              <a:rPr lang="nl-BE" dirty="0"/>
              <a:t> community </a:t>
            </a:r>
            <a:r>
              <a:rPr lang="nl-BE" dirty="0" err="1"/>
              <a:t>formation</a:t>
            </a:r>
            <a:endParaRPr lang="nl-B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48334-0710-4FDA-A8FF-B11769E94C8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398EC8-8790-D546-9BFD-F1BB9A28811C}" type="datetime3">
              <a:rPr lang="en-US" smtClean="0">
                <a:solidFill>
                  <a:srgbClr val="5BDFB8"/>
                </a:solidFill>
              </a:rPr>
              <a:pPr/>
              <a:t>19 September 2018</a:t>
            </a:fld>
            <a:r>
              <a:rPr lang="en-US">
                <a:solidFill>
                  <a:srgbClr val="5BDFB8"/>
                </a:solidFill>
              </a:rPr>
              <a:t>  </a:t>
            </a:r>
            <a:r>
              <a:rPr lang="en-US"/>
              <a:t>/ </a:t>
            </a:r>
            <a:r>
              <a:rPr lang="en-US">
                <a:solidFill>
                  <a:srgbClr val="5BDFB8"/>
                </a:solidFill>
              </a:rPr>
              <a:t>Slide </a:t>
            </a:r>
            <a:fld id="{110AFB64-7E4F-4145-89C4-E5A61D7F77DA}" type="slidenum">
              <a:rPr lang="en-US" smtClean="0">
                <a:solidFill>
                  <a:srgbClr val="5BDFB8"/>
                </a:solidFill>
              </a:rPr>
              <a:pPr/>
              <a:t>6</a:t>
            </a:fld>
            <a:r>
              <a:rPr lang="en-US">
                <a:solidFill>
                  <a:srgbClr val="5BDFB8"/>
                </a:solidFill>
              </a:rPr>
              <a:t> </a:t>
            </a:r>
            <a:endParaRPr lang="en-US" dirty="0">
              <a:solidFill>
                <a:srgbClr val="5BDF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75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ca_Vias_template2017">
  <a:themeElements>
    <a:clrScheme name="Vias institute">
      <a:dk1>
        <a:srgbClr val="626362"/>
      </a:dk1>
      <a:lt1>
        <a:sysClr val="window" lastClr="FFFFFF"/>
      </a:lt1>
      <a:dk2>
        <a:srgbClr val="516F86"/>
      </a:dk2>
      <a:lt2>
        <a:srgbClr val="C6CACD"/>
      </a:lt2>
      <a:accent1>
        <a:srgbClr val="51DEB8"/>
      </a:accent1>
      <a:accent2>
        <a:srgbClr val="F08D80"/>
      </a:accent2>
      <a:accent3>
        <a:srgbClr val="F7B984"/>
      </a:accent3>
      <a:accent4>
        <a:srgbClr val="737B82"/>
      </a:accent4>
      <a:accent5>
        <a:srgbClr val="90A4E3"/>
      </a:accent5>
      <a:accent6>
        <a:srgbClr val="6E8DB0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ptx" id="{977E07B5-2594-4FE7-BBC3-21F543351C62}" vid="{DE120811-8F8E-4A36-A08D-17238943BF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14F6B2E8698D42A345722F61CC14D3" ma:contentTypeVersion="0" ma:contentTypeDescription="Create a new document." ma:contentTypeScope="" ma:versionID="ddedc7dbd4d1482715b5ae37a1b887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2B55EC-0AE2-4C82-94B9-9ACE0F7B687D}"/>
</file>

<file path=customXml/itemProps2.xml><?xml version="1.0" encoding="utf-8"?>
<ds:datastoreItem xmlns:ds="http://schemas.openxmlformats.org/officeDocument/2006/customXml" ds:itemID="{920C9B4F-2A56-4083-9B75-3DBB56D80CFA}"/>
</file>

<file path=customXml/itemProps3.xml><?xml version="1.0" encoding="utf-8"?>
<ds:datastoreItem xmlns:ds="http://schemas.openxmlformats.org/officeDocument/2006/customXml" ds:itemID="{A795D5D3-C68F-4681-90C2-7313A36B4DF4}"/>
</file>

<file path=docProps/app.xml><?xml version="1.0" encoding="utf-8"?>
<Properties xmlns="http://schemas.openxmlformats.org/officeDocument/2006/extended-properties" xmlns:vt="http://schemas.openxmlformats.org/officeDocument/2006/docPropsVTypes">
  <Template>Vias template</Template>
  <TotalTime>713</TotalTime>
  <Words>331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ArialUnicodeMS</vt:lpstr>
      <vt:lpstr>Calibri</vt:lpstr>
      <vt:lpstr>Tahoma</vt:lpstr>
      <vt:lpstr>Times New Roman</vt:lpstr>
      <vt:lpstr>rca_Vias_template2017</vt:lpstr>
      <vt:lpstr>How effective are pedestrian crossings?</vt:lpstr>
      <vt:lpstr>Introduction</vt:lpstr>
      <vt:lpstr>Mode change effects</vt:lpstr>
      <vt:lpstr>Examples of use</vt:lpstr>
      <vt:lpstr>Effects on safety &amp; security</vt:lpstr>
      <vt:lpstr>Challenges and opportunities</vt:lpstr>
    </vt:vector>
  </TitlesOfParts>
  <Company>BIVV-IBSR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effective are pedestrian crossings?</dc:title>
  <dc:creator>Tim De Ceunynck</dc:creator>
  <cp:lastModifiedBy>Tim De Ceunynck</cp:lastModifiedBy>
  <cp:revision>9</cp:revision>
  <dcterms:created xsi:type="dcterms:W3CDTF">2018-09-19T08:31:33Z</dcterms:created>
  <dcterms:modified xsi:type="dcterms:W3CDTF">2018-09-19T20:25:32Z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0x0101008414F6B2E8698D42A345722F61CC14D3</vt:lpwstr>
  </property>
</Properties>
</file>