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51" r:id="rId6"/>
    <p:sldId id="350" r:id="rId7"/>
    <p:sldId id="299" r:id="rId8"/>
    <p:sldId id="352" r:id="rId9"/>
    <p:sldId id="340" r:id="rId10"/>
    <p:sldId id="335" r:id="rId11"/>
    <p:sldId id="355" r:id="rId12"/>
    <p:sldId id="354" r:id="rId13"/>
    <p:sldId id="269" r:id="rId14"/>
    <p:sldId id="353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E8941-AEC2-4E47-AB93-EC19EDB75262}" type="datetimeFigureOut">
              <a:rPr lang="it-IT" smtClean="0"/>
              <a:t>24/09/2018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30E4B-40AD-45F5-ABBB-3D2904464073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78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5CB3D-EEFC-44C7-89F7-D2E12B9AE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368574-3E38-49E4-8961-54896063A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03CA96-7D2C-4092-A4FE-0DD496638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71C278-557C-4636-88C1-25048C4D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B745-2C13-481B-9593-3466E24B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D03FD1-C5AA-4466-B6EC-41BED35B4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E9F6B5-E3C4-4418-803A-13E7D7A56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C71AA2-7865-4B43-A81E-E8CE8F011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8FB5EF-56FE-477B-972A-EC1845CD2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E0B54F-6EDA-44B4-9B5C-893A3E14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5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72F5A6A-7196-41E3-838E-E4DD220AB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E0ACCF-6F2B-46ED-A9CC-2AFD0CF25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139A09-334E-4A0E-97B6-016D98A0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5EC644-092E-4A70-861B-C1D1C015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23C6AC-43D7-4E0E-842F-0DED9462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7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FB158-E122-4A57-A850-8F88E2DA8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560ABC-0322-45BF-B4C9-9160C4875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CCA81A-8E11-4999-8D32-E1EB3A1C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22BE11-2210-4476-92FA-D66A394B6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B0E987-A4FD-4B87-9916-7E937B5BF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78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71A2B-E002-4969-B312-0E4686E7D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21A2D8-1C36-4DE0-8F13-BB7BA4309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468A6-A579-4722-AA59-44B4B36F9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793068-4754-4BFC-AAE1-2B378B28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A343F2-DD83-4CBB-BF4D-2D6AD1E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3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63A766-8218-4FC3-ABCC-C1093E0E4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2F4E1C-2AD6-4F06-A8B6-2A645BB3D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ABC0F61-5B8A-485B-BD9D-1E11F6D3D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D2B648-A424-4B1E-A78A-110F0D93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EFD4E1-E4BE-4158-BA9B-8A530AD2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9F6E7A-619D-4D01-BBA6-526F8169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65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271CF-ED08-4F3D-8D75-7729C8A19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BAAA9A-4934-4A18-8953-E43C58C09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8E96D0-1511-4278-9C24-D825B064D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38F752D-2D2B-49BC-AD45-AD29DE502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51A841F-F374-4AC5-8814-49F594BF3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5B7A03E-1157-4A8F-8EB1-6740CDF2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C7B18D-AECF-4446-AE83-8766EA9D0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E44E688-143E-41EE-A956-A440DCFC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94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E3B59-663D-4DB4-A057-6B7C97922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DC83C1E-C2F8-4FCA-B6F7-0870D277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558F3E-AA0F-48C3-A754-7C2BA7163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6CE1B2-9E4E-4632-B1F3-ECBB50C1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02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C09FA-E6F7-4A3F-981F-C795A2AA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3A4EBEA-1B7C-4CE7-82C8-9E37AEEB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009447-8ED1-4810-B955-3A29285F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37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090772-1DBF-464B-A2FF-D61950DF1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844A5E-5AF4-4E86-94C4-4D2090A3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BE92F2-5369-45C8-8CFB-38A3C9817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1CB60A-184B-44CA-8479-5619D266E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6A634D-FCA8-47A4-BFEE-76743A1E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549263-9EAD-4D24-9589-94BDFE50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2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CBCF8-112C-4DAA-8BB6-FAEFE9537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94E0B3F-24AA-4CF6-B147-7CDAB501C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CFC131-64A5-4992-AC66-D87C84F53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55EF1A-EC05-4DC6-9EAC-A5241869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C4EF45-6575-460C-B2E6-70D073F3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1A26AA-9B69-4512-A2D2-8D8F3222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60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11C85CA-748E-44AE-A12A-42691DDAA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36334A-5F16-49A6-A16A-0A5FB1400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6E74EC-B8C4-4DB3-9ACE-E2A258D02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63DB-DF7C-4BC7-8A9F-6FB3719FCCE8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394BA7-582E-4E82-8BAB-7F8F34FF7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DDF8F4-46D6-4C33-BCB6-E07E4FF7F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44B0C-4BE3-4591-92CB-B9468F259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1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.braun@Rupprecht-consult.eu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3E7B2-645C-4FFD-A435-D991BC16D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103" y="570368"/>
            <a:ext cx="11479794" cy="4988459"/>
          </a:xfrm>
        </p:spPr>
        <p:txBody>
          <a:bodyPr anchor="ctr">
            <a:normAutofit fontScale="90000"/>
          </a:bodyPr>
          <a:lstStyle/>
          <a:p>
            <a:r>
              <a:rPr lang="en-US" sz="4900" b="1" dirty="0"/>
              <a:t>Welcome to session #12a</a:t>
            </a:r>
            <a:br>
              <a:rPr lang="en-US" sz="4900" b="1" dirty="0"/>
            </a:br>
            <a:br>
              <a:rPr lang="en-US" b="1" dirty="0"/>
            </a:br>
            <a:r>
              <a:rPr lang="en-GB" b="1" dirty="0"/>
              <a:t>MONITORING MOBILITY PERFORMANCE IN EUROPEAN URBAN AREAS</a:t>
            </a:r>
            <a:br>
              <a:rPr lang="en-GB" b="1" dirty="0"/>
            </a:br>
            <a:r>
              <a:rPr lang="en-GB" b="1" dirty="0"/>
              <a:t>THROUGH SUSTAINABLE URBAN MOBILITY INDICATORS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C9A836-32A6-4B93-996A-ED6C596C5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228784"/>
            <a:ext cx="9144000" cy="478963"/>
          </a:xfrm>
        </p:spPr>
        <p:txBody>
          <a:bodyPr anchor="ctr"/>
          <a:lstStyle/>
          <a:p>
            <a:r>
              <a:rPr lang="en-GB" dirty="0"/>
              <a:t>CIVITAS Forum conference 2018, </a:t>
            </a:r>
            <a:r>
              <a:rPr lang="en-GB" dirty="0" err="1"/>
              <a:t>Umeå</a:t>
            </a:r>
            <a:r>
              <a:rPr lang="en-GB" dirty="0"/>
              <a:t>, 20 September 2018</a:t>
            </a:r>
          </a:p>
        </p:txBody>
      </p:sp>
    </p:spTree>
    <p:extLst>
      <p:ext uri="{BB962C8B-B14F-4D97-AF65-F5344CB8AC3E}">
        <p14:creationId xmlns:p14="http://schemas.microsoft.com/office/powerpoint/2010/main" val="134536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58C9A836-32A6-4B93-996A-ED6C596C5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903" y="2466234"/>
            <a:ext cx="9144000" cy="1743628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3200" b="1" dirty="0"/>
              <a:t>For more information about SUMI please contact</a:t>
            </a:r>
            <a:endParaRPr lang="en-GB" sz="3200" b="1" dirty="0"/>
          </a:p>
          <a:p>
            <a:r>
              <a:rPr lang="en-GB" dirty="0"/>
              <a:t>Marcel Braun, Rupprecht Consult</a:t>
            </a:r>
          </a:p>
          <a:p>
            <a:r>
              <a:rPr lang="en-GB" dirty="0">
                <a:hlinkClick r:id="rId2"/>
              </a:rPr>
              <a:t>m.braun@Rupprecht-consult.eu</a:t>
            </a:r>
            <a:endParaRPr lang="en-GB" dirty="0"/>
          </a:p>
          <a:p>
            <a:r>
              <a:rPr lang="en-GB" dirty="0"/>
              <a:t>+49-221-60 60 55 20</a:t>
            </a:r>
          </a:p>
        </p:txBody>
      </p:sp>
    </p:spTree>
    <p:extLst>
      <p:ext uri="{BB962C8B-B14F-4D97-AF65-F5344CB8AC3E}">
        <p14:creationId xmlns:p14="http://schemas.microsoft.com/office/powerpoint/2010/main" val="7199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3E7B2-645C-4FFD-A435-D991BC16D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780" y="724011"/>
            <a:ext cx="11144816" cy="878453"/>
          </a:xfrm>
        </p:spPr>
        <p:txBody>
          <a:bodyPr anchor="ctr">
            <a:normAutofit/>
          </a:bodyPr>
          <a:lstStyle/>
          <a:p>
            <a:r>
              <a:rPr lang="en-US" sz="4400" b="1" dirty="0"/>
              <a:t>Thank you very much for your participation!</a:t>
            </a:r>
            <a:endParaRPr lang="en-GB" sz="44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C4CE8EB-CE34-48BB-B95A-9ABA940BCE7E}"/>
              </a:ext>
            </a:extLst>
          </p:cNvPr>
          <p:cNvSpPr txBox="1">
            <a:spLocks/>
          </p:cNvSpPr>
          <p:nvPr/>
        </p:nvSpPr>
        <p:spPr>
          <a:xfrm>
            <a:off x="624689" y="2082298"/>
            <a:ext cx="10990907" cy="3820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/>
              <a:t>Please come and visit us at</a:t>
            </a:r>
            <a:br>
              <a:rPr lang="en-US" sz="8000" b="1" dirty="0"/>
            </a:br>
            <a:r>
              <a:rPr lang="en-US" sz="8000" b="1" dirty="0"/>
              <a:t>the WBCSD/ SUMI stand</a:t>
            </a:r>
            <a:br>
              <a:rPr lang="en-US" sz="8000" b="1" dirty="0"/>
            </a:br>
            <a:r>
              <a:rPr lang="en-US" sz="8000" b="1" dirty="0"/>
              <a:t>in the exhibition area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64336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201A0-2AA6-40CE-A4D2-245C56BA2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961" y="285994"/>
            <a:ext cx="11342077" cy="755155"/>
          </a:xfrm>
        </p:spPr>
        <p:txBody>
          <a:bodyPr/>
          <a:lstStyle/>
          <a:p>
            <a:r>
              <a:rPr lang="en-GB" b="1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D2EE1-3C83-4440-AE48-A13EA032F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961" y="1240325"/>
            <a:ext cx="11342076" cy="54811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600" dirty="0" err="1"/>
              <a:t>SiMPLify</a:t>
            </a:r>
            <a:r>
              <a:rPr lang="en-US" sz="2600" dirty="0"/>
              <a:t>, a global project for easy, safe and clean urban mobility systems for all</a:t>
            </a:r>
            <a:endParaRPr lang="en-GB" sz="2600" dirty="0"/>
          </a:p>
          <a:p>
            <a:pPr marL="265113" lvl="1" indent="0">
              <a:lnSpc>
                <a:spcPct val="100000"/>
              </a:lnSpc>
              <a:buNone/>
            </a:pPr>
            <a:r>
              <a:rPr lang="en-US" sz="1900" dirty="0"/>
              <a:t>Irene Martinetti, World Business Council for Sustainable Development</a:t>
            </a:r>
            <a:endParaRPr lang="en-GB" sz="1900" dirty="0"/>
          </a:p>
          <a:p>
            <a:pPr marL="0" indent="0">
              <a:buNone/>
            </a:pPr>
            <a:endParaRPr lang="en-GB" sz="5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/>
              <a:t>The Sustainable Urban Mobility Indicators (SUMI) project – helping European cities using WBCSD’s </a:t>
            </a:r>
            <a:r>
              <a:rPr lang="en-US" sz="2600" dirty="0" err="1"/>
              <a:t>SiMPlify</a:t>
            </a:r>
            <a:r>
              <a:rPr lang="en-US" sz="2600" dirty="0"/>
              <a:t> tool</a:t>
            </a:r>
            <a:endParaRPr lang="en-GB" sz="2600" dirty="0"/>
          </a:p>
          <a:p>
            <a:pPr marL="265113" lvl="1" indent="0">
              <a:lnSpc>
                <a:spcPct val="100000"/>
              </a:lnSpc>
              <a:buNone/>
            </a:pPr>
            <a:r>
              <a:rPr lang="en-GB" sz="1900" dirty="0"/>
              <a:t>Marcel Braun, Rupprecht Consult</a:t>
            </a:r>
          </a:p>
          <a:p>
            <a:pPr marL="0" indent="0">
              <a:buNone/>
            </a:pPr>
            <a:endParaRPr lang="en-GB" sz="500" dirty="0"/>
          </a:p>
          <a:p>
            <a:pPr marL="0" indent="0">
              <a:buNone/>
            </a:pPr>
            <a:r>
              <a:rPr lang="en-US" sz="2600" dirty="0"/>
              <a:t>Why SUMI? – The rationale for funding the project and the EC’s plans regarding SUMI results and outcomes</a:t>
            </a:r>
            <a:endParaRPr lang="en-GB" sz="2600" dirty="0"/>
          </a:p>
          <a:p>
            <a:pPr marL="265113" lvl="1" indent="0">
              <a:lnSpc>
                <a:spcPct val="100000"/>
              </a:lnSpc>
              <a:buNone/>
            </a:pPr>
            <a:r>
              <a:rPr lang="en-GB" sz="1900" dirty="0"/>
              <a:t>Piotr </a:t>
            </a:r>
            <a:r>
              <a:rPr lang="en-GB" sz="1900" dirty="0" err="1"/>
              <a:t>Rapacz</a:t>
            </a:r>
            <a:r>
              <a:rPr lang="en-GB" sz="1900" dirty="0"/>
              <a:t>, DG MOVE, European Commission</a:t>
            </a:r>
            <a:endParaRPr lang="en-US" sz="1900" dirty="0"/>
          </a:p>
          <a:p>
            <a:pPr marL="0" indent="0">
              <a:buNone/>
            </a:pPr>
            <a:endParaRPr lang="en-GB" sz="500" dirty="0"/>
          </a:p>
          <a:p>
            <a:pPr marL="0" indent="0">
              <a:buNone/>
            </a:pPr>
            <a:r>
              <a:rPr lang="en-US" sz="2600" dirty="0"/>
              <a:t>Time for questions</a:t>
            </a:r>
            <a:endParaRPr lang="en-GB" sz="2600" dirty="0"/>
          </a:p>
          <a:p>
            <a:pPr marL="0" indent="0">
              <a:buNone/>
            </a:pPr>
            <a:endParaRPr lang="en-GB" sz="500" dirty="0"/>
          </a:p>
          <a:p>
            <a:pPr marL="0" indent="0">
              <a:buNone/>
            </a:pPr>
            <a:r>
              <a:rPr lang="en-US" sz="2600" dirty="0"/>
              <a:t>Short statements from cities cooperating with SUMI: interests, expectations and questions</a:t>
            </a:r>
            <a:endParaRPr lang="en-GB" sz="2600" dirty="0"/>
          </a:p>
          <a:p>
            <a:pPr marL="0" indent="0">
              <a:buNone/>
            </a:pPr>
            <a:endParaRPr lang="en-GB" sz="500" dirty="0"/>
          </a:p>
          <a:p>
            <a:pPr marL="0" indent="0">
              <a:buNone/>
            </a:pPr>
            <a:r>
              <a:rPr lang="en-US" sz="2600" dirty="0"/>
              <a:t>Time for questions/ discussion</a:t>
            </a:r>
            <a:endParaRPr lang="en-GB" sz="2600" dirty="0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6A7B8E5-0B60-4AC0-BF86-59B423BD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7172" y="6356350"/>
            <a:ext cx="2743200" cy="365125"/>
          </a:xfrm>
        </p:spPr>
        <p:txBody>
          <a:bodyPr/>
          <a:lstStyle/>
          <a:p>
            <a:fld id="{67244B0C-4BE3-4591-92CB-B9468F25914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2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3E7B2-645C-4FFD-A435-D991BC16D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b="1" dirty="0"/>
              <a:t>The Sustainable Urban Mobility Indicators (SUMI) project – helping European cities using WBCSD’s </a:t>
            </a:r>
            <a:r>
              <a:rPr lang="en-US" b="1" dirty="0" err="1"/>
              <a:t>SiMPlify</a:t>
            </a:r>
            <a:r>
              <a:rPr lang="en-US" b="1" dirty="0"/>
              <a:t> tool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C9A836-32A6-4B93-996A-ED6C596C5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4746"/>
            <a:ext cx="9144000" cy="1655762"/>
          </a:xfrm>
        </p:spPr>
        <p:txBody>
          <a:bodyPr anchor="ctr"/>
          <a:lstStyle/>
          <a:p>
            <a:r>
              <a:rPr lang="en-GB" dirty="0"/>
              <a:t>Marcel Braun, Rupprecht Consult</a:t>
            </a:r>
          </a:p>
        </p:txBody>
      </p:sp>
    </p:spTree>
    <p:extLst>
      <p:ext uri="{BB962C8B-B14F-4D97-AF65-F5344CB8AC3E}">
        <p14:creationId xmlns:p14="http://schemas.microsoft.com/office/powerpoint/2010/main" val="91221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201A0-2AA6-40CE-A4D2-245C56BA2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961" y="285994"/>
            <a:ext cx="11342077" cy="1325563"/>
          </a:xfrm>
        </p:spPr>
        <p:txBody>
          <a:bodyPr/>
          <a:lstStyle/>
          <a:p>
            <a:r>
              <a:rPr lang="en-GB" b="1" dirty="0"/>
              <a:t>The SUMI project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D2EE1-3C83-4440-AE48-A13EA032F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961" y="1611558"/>
            <a:ext cx="8317113" cy="459721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9600" b="1" dirty="0"/>
              <a:t>SUMI consortium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5600" dirty="0"/>
              <a:t>        Project Coordinator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9600" b="1" dirty="0"/>
              <a:t>Main project objectives</a:t>
            </a:r>
          </a:p>
          <a:p>
            <a:pPr marL="361950" lvl="1" indent="-361950">
              <a:lnSpc>
                <a:spcPct val="11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7100" dirty="0"/>
              <a:t>to provide </a:t>
            </a:r>
            <a:r>
              <a:rPr lang="en-US" sz="7100" b="1" dirty="0"/>
              <a:t>technical support</a:t>
            </a:r>
            <a:r>
              <a:rPr lang="en-US" sz="7100" dirty="0"/>
              <a:t> to 50-55 urban areas across the EU to use WBCSD’s indicator set and tool</a:t>
            </a:r>
          </a:p>
          <a:p>
            <a:pPr marL="361950" lvl="1" indent="-361950">
              <a:lnSpc>
                <a:spcPct val="11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7100" dirty="0"/>
              <a:t>to </a:t>
            </a:r>
            <a:r>
              <a:rPr lang="en-US" sz="7100" b="1" dirty="0"/>
              <a:t>collect learnings</a:t>
            </a:r>
            <a:r>
              <a:rPr lang="en-US" sz="7100" dirty="0"/>
              <a:t> for the </a:t>
            </a:r>
            <a:r>
              <a:rPr lang="en-US" sz="7100" b="1" dirty="0"/>
              <a:t>improvement</a:t>
            </a:r>
            <a:r>
              <a:rPr lang="en-US" sz="7100" dirty="0"/>
              <a:t> of WBCSD’s indicator set and tool based on</a:t>
            </a:r>
            <a:r>
              <a:rPr lang="en-GB" sz="7200" dirty="0"/>
              <a:t> cities’ concrete experiences</a:t>
            </a:r>
            <a:endParaRPr lang="en-US" sz="7100" dirty="0"/>
          </a:p>
          <a:p>
            <a:pPr marL="361950" lvl="1" indent="-361950">
              <a:lnSpc>
                <a:spcPct val="11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7100" dirty="0"/>
              <a:t>to develop a </a:t>
            </a:r>
            <a:r>
              <a:rPr lang="en-US" sz="7100" b="1" dirty="0"/>
              <a:t>benchmarking add-on </a:t>
            </a:r>
            <a:r>
              <a:rPr lang="en-US" sz="7100" dirty="0"/>
              <a:t>to WBCSD’s online calculator tool</a:t>
            </a:r>
          </a:p>
          <a:p>
            <a:pPr marL="0" lvl="1" indent="0">
              <a:lnSpc>
                <a:spcPct val="100000"/>
              </a:lnSpc>
              <a:buNone/>
            </a:pPr>
            <a:endParaRPr lang="en-US" sz="2800" dirty="0"/>
          </a:p>
          <a:p>
            <a:pPr marL="0" lvl="1" indent="0">
              <a:lnSpc>
                <a:spcPct val="100000"/>
              </a:lnSpc>
              <a:buNone/>
            </a:pPr>
            <a:endParaRPr lang="en-US" sz="2800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9600" b="1" dirty="0"/>
              <a:t>Project duration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7200" dirty="0"/>
              <a:t>December 2017 – December 2019</a:t>
            </a: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6A7B8E5-0B60-4AC0-BF86-59B423BD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7172" y="6356350"/>
            <a:ext cx="2743200" cy="365125"/>
          </a:xfrm>
        </p:spPr>
        <p:txBody>
          <a:bodyPr/>
          <a:lstStyle/>
          <a:p>
            <a:fld id="{67244B0C-4BE3-4591-92CB-B9468F25914B}" type="slidenum">
              <a:rPr lang="en-GB" smtClean="0"/>
              <a:t>4</a:t>
            </a:fld>
            <a:endParaRPr lang="en-GB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719BDA3-5772-4D0C-B25F-212D0F3699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306" y="2175589"/>
            <a:ext cx="2074545" cy="370205"/>
          </a:xfrm>
          <a:prstGeom prst="rect">
            <a:avLst/>
          </a:prstGeom>
        </p:spPr>
      </p:pic>
      <p:pic>
        <p:nvPicPr>
          <p:cNvPr id="6" name="Grafik 5" descr="\\FILESERV\group\Akquisition\Proposals\2017\2017-07-24_Urban-mobility-indicators\01_Admin\Received\Logos\logo-TRT-con-partner.png">
            <a:extLst>
              <a:ext uri="{FF2B5EF4-FFF2-40B4-BE49-F238E27FC236}">
                <a16:creationId xmlns:a16="http://schemas.microsoft.com/office/drawing/2014/main" id="{B8F8B858-3744-4CC3-AA73-7CF5A80C3A5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1284" y="2148284"/>
            <a:ext cx="977265" cy="397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379B48C-27F5-4734-9FAC-55339ADEE53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316173" y="2835353"/>
            <a:ext cx="1467485" cy="40513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49DB961-9F88-4628-BA0B-46395D4A05B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7592" y="2344848"/>
            <a:ext cx="787805" cy="693070"/>
          </a:xfrm>
          <a:prstGeom prst="rect">
            <a:avLst/>
          </a:prstGeom>
        </p:spPr>
      </p:pic>
      <p:pic>
        <p:nvPicPr>
          <p:cNvPr id="9" name="Grafik 8" descr="\\FILESERV\group\Akquisition\Proposals\2017\2017-07-24_Urban-mobility-indicators\01_Admin\Received\Logos\UITP_With_baseline_CMYK.jpg">
            <a:extLst>
              <a:ext uri="{FF2B5EF4-FFF2-40B4-BE49-F238E27FC236}">
                <a16:creationId xmlns:a16="http://schemas.microsoft.com/office/drawing/2014/main" id="{7CBE3756-DF57-430B-84BA-4C8D125426F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7629" y="2249248"/>
            <a:ext cx="1281430" cy="78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F579277-016F-4568-8E66-3C53400E597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8190029" y="2237818"/>
            <a:ext cx="472440" cy="92265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088238E4-B6DD-49E3-BDED-7839740CA4B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1160" y="3037918"/>
            <a:ext cx="2592961" cy="364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4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97BCC6EA-F4FF-4161-A6A0-D6B9482683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3176" y="1939594"/>
            <a:ext cx="2525775" cy="221005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21201A0-2AA6-40CE-A4D2-245C56BA2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961" y="285994"/>
            <a:ext cx="11342077" cy="1325563"/>
          </a:xfrm>
        </p:spPr>
        <p:txBody>
          <a:bodyPr/>
          <a:lstStyle/>
          <a:p>
            <a:r>
              <a:rPr lang="en-GB" b="1" dirty="0"/>
              <a:t>SUMI’s main activities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D2EE1-3C83-4440-AE48-A13EA032F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961" y="1475715"/>
            <a:ext cx="8398265" cy="524576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Provision of technical support to cities in using the indicator set</a:t>
            </a:r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Urban Area Coaches</a:t>
            </a:r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Indicator Mentors</a:t>
            </a:r>
          </a:p>
          <a:p>
            <a:pPr marL="630238" lvl="1" indent="0">
              <a:lnSpc>
                <a:spcPct val="80000"/>
              </a:lnSpc>
              <a:buNone/>
            </a:pPr>
            <a:endParaRPr lang="en-GB" sz="1600" dirty="0"/>
          </a:p>
          <a:p>
            <a:r>
              <a:rPr lang="en-GB" dirty="0"/>
              <a:t>Collection and analysis of the experiences of</a:t>
            </a:r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cooperating cities</a:t>
            </a:r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Indicator Mentors</a:t>
            </a:r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Urban Area Coaches</a:t>
            </a:r>
          </a:p>
          <a:p>
            <a:pPr marL="630238" lvl="1" indent="0">
              <a:lnSpc>
                <a:spcPct val="80000"/>
              </a:lnSpc>
              <a:buNone/>
            </a:pPr>
            <a:endParaRPr lang="en-GB" sz="1600" dirty="0"/>
          </a:p>
          <a:p>
            <a:pPr marL="228600" lvl="1">
              <a:spcBef>
                <a:spcPts val="1000"/>
              </a:spcBef>
            </a:pPr>
            <a:r>
              <a:rPr lang="en-GB" sz="2800" dirty="0"/>
              <a:t>Organisation of a consultation process with</a:t>
            </a:r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sz="2100" dirty="0"/>
              <a:t>cities not involved in SUMI</a:t>
            </a:r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sz="2100" dirty="0"/>
              <a:t>other relevant stakeholders</a:t>
            </a:r>
          </a:p>
          <a:p>
            <a:pPr marL="265113" lvl="1" indent="0">
              <a:lnSpc>
                <a:spcPct val="80000"/>
              </a:lnSpc>
              <a:buNone/>
            </a:pPr>
            <a:endParaRPr lang="en-GB" sz="1600" dirty="0"/>
          </a:p>
          <a:p>
            <a:pPr marL="228600" lvl="1">
              <a:spcBef>
                <a:spcPts val="1000"/>
              </a:spcBef>
            </a:pPr>
            <a:r>
              <a:rPr lang="en-GB" sz="2800" dirty="0"/>
              <a:t>Development of recommendations for the EC</a:t>
            </a:r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sz="2100" dirty="0"/>
              <a:t>on how the indicator set could be improved further</a:t>
            </a:r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sz="2100" dirty="0"/>
              <a:t>on ways to ensure long-term use of the indicator set after the end of SUMI</a:t>
            </a: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FBA3F18-7A59-49F7-A4DE-3D4E3B34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7172" y="6356350"/>
            <a:ext cx="2743200" cy="365125"/>
          </a:xfrm>
        </p:spPr>
        <p:txBody>
          <a:bodyPr/>
          <a:lstStyle/>
          <a:p>
            <a:fld id="{67244B0C-4BE3-4591-92CB-B9468F25914B}" type="slidenum">
              <a:rPr lang="en-GB" smtClean="0"/>
              <a:t>5</a:t>
            </a:fld>
            <a:endParaRPr lang="en-GB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3F95E25-FC13-41C2-B31D-0DB702AAEB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8780" y="4053915"/>
            <a:ext cx="2151513" cy="161363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AA30BA7C-FB17-4F15-8643-B87C95DDF3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3605" y="4864864"/>
            <a:ext cx="2176767" cy="1733559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7688FBD-CE52-4571-8C35-F9D54304EF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5722" y="951413"/>
            <a:ext cx="1644326" cy="184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5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201A0-2AA6-40CE-A4D2-245C56BA2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961" y="285994"/>
            <a:ext cx="11342077" cy="1325563"/>
          </a:xfrm>
        </p:spPr>
        <p:txBody>
          <a:bodyPr/>
          <a:lstStyle/>
          <a:p>
            <a:r>
              <a:rPr lang="en-GB" b="1" dirty="0"/>
              <a:t>Project status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D2EE1-3C83-4440-AE48-A13EA032F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961" y="1611558"/>
            <a:ext cx="11342076" cy="4960448"/>
          </a:xfrm>
        </p:spPr>
        <p:txBody>
          <a:bodyPr>
            <a:normAutofit/>
          </a:bodyPr>
          <a:lstStyle/>
          <a:p>
            <a:r>
              <a:rPr lang="en-US" dirty="0"/>
              <a:t>SUMI was tasked by EC with preparing </a:t>
            </a:r>
            <a:r>
              <a:rPr lang="en-US" b="1" dirty="0"/>
              <a:t>suggestions for revisions to WBCSD’s indicators</a:t>
            </a:r>
            <a:r>
              <a:rPr lang="en-US" dirty="0"/>
              <a:t>, taking into account</a:t>
            </a:r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existing EU data sources and methodologies</a:t>
            </a:r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sz="2000" dirty="0"/>
              <a:t>the preference of DG MOVE for quantifiable data instead of non-representative survey data to be able to compare data in a scientific way</a:t>
            </a:r>
            <a:endParaRPr lang="en-US" sz="2000" dirty="0"/>
          </a:p>
          <a:p>
            <a:pPr marL="630238" lvl="1" indent="-365125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the realities of data availability and data gathering possibilities at urban area level</a:t>
            </a:r>
          </a:p>
          <a:p>
            <a:pPr marL="228600" lvl="1">
              <a:spcBef>
                <a:spcPts val="1000"/>
              </a:spcBef>
            </a:pPr>
            <a:r>
              <a:rPr lang="en-GB" sz="2800" dirty="0"/>
              <a:t>Agreement </a:t>
            </a:r>
            <a:r>
              <a:rPr lang="en-US" sz="2800" dirty="0"/>
              <a:t>between EC, WBCSD and SUMI </a:t>
            </a:r>
            <a:r>
              <a:rPr lang="en-GB" sz="2800" dirty="0"/>
              <a:t>on list of </a:t>
            </a:r>
            <a:r>
              <a:rPr lang="en-GB" sz="2800" b="1" dirty="0"/>
              <a:t>12 core indicators </a:t>
            </a:r>
            <a:r>
              <a:rPr lang="en-GB" sz="2800" dirty="0"/>
              <a:t>to be revised by SUMI according to suggestions</a:t>
            </a:r>
          </a:p>
          <a:p>
            <a:r>
              <a:rPr lang="en-GB" sz="2800" dirty="0"/>
              <a:t>SUMI currently in process of finalising </a:t>
            </a:r>
            <a:r>
              <a:rPr lang="en-GB" b="1" dirty="0"/>
              <a:t>revised</a:t>
            </a:r>
            <a:r>
              <a:rPr lang="en-GB" dirty="0"/>
              <a:t> excel-based data collection sheets</a:t>
            </a:r>
          </a:p>
          <a:p>
            <a:r>
              <a:rPr lang="en-GB" b="1" dirty="0"/>
              <a:t>Data collection</a:t>
            </a:r>
            <a:r>
              <a:rPr lang="en-GB" dirty="0"/>
              <a:t> at urban area level with cooperating cities starts when first final excel sheet is available</a:t>
            </a: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87E18B9-3A20-4CD3-BCA7-09AEB73EF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7172" y="6356350"/>
            <a:ext cx="2743200" cy="365125"/>
          </a:xfrm>
        </p:spPr>
        <p:txBody>
          <a:bodyPr/>
          <a:lstStyle/>
          <a:p>
            <a:fld id="{67244B0C-4BE3-4591-92CB-B9468F25914B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44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201A0-2AA6-40CE-A4D2-245C56BA2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961" y="285994"/>
            <a:ext cx="11342077" cy="845689"/>
          </a:xfrm>
        </p:spPr>
        <p:txBody>
          <a:bodyPr/>
          <a:lstStyle/>
          <a:p>
            <a:r>
              <a:rPr lang="en-US" b="1" dirty="0"/>
              <a:t>List of indicators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79FC544-1D11-4418-92AC-DDAAC1613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7172" y="6356350"/>
            <a:ext cx="2743200" cy="365125"/>
          </a:xfrm>
        </p:spPr>
        <p:txBody>
          <a:bodyPr/>
          <a:lstStyle/>
          <a:p>
            <a:fld id="{67244B0C-4BE3-4591-92CB-B9468F25914B}" type="slidenum">
              <a:rPr lang="en-GB" smtClean="0"/>
              <a:t>7</a:t>
            </a:fld>
            <a:endParaRPr lang="en-GB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BA2204D1-6589-41AE-809A-71C7FADAD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994435"/>
              </p:ext>
            </p:extLst>
          </p:nvPr>
        </p:nvGraphicFramePr>
        <p:xfrm>
          <a:off x="1614037" y="1131683"/>
          <a:ext cx="6615485" cy="5489894"/>
        </p:xfrm>
        <a:graphic>
          <a:graphicData uri="http://schemas.openxmlformats.org/drawingml/2006/table">
            <a:tbl>
              <a:tblPr firstRow="1" firstCol="1" bandRow="1"/>
              <a:tblGrid>
                <a:gridCol w="352701">
                  <a:extLst>
                    <a:ext uri="{9D8B030D-6E8A-4147-A177-3AD203B41FA5}">
                      <a16:colId xmlns:a16="http://schemas.microsoft.com/office/drawing/2014/main" val="217339840"/>
                    </a:ext>
                  </a:extLst>
                </a:gridCol>
                <a:gridCol w="3448023">
                  <a:extLst>
                    <a:ext uri="{9D8B030D-6E8A-4147-A177-3AD203B41FA5}">
                      <a16:colId xmlns:a16="http://schemas.microsoft.com/office/drawing/2014/main" val="2466380795"/>
                    </a:ext>
                  </a:extLst>
                </a:gridCol>
                <a:gridCol w="1494845">
                  <a:extLst>
                    <a:ext uri="{9D8B030D-6E8A-4147-A177-3AD203B41FA5}">
                      <a16:colId xmlns:a16="http://schemas.microsoft.com/office/drawing/2014/main" val="1491010150"/>
                    </a:ext>
                  </a:extLst>
                </a:gridCol>
                <a:gridCol w="1319916">
                  <a:extLst>
                    <a:ext uri="{9D8B030D-6E8A-4147-A177-3AD203B41FA5}">
                      <a16:colId xmlns:a16="http://schemas.microsoft.com/office/drawing/2014/main" val="1449385022"/>
                    </a:ext>
                  </a:extLst>
                </a:gridCol>
              </a:tblGrid>
              <a:tr h="53273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No.</a:t>
                      </a:r>
                      <a:endParaRPr lang="en-GB" sz="1200" b="1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 mentor</a:t>
                      </a:r>
                      <a:b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(organisation)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Core indicator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645754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Affordability of public transport for the poorest group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UITP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67719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Accessibility for mobility-impaired groups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Rupprecht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393852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Air pollution emissions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TRT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374282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Noise hindrance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TRT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396684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Fatalities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TML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687443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Access to mobility services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TRT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570195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Quality of public area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Polis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348455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Urban functional diversity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Polis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362674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Commuting travel time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UITP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772272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opportunity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Polis</a:t>
                      </a: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086409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 public finance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TML</a:t>
                      </a: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912181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Mobility space usage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Polis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081208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Emissions of GHG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TRT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132511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Congestion and delays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TML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15101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Energy efficiency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TML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399485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Opportunity for active mobility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EUROCITIES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846041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Intermodal integration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UITP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882025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Comfort and pleasure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Rupprecht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695477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Security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EUROCITIES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444974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Traffic safety active modes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ECF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754755"/>
                  </a:ext>
                </a:extLst>
              </a:tr>
              <a:tr h="23605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Modal split</a:t>
                      </a: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TML</a:t>
                      </a: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73" marR="1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607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89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B0C447EB-1944-4396-8ED8-5F6E9A888A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6630" y="151685"/>
            <a:ext cx="5014824" cy="364171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21201A0-2AA6-40CE-A4D2-245C56BA2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961" y="285994"/>
            <a:ext cx="11342077" cy="1325563"/>
          </a:xfrm>
        </p:spPr>
        <p:txBody>
          <a:bodyPr/>
          <a:lstStyle/>
          <a:p>
            <a:r>
              <a:rPr lang="en-GB" b="1" dirty="0"/>
              <a:t>City cooperation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D2EE1-3C83-4440-AE48-A13EA032F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961" y="1611558"/>
            <a:ext cx="7379126" cy="2652624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SUMI’s aim: cooperate with 53 cities: </a:t>
            </a:r>
            <a:r>
              <a:rPr lang="en-GB" b="1" dirty="0"/>
              <a:t>2 cities per EU country </a:t>
            </a:r>
            <a:r>
              <a:rPr lang="en-GB" dirty="0"/>
              <a:t>(1 large and 1 small), and 1 city in Cyprus, Luxemburg, Malta</a:t>
            </a:r>
            <a:endParaRPr lang="de-DE" dirty="0"/>
          </a:p>
          <a:p>
            <a:pPr lvl="0"/>
            <a:r>
              <a:rPr lang="en-GB" dirty="0"/>
              <a:t>Confirmed cities are now in process of signing </a:t>
            </a:r>
            <a:r>
              <a:rPr lang="en-GB" b="1" dirty="0"/>
              <a:t>Memorandum of Understanding</a:t>
            </a:r>
            <a:endParaRPr lang="de-DE" b="1" dirty="0"/>
          </a:p>
          <a:p>
            <a:pPr lvl="0"/>
            <a:r>
              <a:rPr lang="en-GB" dirty="0"/>
              <a:t>Remaining gaps</a:t>
            </a: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FBA3F18-7A59-49F7-A4DE-3D4E3B34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7172" y="6356350"/>
            <a:ext cx="2743200" cy="365125"/>
          </a:xfrm>
        </p:spPr>
        <p:txBody>
          <a:bodyPr/>
          <a:lstStyle/>
          <a:p>
            <a:fld id="{67244B0C-4BE3-4591-92CB-B9468F25914B}" type="slidenum">
              <a:rPr lang="en-GB" smtClean="0"/>
              <a:t>8</a:t>
            </a:fld>
            <a:endParaRPr lang="en-GB" dirty="0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72AAF2CA-2CC5-415A-AE64-5332612E3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117624"/>
              </p:ext>
            </p:extLst>
          </p:nvPr>
        </p:nvGraphicFramePr>
        <p:xfrm>
          <a:off x="759873" y="4346966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79290655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10284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Large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Small cities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434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Belgium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Czech Republic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278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Germany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Estonia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11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Latvia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Ireland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618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Lithuania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Luxembourg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316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Malta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770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776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201A0-2AA6-40CE-A4D2-245C56BA2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961" y="285994"/>
            <a:ext cx="11342077" cy="1325563"/>
          </a:xfrm>
        </p:spPr>
        <p:txBody>
          <a:bodyPr/>
          <a:lstStyle/>
          <a:p>
            <a:r>
              <a:rPr lang="en-GB" b="1" dirty="0"/>
              <a:t>Benefits for cities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D2EE1-3C83-4440-AE48-A13EA032F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961" y="1502875"/>
            <a:ext cx="11342077" cy="52185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support in determining the </a:t>
            </a:r>
            <a:r>
              <a:rPr lang="en-GB" b="1" dirty="0"/>
              <a:t>current status of your city </a:t>
            </a:r>
            <a:r>
              <a:rPr lang="en-GB" dirty="0"/>
              <a:t>with regards to sustainable urban mobility, incl. </a:t>
            </a:r>
            <a:r>
              <a:rPr lang="en-GB" b="1" dirty="0"/>
              <a:t>identification of deficiency areas </a:t>
            </a:r>
            <a:r>
              <a:rPr lang="en-GB" dirty="0"/>
              <a:t>where additional action may be required</a:t>
            </a:r>
            <a:endParaRPr lang="de-DE" dirty="0"/>
          </a:p>
          <a:p>
            <a:pPr lvl="0"/>
            <a:r>
              <a:rPr lang="en-GB" dirty="0"/>
              <a:t>tailored </a:t>
            </a:r>
            <a:r>
              <a:rPr lang="en-GB" b="1" dirty="0"/>
              <a:t>technical assistance to calculate each indicator</a:t>
            </a:r>
            <a:r>
              <a:rPr lang="en-GB" dirty="0"/>
              <a:t>, incl. identification and gathering of data</a:t>
            </a:r>
          </a:p>
          <a:p>
            <a:r>
              <a:rPr lang="en-GB" b="1" dirty="0"/>
              <a:t>personal training </a:t>
            </a:r>
            <a:r>
              <a:rPr lang="en-GB" dirty="0"/>
              <a:t>and </a:t>
            </a:r>
            <a:r>
              <a:rPr lang="en-GB" b="1" dirty="0"/>
              <a:t>capacity building </a:t>
            </a:r>
            <a:r>
              <a:rPr lang="en-GB" dirty="0"/>
              <a:t>for data collection</a:t>
            </a:r>
            <a:endParaRPr lang="de-DE" dirty="0"/>
          </a:p>
          <a:p>
            <a:pPr lvl="0"/>
            <a:r>
              <a:rPr lang="en-GB" dirty="0"/>
              <a:t>free </a:t>
            </a:r>
            <a:r>
              <a:rPr lang="en-GB" b="1" dirty="0"/>
              <a:t>analysis</a:t>
            </a:r>
            <a:r>
              <a:rPr lang="en-GB" dirty="0"/>
              <a:t> of available data</a:t>
            </a:r>
            <a:endParaRPr lang="de-DE" dirty="0"/>
          </a:p>
          <a:p>
            <a:pPr lvl="0"/>
            <a:r>
              <a:rPr lang="en-GB" dirty="0"/>
              <a:t>possibility to actively </a:t>
            </a:r>
            <a:r>
              <a:rPr lang="en-GB" b="1" dirty="0"/>
              <a:t>contribute to the definition and improvement </a:t>
            </a:r>
            <a:r>
              <a:rPr lang="en-GB" dirty="0"/>
              <a:t>of a common European urban mobility indicator set</a:t>
            </a:r>
            <a:endParaRPr lang="de-DE" dirty="0"/>
          </a:p>
          <a:p>
            <a:pPr lvl="0"/>
            <a:r>
              <a:rPr lang="en-GB" b="1" dirty="0"/>
              <a:t>experience sharing </a:t>
            </a:r>
            <a:r>
              <a:rPr lang="en-GB" dirty="0"/>
              <a:t>and </a:t>
            </a:r>
            <a:r>
              <a:rPr lang="en-GB" b="1" dirty="0"/>
              <a:t>peer-to-peer exchange </a:t>
            </a:r>
            <a:r>
              <a:rPr lang="en-GB" dirty="0"/>
              <a:t>with cities of similar size and characteristics</a:t>
            </a:r>
            <a:endParaRPr lang="de-DE" dirty="0"/>
          </a:p>
          <a:p>
            <a:pPr lvl="0"/>
            <a:r>
              <a:rPr lang="en-GB" b="1" dirty="0"/>
              <a:t>visibility and recognition </a:t>
            </a:r>
            <a:r>
              <a:rPr lang="en-GB" dirty="0"/>
              <a:t>beyond the project at European, national and local levels as frontrunner in the application of sustainable urban mobility indicators</a:t>
            </a:r>
            <a:endParaRPr lang="de-DE" dirty="0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FBA3F18-7A59-49F7-A4DE-3D4E3B34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7172" y="6356350"/>
            <a:ext cx="2743200" cy="365125"/>
          </a:xfrm>
        </p:spPr>
        <p:txBody>
          <a:bodyPr/>
          <a:lstStyle/>
          <a:p>
            <a:fld id="{67244B0C-4BE3-4591-92CB-B9468F25914B}" type="slidenum">
              <a:rPr lang="en-GB" smtClean="0"/>
              <a:t>9</a:t>
            </a:fld>
            <a:endParaRPr lang="en-GB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F22DF6A-7825-455F-A0F5-A2A88AAF55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735" y="1592029"/>
            <a:ext cx="418452" cy="34203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9B5BBB0-9BA5-4C3A-B31D-58048D11AE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968" y="2670134"/>
            <a:ext cx="418452" cy="34203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C48E37D-8650-4E58-803A-60F36EBC7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27" y="3430923"/>
            <a:ext cx="418452" cy="34203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23AE2FA-7857-406B-8391-F3F1AB7FF7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735" y="3853429"/>
            <a:ext cx="418452" cy="34203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23A145E-6E7D-4A5C-9804-7EB0730A63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735" y="4325537"/>
            <a:ext cx="418452" cy="342039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C541C10-239D-4133-A3F7-A420B4FE5A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735" y="5124545"/>
            <a:ext cx="418452" cy="34203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F831BD4-CFC3-4438-BAB3-E53EC897DF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789" y="5787172"/>
            <a:ext cx="418452" cy="34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3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14F6B2E8698D42A345722F61CC14D3" ma:contentTypeVersion="0" ma:contentTypeDescription="Create a new document." ma:contentTypeScope="" ma:versionID="ddedc7dbd4d1482715b5ae37a1b887f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EE2CA1-48B9-4025-9DE7-4ED63CF46357}"/>
</file>

<file path=customXml/itemProps2.xml><?xml version="1.0" encoding="utf-8"?>
<ds:datastoreItem xmlns:ds="http://schemas.openxmlformats.org/officeDocument/2006/customXml" ds:itemID="{1DFB24C6-3B29-4259-9177-271058BE4E35}"/>
</file>

<file path=customXml/itemProps3.xml><?xml version="1.0" encoding="utf-8"?>
<ds:datastoreItem xmlns:ds="http://schemas.openxmlformats.org/officeDocument/2006/customXml" ds:itemID="{B563161E-B7E8-45FA-94B7-F0C2043A2D2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Breitbild</PresentationFormat>
  <Paragraphs>176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Wingdings</vt:lpstr>
      <vt:lpstr>Office</vt:lpstr>
      <vt:lpstr>Welcome to session #12a  MONITORING MOBILITY PERFORMANCE IN EUROPEAN URBAN AREAS THROUGH SUSTAINABLE URBAN MOBILITY INDICATORS</vt:lpstr>
      <vt:lpstr>Agenda</vt:lpstr>
      <vt:lpstr>The Sustainable Urban Mobility Indicators (SUMI) project – helping European cities using WBCSD’s SiMPlify tool</vt:lpstr>
      <vt:lpstr>The SUMI project</vt:lpstr>
      <vt:lpstr>SUMI’s main activities</vt:lpstr>
      <vt:lpstr>Project status</vt:lpstr>
      <vt:lpstr>List of indicators</vt:lpstr>
      <vt:lpstr>City cooperation</vt:lpstr>
      <vt:lpstr>Benefits for cities</vt:lpstr>
      <vt:lpstr>PowerPoint-Präsentation</vt:lpstr>
      <vt:lpstr>Thank you very much for your participation!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support related to sustainable urban mobility indicators (SUMI)</dc:title>
  <dc:creator>Marcel Braun</dc:creator>
  <cp:lastModifiedBy>Marcel Braun</cp:lastModifiedBy>
  <cp:revision>282</cp:revision>
  <dcterms:created xsi:type="dcterms:W3CDTF">2018-01-09T10:39:49Z</dcterms:created>
  <dcterms:modified xsi:type="dcterms:W3CDTF">2018-09-24T07:12:05Z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0x0101008414F6B2E8698D42A345722F61CC14D3</vt:lpwstr>
  </property>
</Properties>
</file>