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305" r:id="rId2"/>
    <p:sldId id="307" r:id="rId3"/>
    <p:sldId id="308" r:id="rId4"/>
    <p:sldId id="303" r:id="rId5"/>
    <p:sldId id="304" r:id="rId6"/>
    <p:sldId id="306" r:id="rId7"/>
    <p:sldId id="309" r:id="rId8"/>
  </p:sldIdLst>
  <p:sldSz cx="9144000" cy="6858000" type="screen4x3"/>
  <p:notesSz cx="6797675" cy="992663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CG Omeg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CG Omeg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CG Omeg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CG Omeg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CG Omeg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CG Omeg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CG Omeg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CG Omeg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CG Omeg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789"/>
    <a:srgbClr val="33CC33"/>
    <a:srgbClr val="000066"/>
    <a:srgbClr val="FFFFD1"/>
    <a:srgbClr val="FFCB37"/>
    <a:srgbClr val="FFC319"/>
    <a:srgbClr val="4F8AC5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 autoAdjust="0"/>
    <p:restoredTop sz="94737" autoAdjust="0"/>
  </p:normalViewPr>
  <p:slideViewPr>
    <p:cSldViewPr>
      <p:cViewPr>
        <p:scale>
          <a:sx n="70" d="100"/>
          <a:sy n="70" d="100"/>
        </p:scale>
        <p:origin x="-51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270" y="-84"/>
      </p:cViewPr>
      <p:guideLst>
        <p:guide orient="horz" pos="3126"/>
        <p:guide pos="2141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l" defTabSz="914378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378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l" defTabSz="914378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4378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7D89983B-E6F0-4DF4-A233-33C2D0C830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62138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l" defTabSz="914378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378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l" defTabSz="914378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4378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3595DAEE-062B-4432-82BF-BAD6F41069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04015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1pPr>
            <a:lvl2pPr marL="716798" indent="-275692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2pPr>
            <a:lvl3pPr marL="1102766" indent="-220553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3pPr>
            <a:lvl4pPr marL="1543873" indent="-220553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4pPr>
            <a:lvl5pPr marL="1984980" indent="-220553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5pPr>
            <a:lvl6pPr marL="2426086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6pPr>
            <a:lvl7pPr marL="2867193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7pPr>
            <a:lvl8pPr marL="3308299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8pPr>
            <a:lvl9pPr marL="3749406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9pPr>
          </a:lstStyle>
          <a:p>
            <a:pPr eaLnBrk="1" hangingPunct="1"/>
            <a:fld id="{D92F576E-77A6-405C-B61D-ABC3698550DB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1pPr>
            <a:lvl2pPr marL="716798" indent="-275692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2pPr>
            <a:lvl3pPr marL="1102766" indent="-220553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3pPr>
            <a:lvl4pPr marL="1543873" indent="-220553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4pPr>
            <a:lvl5pPr marL="1984980" indent="-220553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5pPr>
            <a:lvl6pPr marL="2426086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6pPr>
            <a:lvl7pPr marL="2867193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7pPr>
            <a:lvl8pPr marL="3308299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8pPr>
            <a:lvl9pPr marL="3749406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9pPr>
          </a:lstStyle>
          <a:p>
            <a:pPr eaLnBrk="1" hangingPunct="1"/>
            <a:fld id="{8F66E19B-7C3D-410F-B306-11276941C941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de-DE" sz="9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1pPr>
            <a:lvl2pPr marL="716798" indent="-275692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2pPr>
            <a:lvl3pPr marL="1102766" indent="-220553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3pPr>
            <a:lvl4pPr marL="1543873" indent="-220553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4pPr>
            <a:lvl5pPr marL="1984980" indent="-220553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5pPr>
            <a:lvl6pPr marL="2426086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6pPr>
            <a:lvl7pPr marL="2867193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7pPr>
            <a:lvl8pPr marL="3308299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8pPr>
            <a:lvl9pPr marL="3749406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9pPr>
          </a:lstStyle>
          <a:p>
            <a:pPr eaLnBrk="1" hangingPunct="1"/>
            <a:fld id="{8F66E19B-7C3D-410F-B306-11276941C941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3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de-DE" sz="9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1pPr>
            <a:lvl2pPr marL="716798" indent="-275692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2pPr>
            <a:lvl3pPr marL="1102766" indent="-220553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3pPr>
            <a:lvl4pPr marL="1543873" indent="-220553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4pPr>
            <a:lvl5pPr marL="1984980" indent="-220553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5pPr>
            <a:lvl6pPr marL="2426086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6pPr>
            <a:lvl7pPr marL="2867193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7pPr>
            <a:lvl8pPr marL="3308299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8pPr>
            <a:lvl9pPr marL="3749406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9pPr>
          </a:lstStyle>
          <a:p>
            <a:pPr eaLnBrk="1" hangingPunct="1"/>
            <a:fld id="{8F66E19B-7C3D-410F-B306-11276941C941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de-DE" sz="9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1pPr>
            <a:lvl2pPr marL="716798" indent="-275692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2pPr>
            <a:lvl3pPr marL="1102766" indent="-220553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3pPr>
            <a:lvl4pPr marL="1543873" indent="-220553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4pPr>
            <a:lvl5pPr marL="1984980" indent="-220553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5pPr>
            <a:lvl6pPr marL="2426086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6pPr>
            <a:lvl7pPr marL="2867193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7pPr>
            <a:lvl8pPr marL="3308299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8pPr>
            <a:lvl9pPr marL="3749406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9pPr>
          </a:lstStyle>
          <a:p>
            <a:pPr eaLnBrk="1" hangingPunct="1"/>
            <a:fld id="{8F66E19B-7C3D-410F-B306-11276941C941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de-DE" sz="9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1pPr>
            <a:lvl2pPr marL="716798" indent="-275692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2pPr>
            <a:lvl3pPr marL="1102766" indent="-220553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3pPr>
            <a:lvl4pPr marL="1543873" indent="-220553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4pPr>
            <a:lvl5pPr marL="1984980" indent="-220553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5pPr>
            <a:lvl6pPr marL="2426086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6pPr>
            <a:lvl7pPr marL="2867193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7pPr>
            <a:lvl8pPr marL="3308299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8pPr>
            <a:lvl9pPr marL="3749406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9pPr>
          </a:lstStyle>
          <a:p>
            <a:pPr eaLnBrk="1" hangingPunct="1"/>
            <a:fld id="{8F66E19B-7C3D-410F-B306-11276941C941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de-DE" sz="9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1pPr>
            <a:lvl2pPr marL="716798" indent="-275692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2pPr>
            <a:lvl3pPr marL="1102766" indent="-220553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3pPr>
            <a:lvl4pPr marL="1543873" indent="-220553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4pPr>
            <a:lvl5pPr marL="1984980" indent="-220553" defTabSz="914378" eaLnBrk="0" hangingPunct="0">
              <a:defRPr sz="3100" b="1">
                <a:solidFill>
                  <a:srgbClr val="000066"/>
                </a:solidFill>
                <a:latin typeface="CG Omega" pitchFamily="34" charset="0"/>
              </a:defRPr>
            </a:lvl5pPr>
            <a:lvl6pPr marL="2426086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6pPr>
            <a:lvl7pPr marL="2867193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7pPr>
            <a:lvl8pPr marL="3308299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8pPr>
            <a:lvl9pPr marL="3749406" indent="-220553" algn="ctr" defTabSz="91437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CG Omega" pitchFamily="34" charset="0"/>
              </a:defRPr>
            </a:lvl9pPr>
          </a:lstStyle>
          <a:p>
            <a:pPr eaLnBrk="1" hangingPunct="1"/>
            <a:fld id="{8F66E19B-7C3D-410F-B306-11276941C941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de-DE" sz="9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07200" y="6248400"/>
            <a:ext cx="2260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9755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CIVITAS-ELAN review meeting, Brussels, 25/ 26 January 2010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852365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84988" y="433388"/>
            <a:ext cx="2259012" cy="60372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7950" y="433388"/>
            <a:ext cx="6624638" cy="603726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CIVITAS-ELAN review meeting, Brussels, 25/ 26 January 2010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023980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433388"/>
            <a:ext cx="9036050" cy="647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07950" y="1062038"/>
            <a:ext cx="6624638" cy="540861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CIVITAS-ELAN review meeting, Brussels, 25/ 26 January 2010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714685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CIVITAS-ELAN review meeting, Brussels, 25/ 26 January 2010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257024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CIVITAS-ELAN review meeting, Brussels, 25/ 26 January 2010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626122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7950" y="1062038"/>
            <a:ext cx="3235325" cy="540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95675" y="1062038"/>
            <a:ext cx="3236913" cy="540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CIVITAS-ELAN review meeting, Brussels, 25/ 26 January 2010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484442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CIVITAS-ELAN review meeting, Brussels, 25/ 26 January 2010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181268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CIVITAS-ELAN review meeting, Brussels, 25/ 26 January 2010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136396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CIVITAS-ELAN review meeting, Brussels, 25/ 26 January 2010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340843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CIVITAS-ELAN review meeting, Brussels, 25/ 26 January 2010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793970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CIVITAS-ELAN review meeting, Brussels, 25/ 26 January 2010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806028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4"/>
          <p:cNvGrpSpPr>
            <a:grpSpLocks/>
          </p:cNvGrpSpPr>
          <p:nvPr/>
        </p:nvGrpSpPr>
        <p:grpSpPr bwMode="auto">
          <a:xfrm>
            <a:off x="0" y="0"/>
            <a:ext cx="9144000" cy="6904038"/>
            <a:chOff x="0" y="0"/>
            <a:chExt cx="5760" cy="4349"/>
          </a:xfrm>
        </p:grpSpPr>
        <p:pic>
          <p:nvPicPr>
            <p:cNvPr id="1033" name="Picture 51" descr="CIVITAS_kl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46" descr="rechter_balken_neu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95"/>
              <a:ext cx="1474" cy="4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8" name="Rectangle 42"/>
            <p:cNvSpPr>
              <a:spLocks noChangeArrowheads="1"/>
            </p:cNvSpPr>
            <p:nvPr userDrawn="1"/>
          </p:nvSpPr>
          <p:spPr bwMode="auto">
            <a:xfrm>
              <a:off x="4286" y="3936"/>
              <a:ext cx="147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27" name="Picture 47" descr="civitas_keyimage_PPT_neu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2913"/>
            <a:ext cx="2339975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9" descr="fusszeile_grauer_balke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50038"/>
            <a:ext cx="68040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9088"/>
            <a:ext cx="67564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chemeClr val="tx1"/>
                </a:solidFill>
                <a:effectLst/>
                <a:latin typeface="Helvetica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GB"/>
              <a:t>CIVITAS-ELAN review meeting, Brussels, 25/ 26 January 2010</a:t>
            </a:r>
            <a:endParaRPr lang="de-DE"/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062038"/>
            <a:ext cx="6624638" cy="54086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rgbClr val="00006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Hier klicken, um master-textformat zu bearbeiten.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title"/>
          </p:nvPr>
        </p:nvSpPr>
        <p:spPr bwMode="blackWhite">
          <a:xfrm>
            <a:off x="107950" y="433388"/>
            <a:ext cx="9036050" cy="647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2771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2771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</a:t>
            </a:r>
          </a:p>
        </p:txBody>
      </p:sp>
      <p:pic>
        <p:nvPicPr>
          <p:cNvPr id="1032" name="Picture 61" descr="CIV_elan_PPT_slideheader_rgb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G Omeg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G Omeg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G Omeg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G Omeg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G Omeg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G Omeg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G Omeg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G Omega" pitchFamily="34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15000"/>
        </a:spcAft>
        <a:buClr>
          <a:srgbClr val="FF9900"/>
        </a:buClr>
        <a:buSzPct val="80000"/>
        <a:buFont typeface="Wingdings" pitchFamily="2" charset="2"/>
        <a:buChar char="n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15000"/>
        </a:spcAft>
        <a:buClr>
          <a:srgbClr val="CC0000"/>
        </a:buClr>
        <a:buSzPct val="120000"/>
        <a:buChar char="•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5000"/>
        </a:spcBef>
        <a:spcAft>
          <a:spcPct val="15000"/>
        </a:spcAft>
        <a:buClr>
          <a:srgbClr val="000066"/>
        </a:buClr>
        <a:buChar char="–"/>
        <a:defRPr sz="20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15000"/>
        </a:spcAft>
        <a:buClr>
          <a:srgbClr val="000066"/>
        </a:buClr>
        <a:buChar char="–"/>
        <a:defRPr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5000"/>
        </a:spcBef>
        <a:spcAft>
          <a:spcPct val="15000"/>
        </a:spcAft>
        <a:buClr>
          <a:srgbClr val="000066"/>
        </a:buClr>
        <a:buChar char="–"/>
        <a:defRPr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5000"/>
        </a:spcBef>
        <a:spcAft>
          <a:spcPct val="15000"/>
        </a:spcAft>
        <a:buClr>
          <a:srgbClr val="000066"/>
        </a:buClr>
        <a:buChar char="–"/>
        <a:defRPr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5000"/>
        </a:spcBef>
        <a:spcAft>
          <a:spcPct val="15000"/>
        </a:spcAft>
        <a:buClr>
          <a:srgbClr val="000066"/>
        </a:buClr>
        <a:buChar char="–"/>
        <a:defRPr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5000"/>
        </a:spcBef>
        <a:spcAft>
          <a:spcPct val="15000"/>
        </a:spcAft>
        <a:buClr>
          <a:srgbClr val="000066"/>
        </a:buClr>
        <a:buChar char="–"/>
        <a:defRPr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5000"/>
        </a:spcBef>
        <a:spcAft>
          <a:spcPct val="15000"/>
        </a:spcAft>
        <a:buClr>
          <a:srgbClr val="000066"/>
        </a:buClr>
        <a:buChar char="–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jubljana.si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zdenka.simonovic@ljubljana.s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771775" y="3644900"/>
            <a:ext cx="6048375" cy="3024188"/>
          </a:xfrm>
          <a:solidFill>
            <a:srgbClr val="FFFFFF"/>
          </a:solidFill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  <a:spcAft>
                <a:spcPct val="45000"/>
              </a:spcAft>
              <a:defRPr/>
            </a:pPr>
            <a:r>
              <a:rPr lang="en-GB" dirty="0" smtClean="0"/>
              <a:t>Main results from the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en-GB" dirty="0" smtClean="0"/>
              <a:t>CIVITAS ELAN project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2400" dirty="0"/>
              <a:t>Zdenka </a:t>
            </a:r>
            <a:r>
              <a:rPr lang="en-GB" sz="2400" dirty="0" smtClean="0"/>
              <a:t>Šimonovič, CIVITAS ELAN Project Coordinator, </a:t>
            </a:r>
            <a:r>
              <a:rPr lang="en-GB" sz="2400" dirty="0"/>
              <a:t>City of Ljubljana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2400" dirty="0" smtClean="0"/>
              <a:t>2</a:t>
            </a:r>
            <a:r>
              <a:rPr lang="sl-SI" sz="2400" dirty="0" smtClean="0"/>
              <a:t>3 </a:t>
            </a:r>
            <a:r>
              <a:rPr lang="sl-SI" sz="2400" dirty="0" err="1" smtClean="0"/>
              <a:t>October</a:t>
            </a:r>
            <a:r>
              <a:rPr lang="sl-SI" sz="2400" dirty="0" smtClean="0"/>
              <a:t> </a:t>
            </a:r>
            <a:r>
              <a:rPr lang="en-GB" sz="2400" dirty="0" smtClean="0"/>
              <a:t>201</a:t>
            </a:r>
            <a:r>
              <a:rPr lang="sl-SI" sz="2400" dirty="0" smtClean="0"/>
              <a:t>3</a:t>
            </a:r>
            <a:endParaRPr lang="en-GB" sz="2400" dirty="0" smtClean="0"/>
          </a:p>
        </p:txBody>
      </p:sp>
      <p:grpSp>
        <p:nvGrpSpPr>
          <p:cNvPr id="3075" name="Group 15"/>
          <p:cNvGrpSpPr>
            <a:grpSpLocks/>
          </p:cNvGrpSpPr>
          <p:nvPr/>
        </p:nvGrpSpPr>
        <p:grpSpPr bwMode="auto">
          <a:xfrm>
            <a:off x="0" y="0"/>
            <a:ext cx="2628900" cy="6858000"/>
            <a:chOff x="0" y="0"/>
            <a:chExt cx="1656" cy="4320"/>
          </a:xfrm>
        </p:grpSpPr>
        <p:pic>
          <p:nvPicPr>
            <p:cNvPr id="3078" name="Picture 16" descr="46x120mm_8px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655" cy="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17" descr="Key_Image_PPT_128px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56" cy="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18" descr="CIV_PPT_EU_flag_neg_rgb_lef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" y="3141"/>
              <a:ext cx="1088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6" name="Picture 19" descr="CIV_elan_PPT_coverheader_rg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056688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2555875" y="620610"/>
            <a:ext cx="6500813" cy="17415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Aft>
                <a:spcPct val="45000"/>
              </a:spcAft>
              <a:defRPr/>
            </a:pPr>
            <a:r>
              <a:rPr lang="de-DE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CIVITAS </a:t>
            </a:r>
            <a:r>
              <a:rPr lang="sl-SI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Study</a:t>
            </a:r>
            <a:r>
              <a:rPr lang="sl-SI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l-SI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tour</a:t>
            </a:r>
            <a:r>
              <a:rPr lang="sl-SI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85000"/>
              </a:lnSpc>
              <a:spcAft>
                <a:spcPct val="45000"/>
              </a:spcAft>
              <a:defRPr/>
            </a:pPr>
            <a:r>
              <a:rPr lang="sl-SI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Ljubljana</a:t>
            </a:r>
            <a:endParaRPr lang="en-GB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115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925" y="549275"/>
            <a:ext cx="6769100" cy="612017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</a:rPr>
              <a:t>Know well the challenges in your city 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</a:rPr>
              <a:t>Define an integrated set of measures (8 CIVITAS thematic fields) 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</a:rPr>
              <a:t>Measures in line with local, national &amp; EU policies 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</a:rPr>
              <a:t>Ensure political support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</a:rPr>
              <a:t>Plan your measures in a participatory process (stakeholders, public)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</a:rPr>
              <a:t>Define well measurable objectives, goals 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</a:rPr>
              <a:t>Ensure good cooperation within your organisation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</a:rPr>
              <a:t>Work in good partnership (local and international) </a:t>
            </a:r>
          </a:p>
          <a:p>
            <a:pPr eaLnBrk="1" hangingPunct="1"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title"/>
          </p:nvPr>
        </p:nvSpPr>
        <p:spPr>
          <a:xfrm>
            <a:off x="18610" y="17255"/>
            <a:ext cx="7092350" cy="444840"/>
          </a:xfrm>
        </p:spPr>
        <p:txBody>
          <a:bodyPr/>
          <a:lstStyle/>
          <a:p>
            <a:pPr eaLnBrk="1" hangingPunct="1">
              <a:defRPr/>
            </a:pPr>
            <a:r>
              <a:rPr lang="sl-SI" sz="2600" dirty="0" smtClean="0"/>
              <a:t/>
            </a:r>
            <a:br>
              <a:rPr lang="sl-SI" sz="2600" dirty="0" smtClean="0"/>
            </a:br>
            <a:r>
              <a:rPr lang="sl-SI" sz="2600" dirty="0" smtClean="0"/>
              <a:t>Some aspects to remember</a:t>
            </a:r>
            <a:br>
              <a:rPr lang="sl-SI" sz="2600" dirty="0" smtClean="0"/>
            </a:b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3710536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925" y="549275"/>
            <a:ext cx="6769100" cy="6120175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Get qualified &amp; </a:t>
            </a:r>
            <a:r>
              <a:rPr lang="sl-SI" dirty="0" err="1">
                <a:solidFill>
                  <a:schemeClr val="tx1"/>
                </a:solidFill>
              </a:rPr>
              <a:t>dedicated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staff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working</a:t>
            </a:r>
            <a:r>
              <a:rPr lang="sl-SI" dirty="0">
                <a:solidFill>
                  <a:schemeClr val="tx1"/>
                </a:solidFill>
              </a:rPr>
              <a:t> on </a:t>
            </a:r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project</a:t>
            </a:r>
            <a:endParaRPr lang="sl-SI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sl-SI" dirty="0" err="1" smtClean="0">
                <a:solidFill>
                  <a:schemeClr val="tx1"/>
                </a:solidFill>
              </a:rPr>
              <a:t>Ensure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adequate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funding</a:t>
            </a:r>
            <a:endParaRPr lang="sl-SI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sl-SI" dirty="0" err="1" smtClean="0">
                <a:solidFill>
                  <a:schemeClr val="tx1"/>
                </a:solidFill>
              </a:rPr>
              <a:t>Evaluate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your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implementation</a:t>
            </a:r>
            <a:endParaRPr lang="sl-SI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sl-SI" dirty="0" err="1" smtClean="0">
                <a:solidFill>
                  <a:schemeClr val="tx1"/>
                </a:solidFill>
              </a:rPr>
              <a:t>Communicate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the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results</a:t>
            </a:r>
            <a:r>
              <a:rPr lang="sl-SI" dirty="0" smtClean="0">
                <a:solidFill>
                  <a:schemeClr val="tx1"/>
                </a:solidFill>
              </a:rPr>
              <a:t> (</a:t>
            </a:r>
            <a:r>
              <a:rPr lang="sl-SI" dirty="0" err="1" smtClean="0">
                <a:solidFill>
                  <a:schemeClr val="tx1"/>
                </a:solidFill>
              </a:rPr>
              <a:t>within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your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organisation</a:t>
            </a:r>
            <a:r>
              <a:rPr lang="sl-SI" dirty="0" smtClean="0">
                <a:solidFill>
                  <a:schemeClr val="tx1"/>
                </a:solidFill>
              </a:rPr>
              <a:t>, </a:t>
            </a:r>
            <a:r>
              <a:rPr lang="sl-SI" dirty="0" err="1" smtClean="0">
                <a:solidFill>
                  <a:schemeClr val="tx1"/>
                </a:solidFill>
              </a:rPr>
              <a:t>locally</a:t>
            </a:r>
            <a:r>
              <a:rPr lang="sl-SI" dirty="0" smtClean="0">
                <a:solidFill>
                  <a:schemeClr val="tx1"/>
                </a:solidFill>
              </a:rPr>
              <a:t>, EU </a:t>
            </a:r>
            <a:r>
              <a:rPr lang="sl-SI" dirty="0" err="1" smtClean="0">
                <a:solidFill>
                  <a:schemeClr val="tx1"/>
                </a:solidFill>
              </a:rPr>
              <a:t>level</a:t>
            </a:r>
            <a:r>
              <a:rPr lang="sl-SI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defRPr/>
            </a:pP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Share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your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experiences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with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other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cities</a:t>
            </a:r>
            <a:endParaRPr lang="sl-SI" dirty="0" smtClean="0">
              <a:solidFill>
                <a:schemeClr val="tx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sl-SI" dirty="0" smtClean="0">
                <a:solidFill>
                  <a:schemeClr val="tx1"/>
                </a:solidFill>
              </a:rPr>
              <a:t>In a EU </a:t>
            </a:r>
            <a:r>
              <a:rPr lang="sl-SI" dirty="0" err="1" smtClean="0">
                <a:solidFill>
                  <a:schemeClr val="tx1"/>
                </a:solidFill>
              </a:rPr>
              <a:t>funded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project</a:t>
            </a:r>
            <a:r>
              <a:rPr lang="sl-SI" dirty="0" smtClean="0">
                <a:solidFill>
                  <a:schemeClr val="tx1"/>
                </a:solidFill>
              </a:rPr>
              <a:t>:</a:t>
            </a:r>
            <a:endParaRPr lang="sl-SI" sz="200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sl-SI" sz="2000" dirty="0" err="1">
                <a:solidFill>
                  <a:schemeClr val="tx1"/>
                </a:solidFill>
              </a:rPr>
              <a:t>solid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dirty="0" err="1">
                <a:solidFill>
                  <a:schemeClr val="tx1"/>
                </a:solidFill>
              </a:rPr>
              <a:t>consortium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Tx/>
              <a:buChar char="-"/>
              <a:defRPr/>
            </a:pPr>
            <a:r>
              <a:rPr lang="sl-SI" sz="2000" dirty="0" err="1">
                <a:solidFill>
                  <a:schemeClr val="tx1"/>
                </a:solidFill>
              </a:rPr>
              <a:t>g</a:t>
            </a:r>
            <a:r>
              <a:rPr lang="sl-SI" sz="2000" dirty="0" err="1" smtClean="0">
                <a:solidFill>
                  <a:schemeClr val="tx1"/>
                </a:solidFill>
              </a:rPr>
              <a:t>ood</a:t>
            </a:r>
            <a:r>
              <a:rPr lang="sl-SI" sz="2000" dirty="0" smtClean="0">
                <a:solidFill>
                  <a:schemeClr val="tx1"/>
                </a:solidFill>
              </a:rPr>
              <a:t> </a:t>
            </a:r>
            <a:r>
              <a:rPr lang="sl-SI" sz="2000" dirty="0" err="1" smtClean="0">
                <a:solidFill>
                  <a:schemeClr val="tx1"/>
                </a:solidFill>
              </a:rPr>
              <a:t>understanding</a:t>
            </a:r>
            <a:r>
              <a:rPr lang="sl-SI" sz="2000" dirty="0" smtClean="0">
                <a:solidFill>
                  <a:schemeClr val="tx1"/>
                </a:solidFill>
              </a:rPr>
              <a:t> </a:t>
            </a:r>
            <a:r>
              <a:rPr lang="sl-SI" sz="2000" dirty="0" err="1" smtClean="0">
                <a:solidFill>
                  <a:schemeClr val="tx1"/>
                </a:solidFill>
              </a:rPr>
              <a:t>of</a:t>
            </a:r>
            <a:r>
              <a:rPr lang="sl-SI" sz="2000" dirty="0" smtClean="0">
                <a:solidFill>
                  <a:schemeClr val="tx1"/>
                </a:solidFill>
              </a:rPr>
              <a:t> administrative &amp; </a:t>
            </a:r>
            <a:r>
              <a:rPr lang="sl-SI" sz="2000" dirty="0" err="1" smtClean="0">
                <a:solidFill>
                  <a:schemeClr val="tx1"/>
                </a:solidFill>
              </a:rPr>
              <a:t>financial</a:t>
            </a:r>
            <a:r>
              <a:rPr lang="sl-SI" sz="2000" dirty="0" smtClean="0">
                <a:solidFill>
                  <a:schemeClr val="tx1"/>
                </a:solidFill>
              </a:rPr>
              <a:t> </a:t>
            </a:r>
            <a:r>
              <a:rPr lang="sl-SI" sz="2000" dirty="0" err="1" smtClean="0">
                <a:solidFill>
                  <a:schemeClr val="tx1"/>
                </a:solidFill>
              </a:rPr>
              <a:t>rules</a:t>
            </a:r>
            <a:r>
              <a:rPr lang="sl-SI" sz="20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Tx/>
              <a:buChar char="-"/>
              <a:defRPr/>
            </a:pPr>
            <a:r>
              <a:rPr lang="sl-SI" sz="2000" dirty="0" err="1">
                <a:solidFill>
                  <a:schemeClr val="tx1"/>
                </a:solidFill>
              </a:rPr>
              <a:t>w</a:t>
            </a:r>
            <a:r>
              <a:rPr lang="sl-SI" sz="2000" dirty="0" err="1" smtClean="0">
                <a:solidFill>
                  <a:schemeClr val="tx1"/>
                </a:solidFill>
              </a:rPr>
              <a:t>ork</a:t>
            </a:r>
            <a:r>
              <a:rPr lang="sl-SI" sz="2000" dirty="0" smtClean="0">
                <a:solidFill>
                  <a:schemeClr val="tx1"/>
                </a:solidFill>
              </a:rPr>
              <a:t> </a:t>
            </a:r>
            <a:r>
              <a:rPr lang="sl-SI" sz="2000" dirty="0" err="1" smtClean="0">
                <a:solidFill>
                  <a:schemeClr val="tx1"/>
                </a:solidFill>
              </a:rPr>
              <a:t>with</a:t>
            </a:r>
            <a:r>
              <a:rPr lang="sl-SI" sz="2000" dirty="0" smtClean="0">
                <a:solidFill>
                  <a:schemeClr val="tx1"/>
                </a:solidFill>
              </a:rPr>
              <a:t> </a:t>
            </a:r>
            <a:r>
              <a:rPr lang="sl-SI" sz="2000" dirty="0" err="1" smtClean="0">
                <a:solidFill>
                  <a:schemeClr val="tx1"/>
                </a:solidFill>
              </a:rPr>
              <a:t>other</a:t>
            </a:r>
            <a:r>
              <a:rPr lang="sl-SI" sz="2000" dirty="0" smtClean="0">
                <a:solidFill>
                  <a:schemeClr val="tx1"/>
                </a:solidFill>
              </a:rPr>
              <a:t> EU </a:t>
            </a:r>
            <a:r>
              <a:rPr lang="sl-SI" sz="2000" dirty="0" err="1" smtClean="0">
                <a:solidFill>
                  <a:schemeClr val="tx1"/>
                </a:solidFill>
              </a:rPr>
              <a:t>funded</a:t>
            </a:r>
            <a:r>
              <a:rPr lang="sl-SI" sz="2000" dirty="0" smtClean="0">
                <a:solidFill>
                  <a:schemeClr val="tx1"/>
                </a:solidFill>
              </a:rPr>
              <a:t> </a:t>
            </a:r>
            <a:r>
              <a:rPr lang="sl-SI" sz="2000" dirty="0" err="1" smtClean="0">
                <a:solidFill>
                  <a:schemeClr val="tx1"/>
                </a:solidFill>
              </a:rPr>
              <a:t>projects</a:t>
            </a:r>
            <a:r>
              <a:rPr lang="sl-SI" sz="2000" dirty="0" smtClean="0">
                <a:solidFill>
                  <a:schemeClr val="tx1"/>
                </a:solidFill>
              </a:rPr>
              <a:t> (CIVITAS), </a:t>
            </a:r>
            <a:r>
              <a:rPr lang="sl-SI" sz="2000" dirty="0" err="1" smtClean="0">
                <a:solidFill>
                  <a:schemeClr val="tx1"/>
                </a:solidFill>
              </a:rPr>
              <a:t>support</a:t>
            </a:r>
            <a:r>
              <a:rPr lang="sl-SI" sz="2000" dirty="0" smtClean="0">
                <a:solidFill>
                  <a:schemeClr val="tx1"/>
                </a:solidFill>
              </a:rPr>
              <a:t> </a:t>
            </a:r>
            <a:r>
              <a:rPr lang="sl-SI" sz="2000" dirty="0" err="1" smtClean="0">
                <a:solidFill>
                  <a:schemeClr val="tx1"/>
                </a:solidFill>
              </a:rPr>
              <a:t>actions</a:t>
            </a:r>
            <a:r>
              <a:rPr lang="sl-SI" sz="2000" dirty="0" smtClean="0">
                <a:solidFill>
                  <a:schemeClr val="tx1"/>
                </a:solidFill>
              </a:rPr>
              <a:t>, EU </a:t>
            </a:r>
            <a:r>
              <a:rPr lang="sl-SI" sz="2000" dirty="0" err="1" smtClean="0">
                <a:solidFill>
                  <a:schemeClr val="tx1"/>
                </a:solidFill>
              </a:rPr>
              <a:t>project</a:t>
            </a:r>
            <a:r>
              <a:rPr lang="sl-SI" sz="2000" dirty="0" smtClean="0">
                <a:solidFill>
                  <a:schemeClr val="tx1"/>
                </a:solidFill>
              </a:rPr>
              <a:t> </a:t>
            </a:r>
            <a:r>
              <a:rPr lang="sl-SI" sz="2000" dirty="0" err="1" smtClean="0">
                <a:solidFill>
                  <a:schemeClr val="tx1"/>
                </a:solidFill>
              </a:rPr>
              <a:t>officer</a:t>
            </a:r>
            <a:r>
              <a:rPr lang="sl-SI" sz="2000" dirty="0" smtClean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buNone/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title"/>
          </p:nvPr>
        </p:nvSpPr>
        <p:spPr>
          <a:xfrm>
            <a:off x="18610" y="17255"/>
            <a:ext cx="7092350" cy="444840"/>
          </a:xfrm>
        </p:spPr>
        <p:txBody>
          <a:bodyPr/>
          <a:lstStyle/>
          <a:p>
            <a:pPr eaLnBrk="1" hangingPunct="1">
              <a:defRPr/>
            </a:pPr>
            <a:r>
              <a:rPr lang="sl-SI" sz="2600" dirty="0" smtClean="0"/>
              <a:t/>
            </a:r>
            <a:br>
              <a:rPr lang="sl-SI" sz="2600" dirty="0" smtClean="0"/>
            </a:br>
            <a:r>
              <a:rPr lang="sl-SI" sz="2600" dirty="0" smtClean="0"/>
              <a:t>Some </a:t>
            </a:r>
            <a:r>
              <a:rPr lang="sl-SI" sz="2600" dirty="0" err="1" smtClean="0"/>
              <a:t>aspects</a:t>
            </a:r>
            <a:r>
              <a:rPr lang="sl-SI" sz="2600" dirty="0" smtClean="0"/>
              <a:t> to </a:t>
            </a:r>
            <a:r>
              <a:rPr lang="sl-SI" sz="2600" dirty="0" err="1" smtClean="0"/>
              <a:t>remember</a:t>
            </a:r>
            <a:r>
              <a:rPr lang="sl-SI" sz="2600" dirty="0" smtClean="0"/>
              <a:t/>
            </a:r>
            <a:br>
              <a:rPr lang="sl-SI" sz="2600" dirty="0" smtClean="0"/>
            </a:b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211581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925" y="549275"/>
            <a:ext cx="6769100" cy="612017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</a:rPr>
              <a:t>5 cities: Ljubljana, Gent, Zagreb, Brno, Porto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</a:rPr>
              <a:t>39 partners &amp; 2 third parties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</a:rPr>
              <a:t>69 measures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</a:rPr>
              <a:t>28.600.000 € of total costs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</a:rPr>
              <a:t>17.850.000 € of EU co-funding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</a:rPr>
              <a:t>120.000.000 € of total costs incl. infrastructure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</a:rPr>
              <a:t>5</a:t>
            </a:r>
            <a:r>
              <a:rPr lang="sl-SI" dirty="0" smtClean="0">
                <a:solidFill>
                  <a:schemeClr val="tx1"/>
                </a:solidFill>
              </a:rPr>
              <a:t>90.750</a:t>
            </a:r>
            <a:r>
              <a:rPr lang="en-GB" dirty="0" smtClean="0">
                <a:solidFill>
                  <a:schemeClr val="tx1"/>
                </a:solidFill>
              </a:rPr>
              <a:t> hours worked in ELAN =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10</a:t>
            </a:r>
            <a:r>
              <a:rPr lang="sl-SI" dirty="0" smtClean="0">
                <a:solidFill>
                  <a:schemeClr val="tx1"/>
                </a:solidFill>
              </a:rPr>
              <a:t>5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people working full time in ELAN every month</a:t>
            </a:r>
          </a:p>
          <a:p>
            <a:pPr eaLnBrk="1" hangingPunct="1">
              <a:defRPr/>
            </a:pPr>
            <a:r>
              <a:rPr lang="sl-SI" dirty="0" smtClean="0">
                <a:solidFill>
                  <a:schemeClr val="tx1"/>
                </a:solidFill>
              </a:rPr>
              <a:t>744</a:t>
            </a:r>
            <a:r>
              <a:rPr lang="en-GB" dirty="0" smtClean="0">
                <a:solidFill>
                  <a:schemeClr val="tx1"/>
                </a:solidFill>
              </a:rPr>
              <a:t> people worked in ELAN in four years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</a:rPr>
              <a:t>~60 people (incl. students) were newly </a:t>
            </a:r>
            <a:r>
              <a:rPr lang="en-GB" dirty="0" err="1" smtClean="0">
                <a:solidFill>
                  <a:schemeClr val="tx1"/>
                </a:solidFill>
              </a:rPr>
              <a:t>emplo-yed</a:t>
            </a:r>
            <a:r>
              <a:rPr lang="en-GB" dirty="0" smtClean="0">
                <a:solidFill>
                  <a:schemeClr val="tx1"/>
                </a:solidFill>
              </a:rPr>
              <a:t> by partner organisations to work on ELAN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1750"/>
            <a:ext cx="7092350" cy="444840"/>
          </a:xfrm>
        </p:spPr>
        <p:txBody>
          <a:bodyPr/>
          <a:lstStyle/>
          <a:p>
            <a:pPr eaLnBrk="1" hangingPunct="1">
              <a:defRPr/>
            </a:pPr>
            <a:r>
              <a:rPr lang="en-GB" sz="2600" dirty="0" smtClean="0"/>
              <a:t>CIVITAS ELAN in brief</a:t>
            </a:r>
          </a:p>
        </p:txBody>
      </p:sp>
      <p:pic>
        <p:nvPicPr>
          <p:cNvPr id="4" name="Slika 4" descr="C:\unzipped\Izbor-koncna brosura CE (SLO)\Izbor-konŸna broçura CE (SLO)\FOTO\ELAN-map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310" y="462095"/>
            <a:ext cx="2339690" cy="242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https://www.rc-projects.eu/CiViTAS_Plus/Zagreb/Shared%20Documents/PICTURES/Zagreb_Partner%20gathering_April%2009/CIVITAS%20ELAN%20TRAMVAJ/davor%200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310" y="3212970"/>
            <a:ext cx="2339690" cy="154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https://www.rc-projects.eu/CiViTAS_Plus/201002%20%20Ljubljana_Bled/EALN_Bled_2010_021.JPG"/>
          <p:cNvPicPr/>
          <p:nvPr/>
        </p:nvPicPr>
        <p:blipFill>
          <a:blip r:embed="rId5" cstate="print">
            <a:lum bright="10000" contrast="10000"/>
          </a:blip>
          <a:srcRect b="26014"/>
          <a:stretch>
            <a:fillRect/>
          </a:stretch>
        </p:blipFill>
        <p:spPr bwMode="auto">
          <a:xfrm>
            <a:off x="6804310" y="5085230"/>
            <a:ext cx="2339690" cy="131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925" y="548600"/>
            <a:ext cx="6769100" cy="612085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Ljubljana</a:t>
            </a:r>
          </a:p>
          <a:p>
            <a:pPr marL="628650" lvl="1" eaLnBrk="1" hangingPunct="1">
              <a:defRPr/>
            </a:pPr>
            <a:r>
              <a:rPr lang="en-GB" sz="2400" kern="1200" dirty="0" smtClean="0">
                <a:solidFill>
                  <a:schemeClr val="tx1"/>
                </a:solidFill>
              </a:rPr>
              <a:t>Modal share of cycling increased by 27%</a:t>
            </a:r>
          </a:p>
          <a:p>
            <a:pPr marL="628650" lvl="1" eaLnBrk="1" hangingPunct="1">
              <a:defRPr/>
            </a:pPr>
            <a:r>
              <a:rPr lang="en-GB" sz="2400" kern="1200" dirty="0" smtClean="0">
                <a:solidFill>
                  <a:schemeClr val="tx1"/>
                </a:solidFill>
              </a:rPr>
              <a:t>Improved public transport services due to ICT</a:t>
            </a:r>
          </a:p>
          <a:p>
            <a:pPr marL="628650" lvl="1" eaLnBrk="1" hangingPunct="1">
              <a:defRPr/>
            </a:pPr>
            <a:r>
              <a:rPr lang="en-GB" sz="2400" kern="1200" dirty="0" smtClean="0">
                <a:solidFill>
                  <a:schemeClr val="tx1"/>
                </a:solidFill>
              </a:rPr>
              <a:t>Great influence of ELAN on L</a:t>
            </a:r>
            <a:r>
              <a:rPr lang="en-GB" sz="2400" dirty="0" smtClean="0">
                <a:solidFill>
                  <a:schemeClr val="tx1"/>
                </a:solidFill>
              </a:rPr>
              <a:t>jubljana’s new “</a:t>
            </a:r>
            <a:r>
              <a:rPr lang="en-GB" sz="2400" i="1" dirty="0" smtClean="0">
                <a:solidFill>
                  <a:schemeClr val="tx1"/>
                </a:solidFill>
              </a:rPr>
              <a:t>Traffic Policy Until 2020</a:t>
            </a:r>
            <a:r>
              <a:rPr lang="en-GB" sz="2400" dirty="0" smtClean="0">
                <a:solidFill>
                  <a:schemeClr val="tx1"/>
                </a:solidFill>
              </a:rPr>
              <a:t>”</a:t>
            </a:r>
            <a:endParaRPr lang="en-GB" kern="12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Gent</a:t>
            </a:r>
          </a:p>
          <a:p>
            <a:pPr marL="628650" lvl="1" eaLnBrk="1" hangingPunct="1"/>
            <a:r>
              <a:rPr lang="en-GB" sz="2400" dirty="0">
                <a:solidFill>
                  <a:schemeClr val="tx1"/>
                </a:solidFill>
              </a:rPr>
              <a:t>New parking guidelines for project development – </a:t>
            </a:r>
            <a:r>
              <a:rPr lang="en-GB" sz="2400" dirty="0" smtClean="0">
                <a:solidFill>
                  <a:schemeClr val="tx1"/>
                </a:solidFill>
              </a:rPr>
              <a:t>enormous long-term impact</a:t>
            </a:r>
            <a:endParaRPr lang="en-GB" sz="2400" dirty="0">
              <a:solidFill>
                <a:schemeClr val="tx1"/>
              </a:solidFill>
            </a:endParaRPr>
          </a:p>
          <a:p>
            <a:pPr marL="628650" lvl="1" eaLnBrk="1" hangingPunct="1"/>
            <a:r>
              <a:rPr lang="en-GB" sz="2400" dirty="0">
                <a:solidFill>
                  <a:schemeClr val="tx1"/>
                </a:solidFill>
              </a:rPr>
              <a:t>6 small adjustments on tram leads to 20% energy reduction </a:t>
            </a:r>
            <a:r>
              <a:rPr lang="en-GB" sz="2400" dirty="0" smtClean="0">
                <a:solidFill>
                  <a:schemeClr val="tx1"/>
                </a:solidFill>
              </a:rPr>
              <a:t>(= 200.000</a:t>
            </a:r>
            <a:r>
              <a:rPr lang="en-GB" sz="2400" dirty="0">
                <a:solidFill>
                  <a:schemeClr val="tx1"/>
                </a:solidFill>
              </a:rPr>
              <a:t>€</a:t>
            </a:r>
            <a:r>
              <a:rPr lang="en-GB" sz="2400" dirty="0" smtClean="0">
                <a:solidFill>
                  <a:schemeClr val="tx1"/>
                </a:solidFill>
              </a:rPr>
              <a:t>/ year)</a:t>
            </a:r>
            <a:endParaRPr lang="en-GB" sz="2400" dirty="0">
              <a:solidFill>
                <a:schemeClr val="tx1"/>
              </a:solidFill>
            </a:endParaRPr>
          </a:p>
          <a:p>
            <a:pPr marL="628650" lvl="1" eaLnBrk="1" hangingPunct="1"/>
            <a:r>
              <a:rPr lang="en-GB" sz="2400" dirty="0">
                <a:solidFill>
                  <a:schemeClr val="tx1"/>
                </a:solidFill>
              </a:rPr>
              <a:t>Cycling street: 36% more cyclists (1</a:t>
            </a:r>
            <a:r>
              <a:rPr lang="en-GB" sz="2400" baseline="30000" dirty="0">
                <a:solidFill>
                  <a:schemeClr val="tx1"/>
                </a:solidFill>
              </a:rPr>
              <a:t>st</a:t>
            </a:r>
            <a:r>
              <a:rPr lang="en-GB" sz="2400" dirty="0">
                <a:solidFill>
                  <a:schemeClr val="tx1"/>
                </a:solidFill>
              </a:rPr>
              <a:t> in Belgium, introduced in national legislation)</a:t>
            </a:r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1750"/>
            <a:ext cx="7452400" cy="444840"/>
          </a:xfrm>
        </p:spPr>
        <p:txBody>
          <a:bodyPr/>
          <a:lstStyle/>
          <a:p>
            <a:pPr eaLnBrk="1" hangingPunct="1">
              <a:defRPr/>
            </a:pPr>
            <a:r>
              <a:rPr lang="en-GB" sz="2500" dirty="0" smtClean="0"/>
              <a:t>Main results from the CIVITAS ELAN project</a:t>
            </a:r>
          </a:p>
        </p:txBody>
      </p:sp>
      <p:pic>
        <p:nvPicPr>
          <p:cNvPr id="4" name="Picture 3" descr="C:\unzipped\Izbor-koncna brosura CE (SLO)\Izbor-konŸna broçura CE (SLO)\FOTO\DSC_282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310" y="462850"/>
            <a:ext cx="2339690" cy="1553947"/>
          </a:xfrm>
          <a:prstGeom prst="rect">
            <a:avLst/>
          </a:prstGeom>
          <a:noFill/>
        </p:spPr>
      </p:pic>
      <p:pic>
        <p:nvPicPr>
          <p:cNvPr id="5" name="Picture 2" descr="C:\unzipped\Izbor-koncna brosura CE (SLO)\Izbor-konŸna broçura CE (SLO)\FOTO\DSC_301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310" y="2016797"/>
            <a:ext cx="2339690" cy="1553946"/>
          </a:xfrm>
          <a:prstGeom prst="rect">
            <a:avLst/>
          </a:prstGeom>
          <a:noFill/>
        </p:spPr>
      </p:pic>
      <p:pic>
        <p:nvPicPr>
          <p:cNvPr id="6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493"/>
          <a:stretch>
            <a:fillRect/>
          </a:stretch>
        </p:blipFill>
        <p:spPr bwMode="auto">
          <a:xfrm>
            <a:off x="6804025" y="4768850"/>
            <a:ext cx="23399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573463"/>
            <a:ext cx="233997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6784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925" y="548600"/>
            <a:ext cx="6769100" cy="6309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</a:rPr>
              <a:t>Zagreb</a:t>
            </a:r>
          </a:p>
          <a:p>
            <a:pPr marL="628650" lvl="1" eaLnBrk="1" hangingPunct="1">
              <a:defRPr/>
            </a:pPr>
            <a:r>
              <a:rPr lang="en-GB" kern="1200" dirty="0" smtClean="0">
                <a:solidFill>
                  <a:schemeClr val="tx1"/>
                </a:solidFill>
              </a:rPr>
              <a:t>Improved PT services (new trams &amp; buses); introduction of new electronic ticketing system for PT</a:t>
            </a:r>
          </a:p>
          <a:p>
            <a:pPr marL="628650" lvl="1" eaLnBrk="1" hangingPunct="1">
              <a:defRPr/>
            </a:pPr>
            <a:r>
              <a:rPr lang="en-GB" kern="1200" dirty="0" smtClean="0">
                <a:solidFill>
                  <a:schemeClr val="tx1"/>
                </a:solidFill>
              </a:rPr>
              <a:t>Implementation of innovative citizen engagement activities</a:t>
            </a:r>
          </a:p>
          <a:p>
            <a:pPr marL="628650" lvl="1" eaLnBrk="1" hangingPunct="1">
              <a:defRPr/>
            </a:pPr>
            <a:r>
              <a:rPr lang="en-GB" kern="1200" dirty="0" smtClean="0">
                <a:solidFill>
                  <a:schemeClr val="tx1"/>
                </a:solidFill>
              </a:rPr>
              <a:t>Great influence of ELAN on “</a:t>
            </a:r>
            <a:r>
              <a:rPr lang="en-GB" kern="1200" dirty="0" err="1" smtClean="0">
                <a:solidFill>
                  <a:schemeClr val="tx1"/>
                </a:solidFill>
              </a:rPr>
              <a:t>ZagrebPlan</a:t>
            </a:r>
            <a:r>
              <a:rPr lang="en-GB" kern="1200" dirty="0" smtClean="0">
                <a:solidFill>
                  <a:schemeClr val="tx1"/>
                </a:solidFill>
              </a:rPr>
              <a:t>”, the City’s main development strategy document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</a:rPr>
              <a:t>Brno</a:t>
            </a:r>
          </a:p>
          <a:p>
            <a:pPr marL="628650" lvl="1" eaLnBrk="1" hangingPunct="1"/>
            <a:r>
              <a:rPr lang="en-GB" dirty="0" smtClean="0">
                <a:solidFill>
                  <a:schemeClr val="tx1"/>
                </a:solidFill>
              </a:rPr>
              <a:t>Improved quality </a:t>
            </a:r>
            <a:r>
              <a:rPr lang="en-GB" dirty="0">
                <a:solidFill>
                  <a:schemeClr val="tx1"/>
                </a:solidFill>
              </a:rPr>
              <a:t>of </a:t>
            </a:r>
            <a:r>
              <a:rPr lang="en-GB" dirty="0" smtClean="0">
                <a:solidFill>
                  <a:schemeClr val="tx1"/>
                </a:solidFill>
              </a:rPr>
              <a:t>providing transport </a:t>
            </a:r>
            <a:r>
              <a:rPr lang="en-GB" dirty="0">
                <a:solidFill>
                  <a:schemeClr val="tx1"/>
                </a:solidFill>
              </a:rPr>
              <a:t>information and </a:t>
            </a:r>
            <a:r>
              <a:rPr lang="en-GB" dirty="0" smtClean="0">
                <a:solidFill>
                  <a:schemeClr val="tx1"/>
                </a:solidFill>
              </a:rPr>
              <a:t>of PT </a:t>
            </a:r>
            <a:r>
              <a:rPr lang="en-GB" dirty="0">
                <a:solidFill>
                  <a:schemeClr val="tx1"/>
                </a:solidFill>
              </a:rPr>
              <a:t>services</a:t>
            </a:r>
          </a:p>
          <a:p>
            <a:pPr marL="628650" lvl="1" eaLnBrk="1" hangingPunct="1"/>
            <a:r>
              <a:rPr lang="en-GB" dirty="0" smtClean="0">
                <a:solidFill>
                  <a:schemeClr val="tx1"/>
                </a:solidFill>
              </a:rPr>
              <a:t>70,000€ savings due to introduction of optimised </a:t>
            </a:r>
            <a:r>
              <a:rPr lang="en-GB" dirty="0">
                <a:solidFill>
                  <a:schemeClr val="tx1"/>
                </a:solidFill>
              </a:rPr>
              <a:t>energy </a:t>
            </a:r>
            <a:r>
              <a:rPr lang="en-GB" dirty="0" smtClean="0">
                <a:solidFill>
                  <a:schemeClr val="tx1"/>
                </a:solidFill>
              </a:rPr>
              <a:t>consumption </a:t>
            </a:r>
            <a:r>
              <a:rPr lang="en-GB" smtClean="0">
                <a:solidFill>
                  <a:schemeClr val="tx1"/>
                </a:solidFill>
              </a:rPr>
              <a:t>in trams</a:t>
            </a:r>
            <a:endParaRPr lang="en-GB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</a:rPr>
              <a:t>Porto</a:t>
            </a:r>
          </a:p>
          <a:p>
            <a:pPr marL="628650" lvl="1" eaLnBrk="1" hangingPunct="1">
              <a:defRPr/>
            </a:pPr>
            <a:r>
              <a:rPr lang="en-GB" kern="1200" dirty="0" smtClean="0">
                <a:solidFill>
                  <a:schemeClr val="tx1"/>
                </a:solidFill>
              </a:rPr>
              <a:t>Mobility </a:t>
            </a:r>
            <a:r>
              <a:rPr lang="en-GB" kern="1200" dirty="0">
                <a:solidFill>
                  <a:schemeClr val="tx1"/>
                </a:solidFill>
              </a:rPr>
              <a:t>Shop and MOVE-ME </a:t>
            </a:r>
            <a:r>
              <a:rPr lang="en-GB" kern="1200" dirty="0" smtClean="0">
                <a:solidFill>
                  <a:schemeClr val="tx1"/>
                </a:solidFill>
              </a:rPr>
              <a:t>smartphone app improved </a:t>
            </a:r>
            <a:r>
              <a:rPr lang="en-GB" kern="1200" dirty="0">
                <a:solidFill>
                  <a:schemeClr val="tx1"/>
                </a:solidFill>
              </a:rPr>
              <a:t>public transport information</a:t>
            </a:r>
          </a:p>
          <a:p>
            <a:pPr marL="628650" lvl="1" eaLnBrk="1" hangingPunct="1">
              <a:defRPr/>
            </a:pPr>
            <a:r>
              <a:rPr lang="en-GB" kern="1200" dirty="0">
                <a:solidFill>
                  <a:schemeClr val="tx1"/>
                </a:solidFill>
              </a:rPr>
              <a:t>Better cycling </a:t>
            </a:r>
            <a:r>
              <a:rPr lang="en-GB" kern="1200" dirty="0" smtClean="0">
                <a:solidFill>
                  <a:schemeClr val="tx1"/>
                </a:solidFill>
              </a:rPr>
              <a:t>conditions (4 km </a:t>
            </a:r>
            <a:r>
              <a:rPr lang="en-GB" kern="1200" dirty="0">
                <a:solidFill>
                  <a:schemeClr val="tx1"/>
                </a:solidFill>
              </a:rPr>
              <a:t>of </a:t>
            </a:r>
            <a:r>
              <a:rPr lang="en-GB" kern="1200" dirty="0" smtClean="0">
                <a:solidFill>
                  <a:schemeClr val="tx1"/>
                </a:solidFill>
              </a:rPr>
              <a:t>new cycle lanes)</a:t>
            </a:r>
            <a:endParaRPr lang="en-GB" kern="1200" dirty="0">
              <a:solidFill>
                <a:schemeClr val="tx1"/>
              </a:solidFill>
            </a:endParaRPr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1750"/>
            <a:ext cx="7452400" cy="444840"/>
          </a:xfrm>
        </p:spPr>
        <p:txBody>
          <a:bodyPr/>
          <a:lstStyle/>
          <a:p>
            <a:pPr eaLnBrk="1" hangingPunct="1">
              <a:defRPr/>
            </a:pPr>
            <a:r>
              <a:rPr lang="en-GB" sz="2500" dirty="0" smtClean="0"/>
              <a:t>Main results from the CIVITAS ELAN project</a:t>
            </a:r>
          </a:p>
        </p:txBody>
      </p:sp>
      <p:pic>
        <p:nvPicPr>
          <p:cNvPr id="4" name="Picture 3" descr="IMG_74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287" y="6455"/>
            <a:ext cx="2338385" cy="175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S:\SLIKE\ZGFORUM\CIVITAS ELAN\Civitas 17.4_za Ivu\DSC_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765275"/>
            <a:ext cx="2359804" cy="1643631"/>
          </a:xfrm>
          <a:prstGeom prst="rect">
            <a:avLst/>
          </a:prstGeom>
          <a:noFill/>
        </p:spPr>
      </p:pic>
      <p:pic>
        <p:nvPicPr>
          <p:cNvPr id="6" name="Picture 4" descr="AF 247x315_v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5" t="2380" r="2985" b="7437"/>
          <a:stretch>
            <a:fillRect/>
          </a:stretch>
        </p:blipFill>
        <p:spPr bwMode="auto">
          <a:xfrm>
            <a:off x="6804025" y="4971800"/>
            <a:ext cx="23399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untitled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3417637"/>
            <a:ext cx="2339975" cy="1554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5278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925" y="548600"/>
            <a:ext cx="6769100" cy="6309400"/>
          </a:xfrm>
        </p:spPr>
        <p:txBody>
          <a:bodyPr/>
          <a:lstStyle/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sz="4400" b="1" dirty="0" err="1" smtClean="0"/>
              <a:t>Thank</a:t>
            </a:r>
            <a:r>
              <a:rPr lang="sl-SI" sz="4400" b="1" dirty="0" smtClean="0"/>
              <a:t> </a:t>
            </a:r>
            <a:r>
              <a:rPr lang="sl-SI" sz="4400" b="1" dirty="0" err="1" smtClean="0"/>
              <a:t>you</a:t>
            </a:r>
            <a:r>
              <a:rPr lang="sl-SI" sz="4400" b="1" dirty="0" smtClean="0"/>
              <a:t>! </a:t>
            </a:r>
            <a:r>
              <a:rPr lang="sl-SI" sz="4400" b="1" dirty="0"/>
              <a:t> </a:t>
            </a:r>
            <a:endParaRPr lang="sl-SI" sz="4400" b="1" dirty="0" smtClean="0"/>
          </a:p>
          <a:p>
            <a:pPr marL="0" indent="0" algn="ctr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i="1" dirty="0" smtClean="0"/>
              <a:t>        	 Zdenka </a:t>
            </a:r>
            <a:r>
              <a:rPr lang="sl-SI" b="1" i="1" dirty="0" err="1"/>
              <a:t>Šimonovič</a:t>
            </a:r>
            <a:r>
              <a:rPr lang="sl-SI" b="1" i="1" dirty="0"/>
              <a:t>, </a:t>
            </a:r>
            <a:r>
              <a:rPr lang="sl-SI" sz="2000" b="1" i="1" dirty="0" err="1"/>
              <a:t>Head</a:t>
            </a:r>
            <a:r>
              <a:rPr lang="sl-SI" sz="2000" b="1" i="1" dirty="0"/>
              <a:t> </a:t>
            </a:r>
            <a:r>
              <a:rPr lang="sl-SI" sz="2000" b="1" i="1" dirty="0" err="1"/>
              <a:t>of</a:t>
            </a:r>
            <a:r>
              <a:rPr lang="sl-SI" sz="2000" b="1" i="1" dirty="0"/>
              <a:t> </a:t>
            </a:r>
            <a:r>
              <a:rPr lang="sl-SI" sz="2000" b="1" i="1" dirty="0" err="1"/>
              <a:t>Section</a:t>
            </a:r>
            <a:endParaRPr lang="sl-SI" sz="2000" b="1" dirty="0"/>
          </a:p>
          <a:p>
            <a:pPr marL="0" indent="0">
              <a:buNone/>
            </a:pPr>
            <a:r>
              <a:rPr lang="sl-SI" b="1" dirty="0" smtClean="0"/>
              <a:t>        	 </a:t>
            </a:r>
            <a:r>
              <a:rPr lang="sl-SI" b="1" dirty="0" err="1" smtClean="0"/>
              <a:t>City</a:t>
            </a:r>
            <a:r>
              <a:rPr lang="sl-SI" b="1" dirty="0" smtClean="0"/>
              <a:t> </a:t>
            </a:r>
            <a:r>
              <a:rPr lang="sl-SI" b="1" dirty="0" err="1"/>
              <a:t>of</a:t>
            </a:r>
            <a:r>
              <a:rPr lang="sl-SI" b="1" dirty="0"/>
              <a:t> Ljubljana</a:t>
            </a:r>
          </a:p>
          <a:p>
            <a:pPr marL="0" indent="0">
              <a:buNone/>
            </a:pPr>
            <a:r>
              <a:rPr lang="sl-SI" sz="2000" dirty="0" smtClean="0"/>
              <a:t>         	  </a:t>
            </a:r>
            <a:r>
              <a:rPr lang="sl-SI" sz="1800" dirty="0" err="1" smtClean="0"/>
              <a:t>City</a:t>
            </a:r>
            <a:r>
              <a:rPr lang="sl-SI" sz="1800" dirty="0" smtClean="0"/>
              <a:t> </a:t>
            </a:r>
            <a:r>
              <a:rPr lang="sl-SI" sz="1800" dirty="0" err="1"/>
              <a:t>Administration</a:t>
            </a:r>
            <a:endParaRPr lang="sl-SI" sz="1800" dirty="0"/>
          </a:p>
          <a:p>
            <a:pPr marL="0" indent="0">
              <a:buNone/>
            </a:pPr>
            <a:r>
              <a:rPr lang="sl-SI" sz="1800" dirty="0" smtClean="0"/>
              <a:t>         	  </a:t>
            </a:r>
            <a:r>
              <a:rPr lang="sl-SI" sz="1800" dirty="0" err="1" smtClean="0"/>
              <a:t>Development</a:t>
            </a:r>
            <a:r>
              <a:rPr lang="sl-SI" sz="1800" dirty="0" smtClean="0"/>
              <a:t> </a:t>
            </a:r>
            <a:r>
              <a:rPr lang="sl-SI" sz="1800" dirty="0" err="1"/>
              <a:t>Projects</a:t>
            </a:r>
            <a:r>
              <a:rPr lang="sl-SI" sz="1800" dirty="0"/>
              <a:t> </a:t>
            </a:r>
            <a:r>
              <a:rPr lang="sl-SI" sz="1800" dirty="0" err="1"/>
              <a:t>and</a:t>
            </a:r>
            <a:r>
              <a:rPr lang="sl-SI" sz="1800" dirty="0"/>
              <a:t> </a:t>
            </a:r>
            <a:r>
              <a:rPr lang="sl-SI" sz="1800" dirty="0" err="1"/>
              <a:t>Investments</a:t>
            </a:r>
            <a:r>
              <a:rPr lang="sl-SI" sz="1800" dirty="0"/>
              <a:t> Office</a:t>
            </a:r>
          </a:p>
          <a:p>
            <a:pPr marL="0" indent="0">
              <a:buNone/>
            </a:pPr>
            <a:r>
              <a:rPr lang="sl-SI" sz="1800" dirty="0" smtClean="0"/>
              <a:t>         	  </a:t>
            </a:r>
            <a:r>
              <a:rPr lang="sl-SI" sz="1800" dirty="0" err="1" smtClean="0"/>
              <a:t>Development</a:t>
            </a:r>
            <a:r>
              <a:rPr lang="sl-SI" sz="1800" dirty="0" smtClean="0"/>
              <a:t> </a:t>
            </a:r>
            <a:r>
              <a:rPr lang="sl-SI" sz="1800" dirty="0" err="1" smtClean="0"/>
              <a:t>Projects</a:t>
            </a:r>
            <a:r>
              <a:rPr lang="sl-SI" sz="1800" dirty="0" smtClean="0"/>
              <a:t> </a:t>
            </a:r>
            <a:r>
              <a:rPr lang="sl-SI" sz="1800" dirty="0" err="1"/>
              <a:t>Section</a:t>
            </a:r>
            <a:endParaRPr lang="sl-SI" sz="1800" dirty="0"/>
          </a:p>
          <a:p>
            <a:pPr marL="0" indent="0">
              <a:buNone/>
            </a:pPr>
            <a:r>
              <a:rPr lang="sl-SI" sz="1800" dirty="0" smtClean="0"/>
              <a:t>         	  Adamič-Lundrovo </a:t>
            </a:r>
            <a:r>
              <a:rPr lang="sl-SI" sz="1800" dirty="0"/>
              <a:t>nabrežje 2, 1000 </a:t>
            </a:r>
            <a:r>
              <a:rPr lang="sl-SI" sz="1800" dirty="0" smtClean="0"/>
              <a:t>Ljubljana</a:t>
            </a:r>
            <a:endParaRPr lang="sl-SI" sz="1800" dirty="0"/>
          </a:p>
          <a:p>
            <a:pPr marL="0" indent="0">
              <a:buNone/>
            </a:pPr>
            <a:r>
              <a:rPr lang="sl-SI" sz="1800" dirty="0" smtClean="0"/>
              <a:t>         	  </a:t>
            </a:r>
            <a:r>
              <a:rPr lang="sl-SI" sz="1800" dirty="0" err="1" smtClean="0"/>
              <a:t>Ph</a:t>
            </a:r>
            <a:r>
              <a:rPr lang="sl-SI" sz="1800" dirty="0" smtClean="0"/>
              <a:t>.: </a:t>
            </a:r>
            <a:r>
              <a:rPr lang="sl-SI" sz="1800" dirty="0"/>
              <a:t>+386 1 306 46 66, </a:t>
            </a:r>
            <a:r>
              <a:rPr lang="sl-SI" sz="1800" dirty="0" err="1" smtClean="0"/>
              <a:t>F</a:t>
            </a:r>
            <a:r>
              <a:rPr lang="sl-SI" sz="1800" dirty="0" err="1" smtClean="0">
                <a:hlinkClick r:id="rId3"/>
              </a:rPr>
              <a:t>a</a:t>
            </a:r>
            <a:r>
              <a:rPr lang="sl-SI" sz="1800" dirty="0" err="1" smtClean="0"/>
              <a:t>x</a:t>
            </a:r>
            <a:r>
              <a:rPr lang="sl-SI" sz="1800" dirty="0" smtClean="0"/>
              <a:t>: +386 1 306 13 47 </a:t>
            </a:r>
          </a:p>
          <a:p>
            <a:pPr marL="0" indent="0">
              <a:buNone/>
            </a:pPr>
            <a:r>
              <a:rPr lang="sl-SI" sz="1800" dirty="0" smtClean="0"/>
              <a:t>	  e-</a:t>
            </a:r>
            <a:r>
              <a:rPr lang="sl-SI" sz="1800" dirty="0" err="1" smtClean="0"/>
              <a:t>mail</a:t>
            </a:r>
            <a:r>
              <a:rPr lang="sl-SI" sz="1800" dirty="0" smtClean="0"/>
              <a:t>: </a:t>
            </a:r>
            <a:r>
              <a:rPr lang="sl-SI" sz="1800" dirty="0" err="1" smtClean="0">
                <a:hlinkClick r:id="rId4"/>
              </a:rPr>
              <a:t>zdenka.simonovic@ljubljana.si</a:t>
            </a:r>
            <a:r>
              <a:rPr lang="sl-SI" sz="1800" dirty="0" smtClean="0"/>
              <a:t>; </a:t>
            </a:r>
          </a:p>
          <a:p>
            <a:pPr marL="0" indent="0">
              <a:buNone/>
            </a:pPr>
            <a:r>
              <a:rPr lang="sl-SI" sz="1800" dirty="0" smtClean="0"/>
              <a:t>	</a:t>
            </a:r>
            <a:r>
              <a:rPr lang="sl-SI" sz="1800" b="1" u="sng" dirty="0" err="1" smtClean="0">
                <a:solidFill>
                  <a:srgbClr val="374789"/>
                </a:solidFill>
                <a:hlinkClick r:id="rId3"/>
              </a:rPr>
              <a:t>www.ljubljana.si</a:t>
            </a:r>
            <a:r>
              <a:rPr lang="sl-SI" sz="1800" b="1" u="sng" dirty="0" smtClean="0">
                <a:solidFill>
                  <a:srgbClr val="374789"/>
                </a:solidFill>
              </a:rPr>
              <a:t> </a:t>
            </a:r>
            <a:endParaRPr lang="sl-SI" sz="1800" b="1" u="sng" dirty="0">
              <a:solidFill>
                <a:srgbClr val="374789"/>
              </a:solidFill>
            </a:endParaRP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eaLnBrk="1" hangingPunct="1">
              <a:defRPr/>
            </a:pPr>
            <a:endParaRPr lang="en-GB" kern="1200" dirty="0">
              <a:solidFill>
                <a:schemeClr val="tx1"/>
              </a:solidFill>
            </a:endParaRPr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1750"/>
            <a:ext cx="7452400" cy="444840"/>
          </a:xfrm>
        </p:spPr>
        <p:txBody>
          <a:bodyPr/>
          <a:lstStyle/>
          <a:p>
            <a:pPr eaLnBrk="1" hangingPunct="1">
              <a:defRPr/>
            </a:pPr>
            <a:r>
              <a:rPr lang="sl-SI" sz="2500" dirty="0" smtClean="0"/>
              <a:t>CIVITAS </a:t>
            </a:r>
            <a:r>
              <a:rPr lang="sl-SI" sz="2500" dirty="0" err="1" smtClean="0"/>
              <a:t>Study</a:t>
            </a:r>
            <a:r>
              <a:rPr lang="sl-SI" sz="2500" dirty="0" smtClean="0"/>
              <a:t> </a:t>
            </a:r>
            <a:r>
              <a:rPr lang="sl-SI" sz="2500" dirty="0" err="1" smtClean="0"/>
              <a:t>tour</a:t>
            </a:r>
            <a:r>
              <a:rPr lang="sl-SI" sz="2500" dirty="0" smtClean="0"/>
              <a:t>, Ljubljana 23 </a:t>
            </a:r>
            <a:r>
              <a:rPr lang="sl-SI" sz="2500" dirty="0" err="1" smtClean="0"/>
              <a:t>October</a:t>
            </a:r>
            <a:r>
              <a:rPr lang="sl-SI" sz="2500" dirty="0" smtClean="0"/>
              <a:t> 2013</a:t>
            </a:r>
            <a:endParaRPr lang="en-GB" sz="2500" dirty="0" smtClean="0"/>
          </a:p>
        </p:txBody>
      </p:sp>
    </p:spTree>
    <p:extLst>
      <p:ext uri="{BB962C8B-B14F-4D97-AF65-F5344CB8AC3E}">
        <p14:creationId xmlns:p14="http://schemas.microsoft.com/office/powerpoint/2010/main" xmlns="" val="3526726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AN">
  <a:themeElements>
    <a:clrScheme name="EL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LAN">
      <a:majorFont>
        <a:latin typeface="CG Omega"/>
        <a:ea typeface=""/>
        <a:cs typeface=""/>
      </a:majorFont>
      <a:minorFont>
        <a:latin typeface="CG Omeg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rgbClr val="002771">
              <a:gamma/>
              <a:shade val="60000"/>
              <a:invGamma/>
            </a:srgbClr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002771"/>
              </a:solidFill>
            </a14:hiddenFill>
          </a:ext>
          <a:ext uri="{91240B29-F687-4F45-9708-019B960494DF}">
            <a14:hiddenLine xmlns:a14="http://schemas.microsoft.com/office/drawing/2010/main" xmlns="" w="317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G Omeg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rgbClr val="002771">
              <a:gamma/>
              <a:shade val="60000"/>
              <a:invGamma/>
            </a:srgbClr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002771"/>
              </a:solidFill>
            </a14:hiddenFill>
          </a:ext>
          <a:ext uri="{91240B29-F687-4F45-9708-019B960494DF}">
            <a14:hiddenLine xmlns:a14="http://schemas.microsoft.com/office/drawing/2010/main" xmlns="" w="317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G Omega" pitchFamily="34" charset="0"/>
          </a:defRPr>
        </a:defPPr>
      </a:lstStyle>
    </a:lnDef>
  </a:objectDefaults>
  <a:extraClrSchemeLst>
    <a:extraClrScheme>
      <a:clrScheme name="EL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ELAN</Template>
  <TotalTime>94</TotalTime>
  <Words>412</Words>
  <Application>Microsoft Office PowerPoint</Application>
  <PresentationFormat>Diaprojekcija na zaslonu (4:3)</PresentationFormat>
  <Paragraphs>73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ELAN</vt:lpstr>
      <vt:lpstr>Main results from the  CIVITAS ELAN project  Zdenka Šimonovič, CIVITAS ELAN Project Coordinator, City of Ljubljana  23 October 2013</vt:lpstr>
      <vt:lpstr> Some aspects to remember </vt:lpstr>
      <vt:lpstr> Some aspects to remember </vt:lpstr>
      <vt:lpstr>CIVITAS ELAN in brief</vt:lpstr>
      <vt:lpstr>Main results from the CIVITAS ELAN project</vt:lpstr>
      <vt:lpstr>Main results from the CIVITAS ELAN project</vt:lpstr>
      <vt:lpstr>CIVITAS Study tour, Ljubljana 23 October 2013</vt:lpstr>
    </vt:vector>
  </TitlesOfParts>
  <Company>Rupprecht Consult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CIVITAS ELAN</dc:title>
  <dc:creator>Siegfried Rupprecht</dc:creator>
  <cp:lastModifiedBy>babic</cp:lastModifiedBy>
  <cp:revision>216</cp:revision>
  <cp:lastPrinted>2013-10-23T07:35:03Z</cp:lastPrinted>
  <dcterms:created xsi:type="dcterms:W3CDTF">2008-02-21T06:35:37Z</dcterms:created>
  <dcterms:modified xsi:type="dcterms:W3CDTF">2013-10-24T09:23:50Z</dcterms:modified>
</cp:coreProperties>
</file>