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61" r:id="rId2"/>
    <p:sldId id="299" r:id="rId3"/>
    <p:sldId id="300" r:id="rId4"/>
    <p:sldId id="313" r:id="rId5"/>
    <p:sldId id="309" r:id="rId6"/>
    <p:sldId id="301" r:id="rId7"/>
    <p:sldId id="314" r:id="rId8"/>
    <p:sldId id="315" r:id="rId9"/>
    <p:sldId id="316" r:id="rId10"/>
    <p:sldId id="302" r:id="rId11"/>
    <p:sldId id="303" r:id="rId12"/>
    <p:sldId id="307" r:id="rId13"/>
    <p:sldId id="304" r:id="rId14"/>
    <p:sldId id="305" r:id="rId15"/>
    <p:sldId id="306" r:id="rId16"/>
    <p:sldId id="308" r:id="rId17"/>
  </p:sldIdLst>
  <p:sldSz cx="9144000" cy="6858000" type="screen4x3"/>
  <p:notesSz cx="6797675" cy="987425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0066CC"/>
    <a:srgbClr val="0000FF"/>
    <a:srgbClr val="134095"/>
    <a:srgbClr val="102C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19" d="100"/>
          <a:sy n="119" d="100"/>
        </p:scale>
        <p:origin x="-1320" y="-90"/>
      </p:cViewPr>
      <p:guideLst>
        <p:guide orient="horz" pos="624"/>
        <p:guide orient="horz" pos="294"/>
        <p:guide orient="horz" pos="4126"/>
        <p:guide orient="horz" pos="3888"/>
        <p:guide orient="horz" pos="1248"/>
        <p:guide pos="2880"/>
        <p:guide pos="240"/>
        <p:guide pos="3936"/>
        <p:guide pos="4104"/>
        <p:guide pos="55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-1980" y="-66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219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6" y="0"/>
            <a:ext cx="2945659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220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80537"/>
            <a:ext cx="2945659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221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6" y="9380537"/>
            <a:ext cx="2945659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D3A09E5-3D86-47D7-B4DC-377009FAF40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99586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6" y="0"/>
            <a:ext cx="2945659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1863" y="741363"/>
            <a:ext cx="4933950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7" y="4690269"/>
            <a:ext cx="4984962" cy="444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80537"/>
            <a:ext cx="2945659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6" y="9380537"/>
            <a:ext cx="2945659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0DBAE43-2C08-4FD4-BB88-204042554AE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58535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C05064-C50A-4278-8439-5C6E2EAB73FF}" type="slidenum">
              <a:rPr lang="de-DE" smtClean="0"/>
              <a:pPr/>
              <a:t>1</a:t>
            </a:fld>
            <a:endParaRPr lang="de-DE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3963036" y="1412875"/>
            <a:ext cx="5180964" cy="1617663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Rectangle 82"/>
          <p:cNvSpPr>
            <a:spLocks noChangeArrowheads="1"/>
          </p:cNvSpPr>
          <p:nvPr userDrawn="1"/>
        </p:nvSpPr>
        <p:spPr bwMode="gray">
          <a:xfrm flipV="1">
            <a:off x="0" y="6497638"/>
            <a:ext cx="6526213" cy="360362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D0D1D3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pPr>
              <a:defRPr/>
            </a:pPr>
            <a:endParaRPr lang="nl-BE" sz="1800">
              <a:solidFill>
                <a:srgbClr val="000000"/>
              </a:solidFill>
            </a:endParaRPr>
          </a:p>
        </p:txBody>
      </p:sp>
      <p:pic>
        <p:nvPicPr>
          <p:cNvPr id="4" name="Picture 11"/>
          <p:cNvPicPr>
            <a:picLocks noChangeAspect="1"/>
          </p:cNvPicPr>
          <p:nvPr userDrawn="1"/>
        </p:nvPicPr>
        <p:blipFill rotWithShape="1">
          <a:blip r:embed="rId2" cstate="print"/>
          <a:srcRect l="43" r="56607"/>
          <a:stretch/>
        </p:blipFill>
        <p:spPr bwMode="auto">
          <a:xfrm>
            <a:off x="1589" y="1412875"/>
            <a:ext cx="3965978" cy="161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2" descr="CIV_PLUS_II_CITIES_Power-Point_Footer_rgb.jpg"/>
          <p:cNvPicPr>
            <a:picLocks noChangeAspect="1"/>
          </p:cNvPicPr>
          <p:nvPr userDrawn="1"/>
        </p:nvPicPr>
        <p:blipFill>
          <a:blip r:embed="rId3" cstate="print"/>
          <a:srcRect l="71297"/>
          <a:stretch>
            <a:fillRect/>
          </a:stretch>
        </p:blipFill>
        <p:spPr bwMode="auto">
          <a:xfrm>
            <a:off x="6519863" y="6497638"/>
            <a:ext cx="2624137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536" y="3284984"/>
            <a:ext cx="8352928" cy="576064"/>
          </a:xfrm>
        </p:spPr>
        <p:txBody>
          <a:bodyPr/>
          <a:lstStyle>
            <a:lvl1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700"/>
              </a:spcAft>
              <a:buClr>
                <a:srgbClr val="134095"/>
              </a:buClr>
              <a:buSzPct val="130000"/>
              <a:buFont typeface="Arial" charset="0"/>
              <a:buNone/>
              <a:tabLst/>
              <a:defRPr b="0">
                <a:solidFill>
                  <a:srgbClr val="134095"/>
                </a:solidFill>
              </a:defRPr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2" name="Textfeld 1"/>
          <p:cNvSpPr txBox="1"/>
          <p:nvPr userDrawn="1"/>
        </p:nvSpPr>
        <p:spPr>
          <a:xfrm>
            <a:off x="3963036" y="2322458"/>
            <a:ext cx="14003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>
                <a:solidFill>
                  <a:srgbClr val="003399"/>
                </a:solidFill>
                <a:latin typeface="Calibri" panose="020F0502020204030204" pitchFamily="34" charset="0"/>
                <a:ea typeface="Tahoma" panose="020B0604030504040204" pitchFamily="34" charset="0"/>
                <a:cs typeface="FrankRuehl" panose="020E0503060101010101" pitchFamily="34" charset="-79"/>
              </a:rPr>
              <a:t>CAPITAL</a:t>
            </a:r>
            <a:endParaRPr lang="de-DE" sz="2800" b="1" dirty="0">
              <a:solidFill>
                <a:srgbClr val="003399"/>
              </a:solidFill>
              <a:latin typeface="Calibri" panose="020F0502020204030204" pitchFamily="34" charset="0"/>
              <a:ea typeface="Tahoma" panose="020B0604030504040204" pitchFamily="34" charset="0"/>
              <a:cs typeface="FrankRuehl" panose="020E0503060101010101" pitchFamily="34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134095"/>
                </a:solidFill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 userDrawn="1"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3</a:t>
            </a:r>
            <a:r>
              <a:rPr lang="en-GB" baseline="30000" dirty="0" smtClean="0"/>
              <a:t>rd</a:t>
            </a:r>
            <a:r>
              <a:rPr lang="en-GB" dirty="0" smtClean="0"/>
              <a:t> </a:t>
            </a:r>
            <a:r>
              <a:rPr lang="en-GB" dirty="0" err="1" smtClean="0"/>
              <a:t>TelCon</a:t>
            </a:r>
            <a:r>
              <a:rPr lang="en-GB" dirty="0" smtClean="0"/>
              <a:t>• 11 March 2013• Bernd Decker</a:t>
            </a:r>
            <a:endParaRPr 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134095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 userDrawn="1"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3</a:t>
            </a:r>
            <a:r>
              <a:rPr lang="en-GB" baseline="30000" dirty="0" smtClean="0"/>
              <a:t>rd</a:t>
            </a:r>
            <a:r>
              <a:rPr lang="en-GB" dirty="0" smtClean="0"/>
              <a:t> </a:t>
            </a:r>
            <a:r>
              <a:rPr lang="en-GB" dirty="0" err="1" smtClean="0"/>
              <a:t>TelCon</a:t>
            </a:r>
            <a:r>
              <a:rPr lang="en-GB" dirty="0" smtClean="0"/>
              <a:t>• 11 March 2013• Bernd Decker</a:t>
            </a:r>
            <a:endParaRPr lang="de-DE" dirty="0" smtClean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 userDrawn="1"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3</a:t>
            </a:r>
            <a:r>
              <a:rPr lang="en-GB" baseline="30000" dirty="0" smtClean="0"/>
              <a:t>rd</a:t>
            </a:r>
            <a:r>
              <a:rPr lang="en-GB" dirty="0" smtClean="0"/>
              <a:t> </a:t>
            </a:r>
            <a:r>
              <a:rPr lang="en-GB" dirty="0" err="1" smtClean="0"/>
              <a:t>TelCon</a:t>
            </a:r>
            <a:r>
              <a:rPr lang="en-GB" dirty="0" smtClean="0"/>
              <a:t>• 11 March 2013• Bernd Decker</a:t>
            </a:r>
            <a:endParaRPr lang="de-DE" dirty="0" smtClean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44008" y="1700808"/>
            <a:ext cx="4176464" cy="4609107"/>
          </a:xfrm>
        </p:spPr>
        <p:txBody>
          <a:bodyPr/>
          <a:lstStyle>
            <a:lvl1pPr>
              <a:defRPr>
                <a:solidFill>
                  <a:srgbClr val="134095"/>
                </a:solidFill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1"/>
          </p:nvPr>
        </p:nvSpPr>
        <p:spPr>
          <a:xfrm>
            <a:off x="323528" y="1700808"/>
            <a:ext cx="4176464" cy="4609107"/>
          </a:xfrm>
        </p:spPr>
        <p:txBody>
          <a:bodyPr/>
          <a:lstStyle>
            <a:lvl1pPr>
              <a:defRPr>
                <a:solidFill>
                  <a:srgbClr val="134095"/>
                </a:solidFill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2511" y="1700808"/>
            <a:ext cx="4173860" cy="639762"/>
          </a:xfrm>
        </p:spPr>
        <p:txBody>
          <a:bodyPr anchor="ctr"/>
          <a:lstStyle>
            <a:lvl1pPr marL="0" indent="0">
              <a:buNone/>
              <a:defRPr sz="2000" b="1">
                <a:solidFill>
                  <a:srgbClr val="13409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008" y="1700808"/>
            <a:ext cx="4175447" cy="639762"/>
          </a:xfrm>
        </p:spPr>
        <p:txBody>
          <a:bodyPr anchor="ctr"/>
          <a:lstStyle>
            <a:lvl1pPr marL="0" indent="0">
              <a:buNone/>
              <a:defRPr sz="2000" b="1">
                <a:solidFill>
                  <a:srgbClr val="13409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Rectangle 5"/>
          <p:cNvSpPr>
            <a:spLocks noGrp="1" noChangeArrowheads="1"/>
          </p:cNvSpPr>
          <p:nvPr userDrawn="1"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3</a:t>
            </a:r>
            <a:r>
              <a:rPr lang="en-GB" baseline="30000" dirty="0" smtClean="0"/>
              <a:t>rd</a:t>
            </a:r>
            <a:r>
              <a:rPr lang="en-GB" dirty="0" smtClean="0"/>
              <a:t> </a:t>
            </a:r>
            <a:r>
              <a:rPr lang="en-GB" dirty="0" err="1" smtClean="0"/>
              <a:t>TelCon</a:t>
            </a:r>
            <a:r>
              <a:rPr lang="en-GB" dirty="0" smtClean="0"/>
              <a:t>• 11 March 2013• Bernd Decker</a:t>
            </a:r>
            <a:endParaRPr lang="de-DE" dirty="0" smtClean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23528" y="115888"/>
            <a:ext cx="6984776" cy="1152872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1"/>
          </p:nvPr>
        </p:nvSpPr>
        <p:spPr>
          <a:xfrm>
            <a:off x="4644008" y="2420888"/>
            <a:ext cx="4176464" cy="3889027"/>
          </a:xfrm>
        </p:spPr>
        <p:txBody>
          <a:bodyPr/>
          <a:lstStyle>
            <a:lvl1pPr>
              <a:defRPr>
                <a:solidFill>
                  <a:srgbClr val="134095"/>
                </a:solidFill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2"/>
          </p:nvPr>
        </p:nvSpPr>
        <p:spPr>
          <a:xfrm>
            <a:off x="323528" y="2420888"/>
            <a:ext cx="4176464" cy="3889027"/>
          </a:xfrm>
        </p:spPr>
        <p:txBody>
          <a:bodyPr/>
          <a:lstStyle>
            <a:lvl1pPr>
              <a:defRPr>
                <a:solidFill>
                  <a:srgbClr val="134095"/>
                </a:solidFill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Grp="1" noChangeArrowheads="1"/>
          </p:cNvSpPr>
          <p:nvPr userDrawn="1"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3</a:t>
            </a:r>
            <a:r>
              <a:rPr lang="en-GB" baseline="30000" dirty="0" smtClean="0"/>
              <a:t>rd</a:t>
            </a:r>
            <a:r>
              <a:rPr lang="en-GB" dirty="0" smtClean="0"/>
              <a:t> </a:t>
            </a:r>
            <a:r>
              <a:rPr lang="en-GB" dirty="0" err="1" smtClean="0"/>
              <a:t>TelCon</a:t>
            </a:r>
            <a:r>
              <a:rPr lang="en-GB" dirty="0" smtClean="0"/>
              <a:t>• 11 March 2013• Bernd Decker</a:t>
            </a:r>
            <a:endParaRPr lang="de-DE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23528" y="115888"/>
            <a:ext cx="6984776" cy="1152872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 userDrawn="1"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&lt;Event&gt; • &lt;Date&gt; • &lt;Location&gt; • &lt;Speaker&gt;</a:t>
            </a:r>
            <a:endParaRPr lang="de-D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700808"/>
            <a:ext cx="3008313" cy="707679"/>
          </a:xfrm>
        </p:spPr>
        <p:txBody>
          <a:bodyPr anchor="b"/>
          <a:lstStyle>
            <a:lvl1pPr algn="l">
              <a:defRPr sz="2000" b="1">
                <a:solidFill>
                  <a:srgbClr val="134095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492896"/>
            <a:ext cx="3008313" cy="3816424"/>
          </a:xfrm>
        </p:spPr>
        <p:txBody>
          <a:bodyPr/>
          <a:lstStyle>
            <a:lvl1pPr marL="0" indent="0">
              <a:buNone/>
              <a:defRPr sz="1400">
                <a:solidFill>
                  <a:srgbClr val="134095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 userDrawn="1"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3</a:t>
            </a:r>
            <a:r>
              <a:rPr lang="en-GB" baseline="30000" dirty="0" smtClean="0"/>
              <a:t>rd</a:t>
            </a:r>
            <a:r>
              <a:rPr lang="en-GB" dirty="0" smtClean="0"/>
              <a:t> </a:t>
            </a:r>
            <a:r>
              <a:rPr lang="en-GB" dirty="0" err="1" smtClean="0"/>
              <a:t>TelCon</a:t>
            </a:r>
            <a:r>
              <a:rPr lang="en-GB" dirty="0" smtClean="0"/>
              <a:t>• 11 March 2013• Bernd Decker</a:t>
            </a:r>
            <a:endParaRPr lang="de-DE" dirty="0" smtClean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563888" y="1700808"/>
            <a:ext cx="5256584" cy="4609107"/>
          </a:xfrm>
        </p:spPr>
        <p:txBody>
          <a:bodyPr/>
          <a:lstStyle>
            <a:lvl1pPr>
              <a:defRPr>
                <a:solidFill>
                  <a:srgbClr val="134095"/>
                </a:solidFill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16064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844824"/>
            <a:ext cx="5486400" cy="331236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727378"/>
            <a:ext cx="5486400" cy="437926"/>
          </a:xfrm>
        </p:spPr>
        <p:txBody>
          <a:bodyPr anchor="ctr"/>
          <a:lstStyle>
            <a:lvl1pPr marL="0" indent="0">
              <a:buNone/>
              <a:defRPr sz="1400">
                <a:solidFill>
                  <a:srgbClr val="134095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 userDrawn="1"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3</a:t>
            </a:r>
            <a:r>
              <a:rPr lang="en-GB" baseline="30000" dirty="0" smtClean="0"/>
              <a:t>rd</a:t>
            </a:r>
            <a:r>
              <a:rPr lang="en-GB" dirty="0" smtClean="0"/>
              <a:t> </a:t>
            </a:r>
            <a:r>
              <a:rPr lang="en-GB" dirty="0" err="1" smtClean="0"/>
              <a:t>TelCon</a:t>
            </a:r>
            <a:r>
              <a:rPr lang="en-GB" dirty="0" smtClean="0"/>
              <a:t>• 11 March 2013• Bernd Decker</a:t>
            </a:r>
            <a:endParaRPr lang="de-DE" dirty="0" smtClean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6" descr="46x120mm_8px"/>
          <p:cNvPicPr>
            <a:picLocks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0"/>
            <a:ext cx="9144000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6497638"/>
            <a:ext cx="914400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Rectangle 50"/>
          <p:cNvSpPr>
            <a:spLocks noChangeArrowheads="1"/>
          </p:cNvSpPr>
          <p:nvPr/>
        </p:nvSpPr>
        <p:spPr bwMode="auto">
          <a:xfrm>
            <a:off x="6515100" y="6550025"/>
            <a:ext cx="2628900" cy="307975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528" y="115888"/>
            <a:ext cx="6984776" cy="1152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 smtClean="0"/>
              <a:t>Mastertitelformat</a:t>
            </a:r>
            <a:r>
              <a:rPr lang="en-GB" dirty="0" smtClean="0"/>
              <a:t> </a:t>
            </a:r>
            <a:r>
              <a:rPr lang="en-GB" dirty="0" err="1" smtClean="0"/>
              <a:t>bearbeiten</a:t>
            </a:r>
            <a:endParaRPr lang="en-GB" dirty="0" smtClean="0"/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700213"/>
            <a:ext cx="8439472" cy="4609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 smtClean="0"/>
              <a:t>Mastertextformat</a:t>
            </a:r>
            <a:r>
              <a:rPr lang="en-GB" dirty="0" smtClean="0"/>
              <a:t> </a:t>
            </a:r>
            <a:r>
              <a:rPr lang="en-GB" dirty="0" err="1" smtClean="0"/>
              <a:t>bearbeiten</a:t>
            </a:r>
            <a:endParaRPr lang="en-GB" dirty="0" smtClean="0"/>
          </a:p>
          <a:p>
            <a:pPr lvl="1"/>
            <a:r>
              <a:rPr lang="en-GB" dirty="0" err="1" smtClean="0"/>
              <a:t>Zweite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2"/>
            <a:r>
              <a:rPr lang="en-GB" dirty="0" err="1" smtClean="0"/>
              <a:t>Dritte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3"/>
            <a:r>
              <a:rPr lang="en-GB" dirty="0" err="1" smtClean="0"/>
              <a:t>Vierte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4"/>
            <a:r>
              <a:rPr lang="en-GB" dirty="0" err="1" smtClean="0"/>
              <a:t>Fünfte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16012" y="6524625"/>
            <a:ext cx="5256187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GB" dirty="0" smtClean="0"/>
              <a:t>3</a:t>
            </a:r>
            <a:r>
              <a:rPr lang="en-GB" baseline="30000" dirty="0" smtClean="0"/>
              <a:t>rd</a:t>
            </a:r>
            <a:r>
              <a:rPr lang="en-GB" dirty="0" smtClean="0"/>
              <a:t> </a:t>
            </a:r>
            <a:r>
              <a:rPr lang="en-GB" dirty="0" err="1" smtClean="0"/>
              <a:t>TelCon</a:t>
            </a:r>
            <a:r>
              <a:rPr lang="en-GB" dirty="0" smtClean="0"/>
              <a:t>• 11 March 2013• Bernd Decker</a:t>
            </a:r>
            <a:endParaRPr lang="de-DE" dirty="0" smtClean="0"/>
          </a:p>
        </p:txBody>
      </p:sp>
      <p:sp>
        <p:nvSpPr>
          <p:cNvPr id="1033" name="Rectangle 82"/>
          <p:cNvSpPr>
            <a:spLocks noChangeArrowheads="1"/>
          </p:cNvSpPr>
          <p:nvPr/>
        </p:nvSpPr>
        <p:spPr bwMode="gray">
          <a:xfrm flipV="1">
            <a:off x="0" y="1412875"/>
            <a:ext cx="9144000" cy="7143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D0D1D3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pPr>
              <a:defRPr/>
            </a:pPr>
            <a:endParaRPr lang="nl-BE" sz="1800">
              <a:solidFill>
                <a:srgbClr val="000000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9651"/>
            <a:ext cx="1331216" cy="133121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50000"/>
        </a:spcBef>
        <a:spcAft>
          <a:spcPct val="0"/>
        </a:spcAft>
        <a:defRPr sz="2200" b="1">
          <a:solidFill>
            <a:srgbClr val="FFFFFF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1" fontAlgn="base" hangingPunct="1">
        <a:spcBef>
          <a:spcPct val="50000"/>
        </a:spcBef>
        <a:spcAft>
          <a:spcPct val="0"/>
        </a:spcAft>
        <a:defRPr sz="2200" b="1">
          <a:solidFill>
            <a:srgbClr val="FFFFFF"/>
          </a:solidFill>
          <a:latin typeface="Arial" charset="0"/>
          <a:ea typeface="MS PGothic" pitchFamily="34" charset="-128"/>
          <a:cs typeface="ＭＳ Ｐゴシック" charset="0"/>
        </a:defRPr>
      </a:lvl2pPr>
      <a:lvl3pPr algn="l" rtl="0" eaLnBrk="1" fontAlgn="base" hangingPunct="1">
        <a:spcBef>
          <a:spcPct val="50000"/>
        </a:spcBef>
        <a:spcAft>
          <a:spcPct val="0"/>
        </a:spcAft>
        <a:defRPr sz="2200" b="1">
          <a:solidFill>
            <a:srgbClr val="FFFFFF"/>
          </a:solidFill>
          <a:latin typeface="Arial" charset="0"/>
          <a:ea typeface="MS PGothic" pitchFamily="34" charset="-128"/>
          <a:cs typeface="ＭＳ Ｐゴシック" charset="0"/>
        </a:defRPr>
      </a:lvl3pPr>
      <a:lvl4pPr algn="l" rtl="0" eaLnBrk="1" fontAlgn="base" hangingPunct="1">
        <a:spcBef>
          <a:spcPct val="50000"/>
        </a:spcBef>
        <a:spcAft>
          <a:spcPct val="0"/>
        </a:spcAft>
        <a:defRPr sz="2200" b="1">
          <a:solidFill>
            <a:srgbClr val="FFFFFF"/>
          </a:solidFill>
          <a:latin typeface="Arial" charset="0"/>
          <a:ea typeface="MS PGothic" pitchFamily="34" charset="-128"/>
          <a:cs typeface="ＭＳ Ｐゴシック" charset="0"/>
        </a:defRPr>
      </a:lvl4pPr>
      <a:lvl5pPr algn="l" rtl="0" eaLnBrk="1" fontAlgn="base" hangingPunct="1">
        <a:spcBef>
          <a:spcPct val="50000"/>
        </a:spcBef>
        <a:spcAft>
          <a:spcPct val="0"/>
        </a:spcAft>
        <a:defRPr sz="2200" b="1">
          <a:solidFill>
            <a:srgbClr val="FFFFFF"/>
          </a:solidFill>
          <a:latin typeface="Arial" charset="0"/>
          <a:ea typeface="MS PGothic" pitchFamily="34" charset="-128"/>
          <a:cs typeface="ＭＳ Ｐゴシック" charset="0"/>
        </a:defRPr>
      </a:lvl5pPr>
      <a:lvl6pPr marL="457200" algn="l" rtl="0" eaLnBrk="1" fontAlgn="base" hangingPunct="1">
        <a:spcBef>
          <a:spcPct val="50000"/>
        </a:spcBef>
        <a:spcAft>
          <a:spcPct val="0"/>
        </a:spcAft>
        <a:defRPr sz="2200" b="1">
          <a:solidFill>
            <a:srgbClr val="134095"/>
          </a:solidFill>
          <a:latin typeface="Arial" charset="0"/>
        </a:defRPr>
      </a:lvl6pPr>
      <a:lvl7pPr marL="914400" algn="l" rtl="0" eaLnBrk="1" fontAlgn="base" hangingPunct="1">
        <a:spcBef>
          <a:spcPct val="50000"/>
        </a:spcBef>
        <a:spcAft>
          <a:spcPct val="0"/>
        </a:spcAft>
        <a:defRPr sz="2200" b="1">
          <a:solidFill>
            <a:srgbClr val="134095"/>
          </a:solidFill>
          <a:latin typeface="Arial" charset="0"/>
        </a:defRPr>
      </a:lvl7pPr>
      <a:lvl8pPr marL="1371600" algn="l" rtl="0" eaLnBrk="1" fontAlgn="base" hangingPunct="1">
        <a:spcBef>
          <a:spcPct val="50000"/>
        </a:spcBef>
        <a:spcAft>
          <a:spcPct val="0"/>
        </a:spcAft>
        <a:defRPr sz="2200" b="1">
          <a:solidFill>
            <a:srgbClr val="134095"/>
          </a:solidFill>
          <a:latin typeface="Arial" charset="0"/>
        </a:defRPr>
      </a:lvl8pPr>
      <a:lvl9pPr marL="1828800" algn="l" rtl="0" eaLnBrk="1" fontAlgn="base" hangingPunct="1">
        <a:spcBef>
          <a:spcPct val="50000"/>
        </a:spcBef>
        <a:spcAft>
          <a:spcPct val="0"/>
        </a:spcAft>
        <a:defRPr sz="2200" b="1">
          <a:solidFill>
            <a:srgbClr val="134095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134095"/>
        </a:buClr>
        <a:buSzPct val="135000"/>
        <a:defRPr b="1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568325" indent="-377825" algn="l" rtl="0" eaLnBrk="1" fontAlgn="base" hangingPunct="1">
        <a:spcBef>
          <a:spcPct val="50000"/>
        </a:spcBef>
        <a:spcAft>
          <a:spcPct val="0"/>
        </a:spcAft>
        <a:buClr>
          <a:srgbClr val="134095"/>
        </a:buClr>
        <a:buSzPct val="130000"/>
        <a:buChar char="•"/>
        <a:defRPr sz="1700">
          <a:solidFill>
            <a:schemeClr val="tx1"/>
          </a:solidFill>
          <a:latin typeface="+mn-lt"/>
          <a:ea typeface="MS PGothic" pitchFamily="34" charset="-128"/>
        </a:defRPr>
      </a:lvl2pPr>
      <a:lvl3pPr marL="987425" indent="-228600" algn="l" rtl="0" eaLnBrk="1" fontAlgn="base" hangingPunct="1">
        <a:spcBef>
          <a:spcPct val="3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MS PGothic" pitchFamily="34" charset="-128"/>
        </a:defRPr>
      </a:lvl3pPr>
      <a:lvl4pPr marL="169545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Times New Roman" pitchFamily="1" charset="0"/>
          <a:ea typeface="MS PGothic" pitchFamily="34" charset="-128"/>
        </a:defRPr>
      </a:lvl4pPr>
      <a:lvl5pPr marL="211455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Times New Roman" pitchFamily="1" charset="0"/>
          <a:ea typeface="MS PGothic" pitchFamily="34" charset="-128"/>
        </a:defRPr>
      </a:lvl5pPr>
      <a:lvl6pPr marL="257175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Times New Roman" pitchFamily="1" charset="0"/>
        </a:defRPr>
      </a:lvl6pPr>
      <a:lvl7pPr marL="302895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Times New Roman" pitchFamily="1" charset="0"/>
        </a:defRPr>
      </a:lvl7pPr>
      <a:lvl8pPr marL="348615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Times New Roman" pitchFamily="1" charset="0"/>
        </a:defRPr>
      </a:lvl8pPr>
      <a:lvl9pPr marL="394335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Times New Roman" pitchFamily="1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sarah.martens@mobiel21.be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251272" y="3356992"/>
            <a:ext cx="7921128" cy="2016670"/>
          </a:xfrm>
        </p:spPr>
        <p:txBody>
          <a:bodyPr/>
          <a:lstStyle/>
          <a:p>
            <a:pPr algn="l" eaLnBrk="1" hangingPunct="1"/>
            <a:r>
              <a:rPr lang="en-GB" sz="2400" b="1" dirty="0" smtClean="0"/>
              <a:t>Webinar </a:t>
            </a:r>
          </a:p>
          <a:p>
            <a:pPr algn="l" eaLnBrk="1" hangingPunct="1"/>
            <a:r>
              <a:rPr lang="nl-BE" sz="2400" dirty="0" smtClean="0"/>
              <a:t>Mobility Management – Interactive mobility information</a:t>
            </a:r>
            <a:endParaRPr lang="en-GB" sz="2400" dirty="0" smtClean="0"/>
          </a:p>
          <a:p>
            <a:pPr algn="l" eaLnBrk="1" hangingPunct="1">
              <a:buFontTx/>
              <a:buNone/>
            </a:pPr>
            <a:r>
              <a:rPr lang="en-GB" sz="2400" dirty="0" smtClean="0"/>
              <a:t>3</a:t>
            </a:r>
            <a:r>
              <a:rPr lang="en-GB" sz="2400" baseline="30000" dirty="0" smtClean="0"/>
              <a:t>th</a:t>
            </a:r>
            <a:r>
              <a:rPr lang="en-GB" sz="2400" dirty="0" smtClean="0"/>
              <a:t> of April 2014</a:t>
            </a:r>
          </a:p>
          <a:p>
            <a:pPr algn="l" eaLnBrk="1" hangingPunct="1">
              <a:buFontTx/>
              <a:buNone/>
            </a:pPr>
            <a:endParaRPr lang="en-GB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949389"/>
            <a:ext cx="2736304" cy="1067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Buzzy Net: virtual itinerary planner for young digital natives in Belgium</a:t>
            </a:r>
            <a:endParaRPr lang="en-US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0960" y="1484784"/>
            <a:ext cx="9159552" cy="4609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34095"/>
              </a:buClr>
              <a:buSzPct val="135000"/>
              <a:defRPr b="1">
                <a:solidFill>
                  <a:srgbClr val="134095"/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568325" indent="-377825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134095"/>
              </a:buClr>
              <a:buSzPct val="130000"/>
              <a:buChar char="•"/>
              <a:defRPr sz="1700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987425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695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Times New Roman" pitchFamily="1" charset="0"/>
                <a:ea typeface="MS PGothic" pitchFamily="34" charset="-128"/>
              </a:defRPr>
            </a:lvl4pPr>
            <a:lvl5pPr marL="21145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" charset="0"/>
                <a:ea typeface="MS PGothic" pitchFamily="34" charset="-128"/>
              </a:defRPr>
            </a:lvl5pPr>
            <a:lvl6pPr marL="25717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30289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861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9433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marL="822325" lvl="1" indent="-342900"/>
            <a:r>
              <a:rPr lang="en-GB" sz="2100" kern="0" dirty="0" smtClean="0"/>
              <a:t>Who is Jonathan </a:t>
            </a:r>
            <a:r>
              <a:rPr lang="en-GB" sz="2100" kern="0" dirty="0" err="1" smtClean="0"/>
              <a:t>Detavernier</a:t>
            </a:r>
            <a:r>
              <a:rPr lang="en-GB" sz="2100" kern="0" dirty="0" smtClean="0"/>
              <a:t>? </a:t>
            </a:r>
          </a:p>
          <a:p>
            <a:endParaRPr lang="fr-FR" sz="2100" b="0" i="1" dirty="0" smtClean="0">
              <a:solidFill>
                <a:schemeClr val="tx1"/>
              </a:solidFill>
            </a:endParaRPr>
          </a:p>
          <a:p>
            <a:r>
              <a:rPr lang="fr-FR" sz="2100" b="0" i="1" dirty="0">
                <a:solidFill>
                  <a:schemeClr val="tx1"/>
                </a:solidFill>
              </a:rPr>
              <a:t>	</a:t>
            </a:r>
            <a:r>
              <a:rPr lang="fr-FR" sz="2100" b="0" i="1" dirty="0" smtClean="0">
                <a:solidFill>
                  <a:schemeClr val="tx1"/>
                </a:solidFill>
              </a:rPr>
              <a:t>	Jonathan </a:t>
            </a:r>
            <a:r>
              <a:rPr lang="fr-FR" sz="2100" b="0" i="1" dirty="0" err="1">
                <a:solidFill>
                  <a:schemeClr val="tx1"/>
                </a:solidFill>
              </a:rPr>
              <a:t>is</a:t>
            </a:r>
            <a:r>
              <a:rPr lang="fr-FR" sz="2100" b="0" i="1" dirty="0">
                <a:solidFill>
                  <a:schemeClr val="tx1"/>
                </a:solidFill>
              </a:rPr>
              <a:t> the Interactive Partner of </a:t>
            </a:r>
            <a:r>
              <a:rPr lang="fr-FR" sz="2100" b="0" i="1" dirty="0" err="1">
                <a:solidFill>
                  <a:schemeClr val="tx1"/>
                </a:solidFill>
              </a:rPr>
              <a:t>Famous</a:t>
            </a:r>
            <a:r>
              <a:rPr lang="fr-FR" sz="2100" b="0" i="1" dirty="0">
                <a:solidFill>
                  <a:schemeClr val="tx1"/>
                </a:solidFill>
              </a:rPr>
              <a:t>, an </a:t>
            </a:r>
            <a:r>
              <a:rPr lang="fr-FR" sz="2100" b="0" i="1" dirty="0" err="1">
                <a:solidFill>
                  <a:schemeClr val="tx1"/>
                </a:solidFill>
              </a:rPr>
              <a:t>integrated</a:t>
            </a:r>
            <a:r>
              <a:rPr lang="fr-FR" sz="2100" b="0" i="1" dirty="0">
                <a:solidFill>
                  <a:schemeClr val="tx1"/>
                </a:solidFill>
              </a:rPr>
              <a:t> </a:t>
            </a:r>
            <a:r>
              <a:rPr lang="fr-FR" sz="2100" b="0" i="1" dirty="0" smtClean="0">
                <a:solidFill>
                  <a:schemeClr val="tx1"/>
                </a:solidFill>
              </a:rPr>
              <a:t>	</a:t>
            </a:r>
            <a:r>
              <a:rPr lang="fr-FR" sz="2100" b="0" i="1" dirty="0" err="1" smtClean="0">
                <a:solidFill>
                  <a:schemeClr val="tx1"/>
                </a:solidFill>
              </a:rPr>
              <a:t>independent</a:t>
            </a:r>
            <a:r>
              <a:rPr lang="fr-FR" sz="2100" b="0" i="1" dirty="0" smtClean="0">
                <a:solidFill>
                  <a:schemeClr val="tx1"/>
                </a:solidFill>
              </a:rPr>
              <a:t> </a:t>
            </a:r>
            <a:r>
              <a:rPr lang="fr-FR" sz="2100" b="0" i="1" dirty="0" err="1">
                <a:solidFill>
                  <a:schemeClr val="tx1"/>
                </a:solidFill>
              </a:rPr>
              <a:t>agency</a:t>
            </a:r>
            <a:r>
              <a:rPr lang="fr-FR" sz="2100" b="0" i="1" dirty="0">
                <a:solidFill>
                  <a:schemeClr val="tx1"/>
                </a:solidFill>
              </a:rPr>
              <a:t> in Brussels</a:t>
            </a:r>
            <a:r>
              <a:rPr lang="fr-FR" sz="2100" b="0" i="1" dirty="0" smtClean="0">
                <a:solidFill>
                  <a:schemeClr val="tx1"/>
                </a:solidFill>
              </a:rPr>
              <a:t>.</a:t>
            </a:r>
          </a:p>
          <a:p>
            <a:endParaRPr lang="fr-FR" sz="2100" b="0" i="1" dirty="0">
              <a:solidFill>
                <a:schemeClr val="tx1"/>
              </a:solidFill>
            </a:endParaRPr>
          </a:p>
          <a:p>
            <a:r>
              <a:rPr lang="fr-FR" sz="2100" b="0" i="1" dirty="0" smtClean="0">
                <a:solidFill>
                  <a:schemeClr val="tx1"/>
                </a:solidFill>
              </a:rPr>
              <a:t>		</a:t>
            </a:r>
            <a:r>
              <a:rPr lang="fr-FR" sz="2100" b="0" i="1" dirty="0" err="1" smtClean="0">
                <a:solidFill>
                  <a:schemeClr val="tx1"/>
                </a:solidFill>
              </a:rPr>
              <a:t>Being</a:t>
            </a:r>
            <a:r>
              <a:rPr lang="fr-FR" sz="2100" b="0" i="1" dirty="0" smtClean="0">
                <a:solidFill>
                  <a:schemeClr val="tx1"/>
                </a:solidFill>
              </a:rPr>
              <a:t> </a:t>
            </a:r>
            <a:r>
              <a:rPr lang="fr-FR" sz="2100" b="0" i="1" dirty="0" err="1">
                <a:solidFill>
                  <a:schemeClr val="tx1"/>
                </a:solidFill>
              </a:rPr>
              <a:t>responsible</a:t>
            </a:r>
            <a:r>
              <a:rPr lang="fr-FR" sz="2100" b="0" i="1" dirty="0">
                <a:solidFill>
                  <a:schemeClr val="tx1"/>
                </a:solidFill>
              </a:rPr>
              <a:t> for the digital </a:t>
            </a:r>
            <a:r>
              <a:rPr lang="fr-FR" sz="2100" b="0" i="1" dirty="0" err="1">
                <a:solidFill>
                  <a:schemeClr val="tx1"/>
                </a:solidFill>
              </a:rPr>
              <a:t>department</a:t>
            </a:r>
            <a:r>
              <a:rPr lang="fr-FR" sz="2100" b="0" i="1" dirty="0">
                <a:solidFill>
                  <a:schemeClr val="tx1"/>
                </a:solidFill>
              </a:rPr>
              <a:t>, </a:t>
            </a:r>
            <a:r>
              <a:rPr lang="fr-FR" sz="2100" b="0" i="1" dirty="0" err="1">
                <a:solidFill>
                  <a:schemeClr val="tx1"/>
                </a:solidFill>
              </a:rPr>
              <a:t>he</a:t>
            </a:r>
            <a:r>
              <a:rPr lang="fr-FR" sz="2100" b="0" i="1" dirty="0">
                <a:solidFill>
                  <a:schemeClr val="tx1"/>
                </a:solidFill>
              </a:rPr>
              <a:t> </a:t>
            </a:r>
            <a:r>
              <a:rPr lang="fr-FR" sz="2100" b="0" i="1" dirty="0" err="1">
                <a:solidFill>
                  <a:schemeClr val="tx1"/>
                </a:solidFill>
              </a:rPr>
              <a:t>works</a:t>
            </a:r>
            <a:r>
              <a:rPr lang="fr-FR" sz="2100" b="0" i="1" dirty="0">
                <a:solidFill>
                  <a:schemeClr val="tx1"/>
                </a:solidFill>
              </a:rPr>
              <a:t> on clients </a:t>
            </a:r>
            <a:r>
              <a:rPr lang="fr-FR" sz="2100" b="0" i="1" dirty="0" smtClean="0">
                <a:solidFill>
                  <a:schemeClr val="tx1"/>
                </a:solidFill>
              </a:rPr>
              <a:t>	</a:t>
            </a:r>
            <a:r>
              <a:rPr lang="fr-FR" sz="2100" b="0" i="1" dirty="0" err="1" smtClean="0">
                <a:solidFill>
                  <a:schemeClr val="tx1"/>
                </a:solidFill>
              </a:rPr>
              <a:t>such</a:t>
            </a:r>
            <a:r>
              <a:rPr lang="fr-FR" sz="2100" b="0" i="1" dirty="0" smtClean="0">
                <a:solidFill>
                  <a:schemeClr val="tx1"/>
                </a:solidFill>
              </a:rPr>
              <a:t> </a:t>
            </a:r>
            <a:r>
              <a:rPr lang="fr-FR" sz="2100" b="0" i="1" dirty="0">
                <a:solidFill>
                  <a:schemeClr val="tx1"/>
                </a:solidFill>
              </a:rPr>
              <a:t>as Electrabel (</a:t>
            </a:r>
            <a:r>
              <a:rPr lang="fr-FR" sz="2100" b="0" i="1" dirty="0" err="1">
                <a:solidFill>
                  <a:schemeClr val="tx1"/>
                </a:solidFill>
              </a:rPr>
              <a:t>GDFSuez</a:t>
            </a:r>
            <a:r>
              <a:rPr lang="fr-FR" sz="2100" b="0" i="1" dirty="0">
                <a:solidFill>
                  <a:schemeClr val="tx1"/>
                </a:solidFill>
              </a:rPr>
              <a:t>), </a:t>
            </a:r>
            <a:r>
              <a:rPr lang="fr-FR" sz="2100" b="0" i="1" dirty="0" err="1">
                <a:solidFill>
                  <a:schemeClr val="tx1"/>
                </a:solidFill>
              </a:rPr>
              <a:t>ABInbev</a:t>
            </a:r>
            <a:r>
              <a:rPr lang="fr-FR" sz="2100" b="0" i="1" dirty="0">
                <a:solidFill>
                  <a:schemeClr val="tx1"/>
                </a:solidFill>
              </a:rPr>
              <a:t>, Hyundai, De </a:t>
            </a:r>
            <a:r>
              <a:rPr lang="fr-FR" sz="2100" b="0" i="1" dirty="0" err="1">
                <a:solidFill>
                  <a:schemeClr val="tx1"/>
                </a:solidFill>
              </a:rPr>
              <a:t>Lijn</a:t>
            </a:r>
            <a:r>
              <a:rPr lang="fr-FR" sz="2100" b="0" i="1" dirty="0">
                <a:solidFill>
                  <a:schemeClr val="tx1"/>
                </a:solidFill>
              </a:rPr>
              <a:t>, </a:t>
            </a:r>
            <a:r>
              <a:rPr lang="fr-FR" sz="2100" b="0" i="1" dirty="0" smtClean="0">
                <a:solidFill>
                  <a:schemeClr val="tx1"/>
                </a:solidFill>
              </a:rPr>
              <a:t>	</a:t>
            </a:r>
            <a:r>
              <a:rPr lang="fr-FR" sz="2100" b="0" i="1" dirty="0" err="1" smtClean="0">
                <a:solidFill>
                  <a:schemeClr val="tx1"/>
                </a:solidFill>
              </a:rPr>
              <a:t>DeltaLloyd</a:t>
            </a:r>
            <a:r>
              <a:rPr lang="fr-FR" sz="2100" b="0" i="1" dirty="0">
                <a:solidFill>
                  <a:schemeClr val="tx1"/>
                </a:solidFill>
              </a:rPr>
              <a:t>, Thomas Cook</a:t>
            </a:r>
            <a:r>
              <a:rPr lang="fr-FR" sz="2100" b="0" i="1" dirty="0" smtClean="0">
                <a:solidFill>
                  <a:schemeClr val="tx1"/>
                </a:solidFill>
              </a:rPr>
              <a:t>,…</a:t>
            </a:r>
          </a:p>
          <a:p>
            <a:endParaRPr lang="fr-FR" sz="2100" b="0" i="1" dirty="0">
              <a:solidFill>
                <a:schemeClr val="tx1"/>
              </a:solidFill>
            </a:endParaRPr>
          </a:p>
          <a:p>
            <a:r>
              <a:rPr lang="fr-FR" sz="2100" b="0" i="1" dirty="0" smtClean="0">
                <a:solidFill>
                  <a:schemeClr val="tx1"/>
                </a:solidFill>
              </a:rPr>
              <a:t>		</a:t>
            </a:r>
            <a:r>
              <a:rPr lang="fr-FR" sz="2100" b="0" i="1" dirty="0" err="1" smtClean="0">
                <a:solidFill>
                  <a:schemeClr val="tx1"/>
                </a:solidFill>
              </a:rPr>
              <a:t>Famous</a:t>
            </a:r>
            <a:r>
              <a:rPr lang="fr-FR" sz="2100" b="0" i="1" dirty="0" smtClean="0">
                <a:solidFill>
                  <a:schemeClr val="tx1"/>
                </a:solidFill>
              </a:rPr>
              <a:t> </a:t>
            </a:r>
            <a:r>
              <a:rPr lang="fr-FR" sz="2100" b="0" i="1" dirty="0" err="1">
                <a:solidFill>
                  <a:schemeClr val="tx1"/>
                </a:solidFill>
              </a:rPr>
              <a:t>makes</a:t>
            </a:r>
            <a:r>
              <a:rPr lang="fr-FR" sz="2100" b="0" i="1" dirty="0">
                <a:solidFill>
                  <a:schemeClr val="tx1"/>
                </a:solidFill>
              </a:rPr>
              <a:t> </a:t>
            </a:r>
            <a:r>
              <a:rPr lang="fr-FR" sz="2100" b="0" i="1" dirty="0" err="1">
                <a:solidFill>
                  <a:schemeClr val="tx1"/>
                </a:solidFill>
              </a:rPr>
              <a:t>websites</a:t>
            </a:r>
            <a:r>
              <a:rPr lang="fr-FR" sz="2100" b="0" i="1" dirty="0">
                <a:solidFill>
                  <a:schemeClr val="tx1"/>
                </a:solidFill>
              </a:rPr>
              <a:t>, digital </a:t>
            </a:r>
            <a:r>
              <a:rPr lang="fr-FR" sz="2100" b="0" i="1" dirty="0" err="1">
                <a:solidFill>
                  <a:schemeClr val="tx1"/>
                </a:solidFill>
              </a:rPr>
              <a:t>campaigns</a:t>
            </a:r>
            <a:r>
              <a:rPr lang="fr-FR" sz="2100" b="0" i="1" dirty="0">
                <a:solidFill>
                  <a:schemeClr val="tx1"/>
                </a:solidFill>
              </a:rPr>
              <a:t>, CRM-solutions, mobile </a:t>
            </a:r>
            <a:r>
              <a:rPr lang="fr-FR" sz="2100" b="0" i="1" dirty="0" smtClean="0">
                <a:solidFill>
                  <a:schemeClr val="tx1"/>
                </a:solidFill>
              </a:rPr>
              <a:t>	</a:t>
            </a:r>
            <a:r>
              <a:rPr lang="fr-FR" sz="2100" b="0" i="1" dirty="0" err="1" smtClean="0">
                <a:solidFill>
                  <a:schemeClr val="tx1"/>
                </a:solidFill>
              </a:rPr>
              <a:t>apps</a:t>
            </a:r>
            <a:r>
              <a:rPr lang="fr-FR" sz="2100" b="0" i="1" dirty="0" smtClean="0">
                <a:solidFill>
                  <a:schemeClr val="tx1"/>
                </a:solidFill>
              </a:rPr>
              <a:t> </a:t>
            </a:r>
            <a:r>
              <a:rPr lang="fr-FR" sz="2100" b="0" i="1" dirty="0">
                <a:solidFill>
                  <a:schemeClr val="tx1"/>
                </a:solidFill>
              </a:rPr>
              <a:t>and digital </a:t>
            </a:r>
            <a:r>
              <a:rPr lang="fr-FR" sz="2100" b="0" i="1" dirty="0" err="1">
                <a:solidFill>
                  <a:schemeClr val="tx1"/>
                </a:solidFill>
              </a:rPr>
              <a:t>games</a:t>
            </a:r>
            <a:r>
              <a:rPr lang="fr-FR" sz="2100" b="0" i="1" dirty="0">
                <a:solidFill>
                  <a:schemeClr val="tx1"/>
                </a:solidFill>
              </a:rPr>
              <a:t>.</a:t>
            </a:r>
            <a:endParaRPr lang="en-GB" sz="2100" b="0" i="1" kern="0" dirty="0" smtClean="0">
              <a:solidFill>
                <a:schemeClr val="tx1"/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116012" y="6524625"/>
            <a:ext cx="5256187" cy="260350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Webinar – Mobility Management</a:t>
            </a:r>
          </a:p>
        </p:txBody>
      </p:sp>
    </p:spTree>
    <p:extLst>
      <p:ext uri="{BB962C8B-B14F-4D97-AF65-F5344CB8AC3E}">
        <p14:creationId xmlns:p14="http://schemas.microsoft.com/office/powerpoint/2010/main" val="3366864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Buzzy Net: virtual itinerary planner for young digital natives in Belgium</a:t>
            </a:r>
            <a:endParaRPr lang="en-US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0960" y="1484784"/>
            <a:ext cx="9159552" cy="4609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34095"/>
              </a:buClr>
              <a:buSzPct val="135000"/>
              <a:defRPr b="1">
                <a:solidFill>
                  <a:srgbClr val="134095"/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568325" indent="-377825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134095"/>
              </a:buClr>
              <a:buSzPct val="130000"/>
              <a:buChar char="•"/>
              <a:defRPr sz="1700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987425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695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Times New Roman" pitchFamily="1" charset="0"/>
                <a:ea typeface="MS PGothic" pitchFamily="34" charset="-128"/>
              </a:defRPr>
            </a:lvl4pPr>
            <a:lvl5pPr marL="21145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" charset="0"/>
                <a:ea typeface="MS PGothic" pitchFamily="34" charset="-128"/>
              </a:defRPr>
            </a:lvl5pPr>
            <a:lvl6pPr marL="25717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30289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861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9433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marL="822325" lvl="1" indent="-342900"/>
            <a:r>
              <a:rPr lang="en-GB" sz="2100" kern="0" dirty="0" smtClean="0"/>
              <a:t>The floor is for Jonathan!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116012" y="6524625"/>
            <a:ext cx="5256187" cy="260350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Webinar – Mobility </a:t>
            </a:r>
            <a:r>
              <a:rPr lang="de-DE" dirty="0" err="1" smtClean="0"/>
              <a:t>management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151333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Buzzy Net: virtual itinerary planner for young digital natives in Belgium</a:t>
            </a:r>
            <a:endParaRPr lang="en-US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0960" y="1484784"/>
            <a:ext cx="9159552" cy="4609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34095"/>
              </a:buClr>
              <a:buSzPct val="135000"/>
              <a:defRPr b="1">
                <a:solidFill>
                  <a:srgbClr val="134095"/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568325" indent="-377825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134095"/>
              </a:buClr>
              <a:buSzPct val="130000"/>
              <a:buChar char="•"/>
              <a:defRPr sz="1700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987425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695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Times New Roman" pitchFamily="1" charset="0"/>
                <a:ea typeface="MS PGothic" pitchFamily="34" charset="-128"/>
              </a:defRPr>
            </a:lvl4pPr>
            <a:lvl5pPr marL="21145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" charset="0"/>
                <a:ea typeface="MS PGothic" pitchFamily="34" charset="-128"/>
              </a:defRPr>
            </a:lvl5pPr>
            <a:lvl6pPr marL="25717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30289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861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9433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marL="822325" lvl="1" indent="-342900"/>
            <a:r>
              <a:rPr lang="en-GB" sz="2100" kern="0" dirty="0" smtClean="0"/>
              <a:t>Questions ? </a:t>
            </a:r>
          </a:p>
          <a:p>
            <a:pPr marL="822325" lvl="1" indent="-342900"/>
            <a:endParaRPr lang="en-GB" sz="2100" kern="0" dirty="0"/>
          </a:p>
          <a:p>
            <a:pPr marL="822325" lvl="1" indent="-342900"/>
            <a:r>
              <a:rPr lang="en-GB" sz="2100" kern="0" dirty="0" smtClean="0"/>
              <a:t>Raise questions by:</a:t>
            </a:r>
          </a:p>
          <a:p>
            <a:pPr marL="1241425" lvl="2" indent="-342900"/>
            <a:r>
              <a:rPr lang="en-GB" sz="2000" kern="0" dirty="0" smtClean="0"/>
              <a:t>Raising your hand via the </a:t>
            </a:r>
            <a:r>
              <a:rPr lang="en-GB" sz="2000" kern="0" dirty="0" err="1" smtClean="0"/>
              <a:t>GoToWebinar</a:t>
            </a:r>
            <a:r>
              <a:rPr lang="en-GB" sz="2000" kern="0" dirty="0" smtClean="0"/>
              <a:t> Control Panel</a:t>
            </a:r>
          </a:p>
          <a:p>
            <a:pPr marL="1241425" lvl="2" indent="-342900"/>
            <a:r>
              <a:rPr lang="en-GB" sz="2000" kern="0" dirty="0" smtClean="0"/>
              <a:t>Starting a chat in your control panel</a:t>
            </a:r>
          </a:p>
          <a:p>
            <a:pPr marL="1241425" lvl="2" indent="-342900"/>
            <a:r>
              <a:rPr lang="en-GB" sz="2000" kern="0" dirty="0" smtClean="0"/>
              <a:t>Ask your questions directly (unmute yourself if muted)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116012" y="6524625"/>
            <a:ext cx="5256187" cy="260350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Webinar – Mobility </a:t>
            </a:r>
            <a:r>
              <a:rPr lang="de-DE" dirty="0" err="1" smtClean="0"/>
              <a:t>managemetn</a:t>
            </a:r>
            <a:endParaRPr lang="de-DE" dirty="0" smtClean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91" y="4164410"/>
            <a:ext cx="1766579" cy="2291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053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Information on the </a:t>
            </a:r>
            <a:r>
              <a:rPr lang="nl-NL" dirty="0" err="1" smtClean="0"/>
              <a:t>Thematic</a:t>
            </a:r>
            <a:r>
              <a:rPr lang="nl-NL" dirty="0" smtClean="0"/>
              <a:t> Group </a:t>
            </a:r>
            <a:br>
              <a:rPr lang="nl-NL" dirty="0" smtClean="0"/>
            </a:br>
            <a:r>
              <a:rPr lang="nl-NL" dirty="0" err="1" smtClean="0"/>
              <a:t>Mobility</a:t>
            </a:r>
            <a:r>
              <a:rPr lang="nl-NL" dirty="0" smtClean="0"/>
              <a:t> Management</a:t>
            </a:r>
            <a:endParaRPr lang="nl-BE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0960" y="1484784"/>
            <a:ext cx="9159552" cy="4609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34095"/>
              </a:buClr>
              <a:buSzPct val="135000"/>
              <a:defRPr b="1">
                <a:solidFill>
                  <a:srgbClr val="134095"/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568325" indent="-377825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134095"/>
              </a:buClr>
              <a:buSzPct val="130000"/>
              <a:buChar char="•"/>
              <a:defRPr sz="1700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987425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695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Times New Roman" pitchFamily="1" charset="0"/>
                <a:ea typeface="MS PGothic" pitchFamily="34" charset="-128"/>
              </a:defRPr>
            </a:lvl4pPr>
            <a:lvl5pPr marL="21145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" charset="0"/>
                <a:ea typeface="MS PGothic" pitchFamily="34" charset="-128"/>
              </a:defRPr>
            </a:lvl5pPr>
            <a:lvl6pPr marL="25717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30289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861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9433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marL="822325" lvl="1" indent="-342900"/>
            <a:r>
              <a:rPr lang="en-GB" sz="2100" kern="0" dirty="0" smtClean="0"/>
              <a:t>Purpose:</a:t>
            </a:r>
          </a:p>
          <a:p>
            <a:pPr marL="1241425" lvl="2" indent="-342900"/>
            <a:r>
              <a:rPr lang="en-GB" sz="2000" kern="0" dirty="0" smtClean="0"/>
              <a:t>Discuss and cooperate on joint products / publications / briefs</a:t>
            </a:r>
            <a:br>
              <a:rPr lang="en-GB" sz="2000" kern="0" dirty="0" smtClean="0"/>
            </a:br>
            <a:endParaRPr lang="en-GB" sz="2000" kern="0" dirty="0" smtClean="0"/>
          </a:p>
          <a:p>
            <a:pPr marL="822325" lvl="1" indent="-342900"/>
            <a:r>
              <a:rPr lang="en-GB" sz="2100" kern="0" dirty="0" smtClean="0"/>
              <a:t>How? </a:t>
            </a:r>
          </a:p>
          <a:p>
            <a:pPr marL="1241425" lvl="2" indent="-342900"/>
            <a:r>
              <a:rPr lang="en-GB" sz="2000" kern="0" dirty="0" smtClean="0"/>
              <a:t>Interactive Discussion Platform on civitas.eu</a:t>
            </a:r>
          </a:p>
          <a:p>
            <a:pPr marL="1241425" lvl="2" indent="-342900"/>
            <a:r>
              <a:rPr lang="en-GB" sz="2000" kern="0" dirty="0" smtClean="0"/>
              <a:t>Physical &amp; online meetings</a:t>
            </a:r>
          </a:p>
          <a:p>
            <a:pPr marL="1241425" lvl="2" indent="-342900"/>
            <a:r>
              <a:rPr lang="en-GB" sz="2000" kern="0" dirty="0" smtClean="0"/>
              <a:t>Limited budget to cover travels and specific activities </a:t>
            </a:r>
          </a:p>
          <a:p>
            <a:pPr marL="1241425" lvl="2" indent="-342900"/>
            <a:r>
              <a:rPr lang="en-GB" sz="2000" kern="0" dirty="0"/>
              <a:t>Collaborative exercises</a:t>
            </a:r>
          </a:p>
          <a:p>
            <a:pPr marL="1241425" lvl="2" indent="-342900"/>
            <a:endParaRPr lang="en-GB" sz="2000" kern="0" dirty="0" smtClean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116012" y="6524625"/>
            <a:ext cx="5256187" cy="260350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Webinar – Mobility </a:t>
            </a:r>
            <a:r>
              <a:rPr lang="de-DE" dirty="0" err="1" smtClean="0"/>
              <a:t>management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918404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Information on TG </a:t>
            </a:r>
            <a:r>
              <a:rPr lang="nl-NL" dirty="0" err="1"/>
              <a:t>Mobility</a:t>
            </a:r>
            <a:r>
              <a:rPr lang="nl-NL" dirty="0"/>
              <a:t> Management</a:t>
            </a:r>
            <a:endParaRPr lang="nl-BE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0960" y="1484784"/>
            <a:ext cx="9159552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34095"/>
              </a:buClr>
              <a:buSzPct val="135000"/>
              <a:defRPr b="1">
                <a:solidFill>
                  <a:srgbClr val="134095"/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568325" indent="-377825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134095"/>
              </a:buClr>
              <a:buSzPct val="130000"/>
              <a:buChar char="•"/>
              <a:defRPr sz="1700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987425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695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Times New Roman" pitchFamily="1" charset="0"/>
                <a:ea typeface="MS PGothic" pitchFamily="34" charset="-128"/>
              </a:defRPr>
            </a:lvl4pPr>
            <a:lvl5pPr marL="21145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" charset="0"/>
                <a:ea typeface="MS PGothic" pitchFamily="34" charset="-128"/>
              </a:defRPr>
            </a:lvl5pPr>
            <a:lvl6pPr marL="25717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30289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861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9433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marL="822325" lvl="1" indent="-342900"/>
            <a:r>
              <a:rPr lang="en-GB" sz="2100" kern="0" dirty="0" smtClean="0"/>
              <a:t>Collaborative exercise (4-5 months)</a:t>
            </a:r>
          </a:p>
          <a:p>
            <a:pPr marL="822325" lvl="1" indent="-342900"/>
            <a:endParaRPr lang="en-GB" sz="2100" kern="0" dirty="0" smtClean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116012" y="6524625"/>
            <a:ext cx="5256187" cy="260350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Webinar – Mobility </a:t>
            </a:r>
            <a:r>
              <a:rPr lang="de-DE" dirty="0" err="1" smtClean="0"/>
              <a:t>management</a:t>
            </a:r>
            <a:endParaRPr lang="de-DE" dirty="0" smtClean="0"/>
          </a:p>
        </p:txBody>
      </p:sp>
      <p:graphicFrame>
        <p:nvGraphicFramePr>
          <p:cNvPr id="3" name="Tabe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6900765"/>
              </p:ext>
            </p:extLst>
          </p:nvPr>
        </p:nvGraphicFramePr>
        <p:xfrm>
          <a:off x="683568" y="1916832"/>
          <a:ext cx="7920880" cy="4341544"/>
        </p:xfrm>
        <a:graphic>
          <a:graphicData uri="http://schemas.openxmlformats.org/drawingml/2006/table">
            <a:tbl>
              <a:tblPr firstRow="1" firstCol="1" bandRow="1"/>
              <a:tblGrid>
                <a:gridCol w="2999376"/>
                <a:gridCol w="4921504"/>
              </a:tblGrid>
              <a:tr h="166586"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nl-BE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679" marR="596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format</a:t>
                      </a:r>
                      <a:endParaRPr lang="nl-BE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679" marR="596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6440"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Starting point</a:t>
                      </a:r>
                      <a:endParaRPr lang="nl-BE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679" marR="596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Physical </a:t>
                      </a:r>
                      <a:r>
                        <a:rPr lang="en-GB" sz="14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meeting, Virtual </a:t>
                      </a:r>
                      <a:r>
                        <a:rPr lang="en-GB" sz="14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discussion </a:t>
                      </a:r>
                      <a:endParaRPr lang="nl-BE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679" marR="596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904"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Setting the scene</a:t>
                      </a:r>
                      <a:endParaRPr lang="nl-BE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679" marR="596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Keynote on annual </a:t>
                      </a:r>
                      <a:r>
                        <a:rPr lang="en-GB" sz="14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meeting , webinar,  training</a:t>
                      </a:r>
                      <a:endParaRPr lang="nl-BE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679" marR="596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6148"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Finding facts</a:t>
                      </a:r>
                      <a:endParaRPr lang="nl-BE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679" marR="596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GB" sz="14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Post studies on platform and discuss outcomes</a:t>
                      </a:r>
                      <a:endParaRPr lang="nl-BE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0" indent="0" algn="just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GB" sz="14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Search through knowledge base</a:t>
                      </a:r>
                      <a:endParaRPr lang="nl-BE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0" indent="0" algn="just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GB" sz="14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Invite experts to webinar</a:t>
                      </a:r>
                      <a:endParaRPr lang="nl-BE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0" indent="0" algn="just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GB" sz="14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Invite experts to training </a:t>
                      </a:r>
                      <a:endParaRPr lang="nl-BE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679" marR="596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6440"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Finding solutions / conclusions</a:t>
                      </a:r>
                      <a:endParaRPr lang="nl-BE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679" marR="596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Discuss via platform</a:t>
                      </a:r>
                      <a:endParaRPr lang="nl-BE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Collaborate on joint paper</a:t>
                      </a:r>
                      <a:endParaRPr lang="nl-BE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679" marR="596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2588"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Consolidating the output</a:t>
                      </a:r>
                      <a:endParaRPr lang="nl-BE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679" marR="596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Discuss via platform</a:t>
                      </a:r>
                      <a:endParaRPr lang="nl-BE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Feeding of materials into Knowledge Base / Centre</a:t>
                      </a:r>
                      <a:endParaRPr lang="nl-BE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Collaborate on joint publication or inspirational </a:t>
                      </a:r>
                      <a:r>
                        <a:rPr lang="en-GB" sz="14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material</a:t>
                      </a:r>
                      <a:endParaRPr lang="nl-BE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Joint training or webinar (given by the group)</a:t>
                      </a:r>
                      <a:endParaRPr lang="nl-BE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Giving input in </a:t>
                      </a:r>
                      <a:r>
                        <a:rPr lang="en-GB" sz="1400" dirty="0" err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HighLights</a:t>
                      </a:r>
                      <a:r>
                        <a:rPr lang="en-GB" sz="14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Webinar</a:t>
                      </a:r>
                      <a:endParaRPr lang="nl-BE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679" marR="596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539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Information on TG </a:t>
            </a:r>
            <a:r>
              <a:rPr lang="nl-NL" dirty="0" err="1" smtClean="0"/>
              <a:t>Mobility</a:t>
            </a:r>
            <a:r>
              <a:rPr lang="nl-NL" dirty="0" smtClean="0"/>
              <a:t> Management</a:t>
            </a:r>
            <a:endParaRPr lang="nl-BE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0960" y="1484784"/>
            <a:ext cx="9159552" cy="4609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34095"/>
              </a:buClr>
              <a:buSzPct val="135000"/>
              <a:defRPr b="1">
                <a:solidFill>
                  <a:srgbClr val="134095"/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568325" indent="-377825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134095"/>
              </a:buClr>
              <a:buSzPct val="130000"/>
              <a:buChar char="•"/>
              <a:defRPr sz="1700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987425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695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Times New Roman" pitchFamily="1" charset="0"/>
                <a:ea typeface="MS PGothic" pitchFamily="34" charset="-128"/>
              </a:defRPr>
            </a:lvl4pPr>
            <a:lvl5pPr marL="21145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" charset="0"/>
                <a:ea typeface="MS PGothic" pitchFamily="34" charset="-128"/>
              </a:defRPr>
            </a:lvl5pPr>
            <a:lvl6pPr marL="25717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30289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861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9433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marL="822325" lvl="1" indent="-342900"/>
            <a:r>
              <a:rPr lang="en-GB" sz="2100" kern="0" dirty="0" smtClean="0"/>
              <a:t>TG Mobility management on civitas.eu</a:t>
            </a:r>
          </a:p>
          <a:p>
            <a:pPr marL="1241425" lvl="2" indent="-342900"/>
            <a:r>
              <a:rPr lang="en-GB" sz="2000" kern="0" dirty="0" smtClean="0"/>
              <a:t>TG-pages under ‘Working Groups’ – ‘Thematic Groups’</a:t>
            </a:r>
          </a:p>
          <a:p>
            <a:pPr marL="1241425" lvl="2" indent="-342900"/>
            <a:r>
              <a:rPr lang="en-GB" sz="2000" kern="0" dirty="0" smtClean="0"/>
              <a:t>Create profile and request membership</a:t>
            </a:r>
          </a:p>
          <a:p>
            <a:pPr marL="822325" lvl="1" indent="-342900"/>
            <a:r>
              <a:rPr lang="en-GB" sz="2100" kern="0" dirty="0" smtClean="0"/>
              <a:t>Start discussing on CIVITAS Interactive</a:t>
            </a:r>
          </a:p>
          <a:p>
            <a:pPr marL="1241425" lvl="2" indent="-342900"/>
            <a:r>
              <a:rPr lang="en-GB" sz="2000" kern="0" dirty="0" smtClean="0"/>
              <a:t>Other examples of interactive mobility information?</a:t>
            </a:r>
          </a:p>
          <a:p>
            <a:pPr marL="1241425" lvl="2" indent="-342900"/>
            <a:r>
              <a:rPr lang="en-GB" sz="2000" kern="0" dirty="0" smtClean="0"/>
              <a:t>Does your city have similar plans?</a:t>
            </a:r>
          </a:p>
          <a:p>
            <a:pPr marL="1241425" lvl="2" indent="-342900"/>
            <a:r>
              <a:rPr lang="en-GB" sz="2000" kern="0" dirty="0" smtClean="0"/>
              <a:t>What barriers do you encounter?</a:t>
            </a:r>
          </a:p>
          <a:p>
            <a:pPr marL="1241425" lvl="2" indent="-342900"/>
            <a:r>
              <a:rPr lang="en-GB" sz="2000" kern="0" dirty="0" smtClean="0"/>
              <a:t>What kind of support do you need?</a:t>
            </a:r>
          </a:p>
          <a:p>
            <a:pPr marL="1241425" lvl="2" indent="-342900"/>
            <a:r>
              <a:rPr lang="en-GB" sz="2000" kern="0" dirty="0" smtClean="0"/>
              <a:t>…</a:t>
            </a:r>
          </a:p>
          <a:p>
            <a:pPr marL="822325" lvl="1" indent="-342900"/>
            <a:r>
              <a:rPr lang="en-GB" sz="2100" kern="0" dirty="0" smtClean="0"/>
              <a:t>Send suggestions and questions to </a:t>
            </a:r>
            <a:r>
              <a:rPr lang="en-GB" sz="2100" kern="0" dirty="0" smtClean="0">
                <a:hlinkClick r:id="rId2"/>
              </a:rPr>
              <a:t>sarah.martens@mobiel21.be</a:t>
            </a:r>
            <a:endParaRPr lang="en-GB" sz="2100" kern="0" dirty="0" smtClean="0"/>
          </a:p>
          <a:p>
            <a:pPr marL="1241425" lvl="2" indent="-342900"/>
            <a:endParaRPr lang="en-GB" sz="2000" kern="0" dirty="0" smtClean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116012" y="6524625"/>
            <a:ext cx="5256187" cy="260350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Webinar – Mobility </a:t>
            </a:r>
            <a:r>
              <a:rPr lang="de-DE" dirty="0" err="1" smtClean="0"/>
              <a:t>management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33681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Information on TG </a:t>
            </a:r>
            <a:r>
              <a:rPr lang="nl-NL" dirty="0" err="1"/>
              <a:t>Mobility</a:t>
            </a:r>
            <a:r>
              <a:rPr lang="nl-NL" dirty="0"/>
              <a:t> Management</a:t>
            </a:r>
            <a:endParaRPr lang="nl-BE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-15552" y="1484783"/>
            <a:ext cx="9159552" cy="4609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34095"/>
              </a:buClr>
              <a:buSzPct val="135000"/>
              <a:defRPr b="1">
                <a:solidFill>
                  <a:srgbClr val="134095"/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568325" indent="-377825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134095"/>
              </a:buClr>
              <a:buSzPct val="130000"/>
              <a:buChar char="•"/>
              <a:defRPr sz="1700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987425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695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Times New Roman" pitchFamily="1" charset="0"/>
                <a:ea typeface="MS PGothic" pitchFamily="34" charset="-128"/>
              </a:defRPr>
            </a:lvl4pPr>
            <a:lvl5pPr marL="21145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" charset="0"/>
                <a:ea typeface="MS PGothic" pitchFamily="34" charset="-128"/>
              </a:defRPr>
            </a:lvl5pPr>
            <a:lvl6pPr marL="25717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30289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861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9433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marL="822325" lvl="1" indent="-342900"/>
            <a:r>
              <a:rPr lang="en-GB" sz="2100" kern="0" dirty="0" smtClean="0"/>
              <a:t>Questions? 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116012" y="6524625"/>
            <a:ext cx="5256187" cy="260350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Webinar – Mobility </a:t>
            </a:r>
            <a:r>
              <a:rPr lang="de-DE" dirty="0" err="1" smtClean="0"/>
              <a:t>management</a:t>
            </a:r>
            <a:endParaRPr lang="de-DE" dirty="0" smtClean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492896"/>
            <a:ext cx="3110704" cy="4035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848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Introduction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0960" y="1484784"/>
            <a:ext cx="9159552" cy="4609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34095"/>
              </a:buClr>
              <a:buSzPct val="135000"/>
              <a:defRPr b="1">
                <a:solidFill>
                  <a:srgbClr val="134095"/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568325" indent="-377825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134095"/>
              </a:buClr>
              <a:buSzPct val="130000"/>
              <a:buChar char="•"/>
              <a:defRPr sz="1700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987425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695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Times New Roman" pitchFamily="1" charset="0"/>
                <a:ea typeface="MS PGothic" pitchFamily="34" charset="-128"/>
              </a:defRPr>
            </a:lvl4pPr>
            <a:lvl5pPr marL="21145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" charset="0"/>
                <a:ea typeface="MS PGothic" pitchFamily="34" charset="-128"/>
              </a:defRPr>
            </a:lvl5pPr>
            <a:lvl6pPr marL="25717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30289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861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9433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marL="479425" lvl="1" indent="0">
              <a:buNone/>
            </a:pPr>
            <a:endParaRPr lang="en-GB" sz="2100" kern="0" dirty="0" smtClean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116012" y="6524625"/>
            <a:ext cx="5256187" cy="260350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Webinar – Mobility </a:t>
            </a:r>
            <a:r>
              <a:rPr lang="de-DE" dirty="0" err="1" smtClean="0"/>
              <a:t>management</a:t>
            </a:r>
            <a:endParaRPr lang="de-DE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9136014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2781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Introduction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0960" y="1484784"/>
            <a:ext cx="9159552" cy="4609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34095"/>
              </a:buClr>
              <a:buSzPct val="135000"/>
              <a:defRPr b="1">
                <a:solidFill>
                  <a:srgbClr val="134095"/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568325" indent="-377825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134095"/>
              </a:buClr>
              <a:buSzPct val="130000"/>
              <a:buChar char="•"/>
              <a:defRPr sz="1700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987425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695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Times New Roman" pitchFamily="1" charset="0"/>
                <a:ea typeface="MS PGothic" pitchFamily="34" charset="-128"/>
              </a:defRPr>
            </a:lvl4pPr>
            <a:lvl5pPr marL="21145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" charset="0"/>
                <a:ea typeface="MS PGothic" pitchFamily="34" charset="-128"/>
              </a:defRPr>
            </a:lvl5pPr>
            <a:lvl6pPr marL="25717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30289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861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9433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marL="822325" lvl="1" indent="-342900"/>
            <a:r>
              <a:rPr lang="en-GB" sz="2100" kern="0" dirty="0" smtClean="0"/>
              <a:t>Purpose of this webinar</a:t>
            </a:r>
          </a:p>
          <a:p>
            <a:pPr marL="1241425" lvl="2" indent="-342900"/>
            <a:r>
              <a:rPr lang="en-GB" sz="2000" kern="0" dirty="0" smtClean="0"/>
              <a:t>Inspire !</a:t>
            </a:r>
          </a:p>
          <a:p>
            <a:pPr marL="1241425" lvl="2" indent="-342900"/>
            <a:r>
              <a:rPr lang="en-GB" sz="2000" kern="0" dirty="0" smtClean="0"/>
              <a:t>Provoke discussion </a:t>
            </a:r>
          </a:p>
          <a:p>
            <a:pPr marL="1241425" lvl="2" indent="-342900"/>
            <a:r>
              <a:rPr lang="en-GB" sz="2000" kern="0" dirty="0" smtClean="0"/>
              <a:t>Launch Thematic Group on Mobility Management</a:t>
            </a:r>
          </a:p>
          <a:p>
            <a:pPr marL="1241425" lvl="2" indent="-342900"/>
            <a:r>
              <a:rPr lang="en-GB" sz="2000" kern="0" dirty="0" smtClean="0"/>
              <a:t>Define themes for further work and activities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116012" y="6524625"/>
            <a:ext cx="5256187" cy="260350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Webinar – Mobility </a:t>
            </a:r>
            <a:r>
              <a:rPr lang="de-DE" dirty="0" err="1" smtClean="0"/>
              <a:t>management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054881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247"/>
          <a:stretch/>
        </p:blipFill>
        <p:spPr bwMode="auto">
          <a:xfrm>
            <a:off x="-52388" y="4415308"/>
            <a:ext cx="9248776" cy="2813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The CIVITAS Community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325" lvl="1"/>
            <a:r>
              <a:rPr lang="en-GB" sz="2100" dirty="0" smtClean="0"/>
              <a:t>Projects:</a:t>
            </a:r>
          </a:p>
          <a:p>
            <a:pPr marL="1241425" lvl="2"/>
            <a:r>
              <a:rPr lang="en-GB" sz="2000" dirty="0" err="1" smtClean="0"/>
              <a:t>Dyn@mo</a:t>
            </a:r>
            <a:r>
              <a:rPr lang="en-GB" sz="2000" dirty="0" smtClean="0"/>
              <a:t> </a:t>
            </a:r>
            <a:r>
              <a:rPr lang="en-GB" sz="2000" dirty="0"/>
              <a:t>and </a:t>
            </a:r>
            <a:r>
              <a:rPr lang="en-GB" sz="2000" dirty="0" smtClean="0"/>
              <a:t>2Move2</a:t>
            </a:r>
          </a:p>
          <a:p>
            <a:pPr marL="1241425" lvl="2"/>
            <a:r>
              <a:rPr lang="en-GB" sz="2000" dirty="0"/>
              <a:t>WIKI and </a:t>
            </a:r>
            <a:r>
              <a:rPr lang="en-GB" sz="2000" dirty="0" smtClean="0"/>
              <a:t>CAPITAL</a:t>
            </a:r>
            <a:endParaRPr lang="en-GB" sz="2000" dirty="0"/>
          </a:p>
          <a:p>
            <a:pPr marL="822325" lvl="1"/>
            <a:r>
              <a:rPr lang="en-GB" sz="2100" dirty="0"/>
              <a:t>10 Thematic </a:t>
            </a:r>
            <a:r>
              <a:rPr lang="en-GB" sz="2100" dirty="0" smtClean="0"/>
              <a:t>Groups</a:t>
            </a:r>
          </a:p>
          <a:p>
            <a:pPr marL="1241425" lvl="2"/>
            <a:r>
              <a:rPr lang="en-GB" sz="2000" u="sng" dirty="0"/>
              <a:t>http://</a:t>
            </a:r>
            <a:r>
              <a:rPr lang="en-GB" sz="2000" u="sng" dirty="0" smtClean="0"/>
              <a:t>www.civitas.eu/content/mobility-management-0</a:t>
            </a:r>
            <a:endParaRPr lang="en-GB" sz="2000" u="sng" dirty="0"/>
          </a:p>
          <a:p>
            <a:pPr marL="1241425" lvl="2"/>
            <a:r>
              <a:rPr lang="en-GB" sz="2000" dirty="0"/>
              <a:t>Gathering knowledge &amp; expertise</a:t>
            </a:r>
          </a:p>
          <a:p>
            <a:pPr marL="1241425" lvl="2"/>
            <a:r>
              <a:rPr lang="en-GB" sz="2000" dirty="0"/>
              <a:t>Feeding into the Community 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10186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Introduction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0960" y="1484784"/>
            <a:ext cx="3325307" cy="4609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34095"/>
              </a:buClr>
              <a:buSzPct val="135000"/>
              <a:defRPr b="1">
                <a:solidFill>
                  <a:srgbClr val="134095"/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568325" indent="-377825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134095"/>
              </a:buClr>
              <a:buSzPct val="130000"/>
              <a:buChar char="•"/>
              <a:defRPr sz="1700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987425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695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Times New Roman" pitchFamily="1" charset="0"/>
                <a:ea typeface="MS PGothic" pitchFamily="34" charset="-128"/>
              </a:defRPr>
            </a:lvl4pPr>
            <a:lvl5pPr marL="21145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" charset="0"/>
                <a:ea typeface="MS PGothic" pitchFamily="34" charset="-128"/>
              </a:defRPr>
            </a:lvl5pPr>
            <a:lvl6pPr marL="25717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30289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861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9433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marL="822325" lvl="1" indent="-342900"/>
            <a:r>
              <a:rPr lang="en-GB" sz="2100" kern="0" dirty="0" smtClean="0"/>
              <a:t>How does </a:t>
            </a:r>
            <a:r>
              <a:rPr lang="en-GB" sz="2100" kern="0" dirty="0" err="1" smtClean="0"/>
              <a:t>GoToWebinar</a:t>
            </a:r>
            <a:r>
              <a:rPr lang="en-GB" sz="2100" kern="0" dirty="0" smtClean="0"/>
              <a:t> work? </a:t>
            </a:r>
          </a:p>
          <a:p>
            <a:pPr marL="479425" lvl="1" indent="0">
              <a:buNone/>
            </a:pPr>
            <a:endParaRPr lang="en-GB" sz="2100" kern="0" dirty="0" smtClean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116012" y="6524625"/>
            <a:ext cx="5256187" cy="260350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Webinar – Mobility </a:t>
            </a:r>
            <a:r>
              <a:rPr lang="de-DE" dirty="0" err="1" smtClean="0"/>
              <a:t>management</a:t>
            </a:r>
            <a:endParaRPr lang="de-DE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84257" l="62244" r="100000">
                        <a14:foregroundMark x1="66011" y1="194" x2="66175" y2="3013"/>
                        <a14:foregroundMark x1="62244" y1="25559" x2="66503" y2="25753"/>
                        <a14:backgroundMark x1="66011" y1="583" x2="66011" y2="583"/>
                        <a14:backgroundMark x1="65684" y1="25753" x2="65684" y2="257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220" r="1" b="15178"/>
          <a:stretch/>
        </p:blipFill>
        <p:spPr bwMode="auto">
          <a:xfrm>
            <a:off x="2987824" y="110766"/>
            <a:ext cx="3240360" cy="6295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458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Introduction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0960" y="1484784"/>
            <a:ext cx="9159552" cy="4609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34095"/>
              </a:buClr>
              <a:buSzPct val="135000"/>
              <a:defRPr b="1">
                <a:solidFill>
                  <a:srgbClr val="134095"/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568325" indent="-377825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134095"/>
              </a:buClr>
              <a:buSzPct val="130000"/>
              <a:buChar char="•"/>
              <a:defRPr sz="1700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987425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695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Times New Roman" pitchFamily="1" charset="0"/>
                <a:ea typeface="MS PGothic" pitchFamily="34" charset="-128"/>
              </a:defRPr>
            </a:lvl4pPr>
            <a:lvl5pPr marL="21145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" charset="0"/>
                <a:ea typeface="MS PGothic" pitchFamily="34" charset="-128"/>
              </a:defRPr>
            </a:lvl5pPr>
            <a:lvl6pPr marL="25717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30289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861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9433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marL="822325" lvl="1" indent="-342900"/>
            <a:r>
              <a:rPr lang="en-GB" sz="2100" kern="0" dirty="0" smtClean="0"/>
              <a:t>Programme</a:t>
            </a:r>
          </a:p>
          <a:p>
            <a:pPr marL="822325" lvl="1" indent="-342900"/>
            <a:endParaRPr lang="en-GB" sz="2100" kern="0" dirty="0" smtClean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116012" y="6524625"/>
            <a:ext cx="5256187" cy="260350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Webinar – Mobility Management</a:t>
            </a:r>
          </a:p>
        </p:txBody>
      </p:sp>
      <p:graphicFrame>
        <p:nvGraphicFramePr>
          <p:cNvPr id="3" name="Tabe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8385562"/>
              </p:ext>
            </p:extLst>
          </p:nvPr>
        </p:nvGraphicFramePr>
        <p:xfrm>
          <a:off x="611560" y="1988839"/>
          <a:ext cx="7488831" cy="43875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104"/>
                <a:gridCol w="4680520"/>
                <a:gridCol w="1872207"/>
              </a:tblGrid>
              <a:tr h="573030">
                <a:tc>
                  <a:txBody>
                    <a:bodyPr/>
                    <a:lstStyle/>
                    <a:p>
                      <a:r>
                        <a:rPr lang="nl-NL" dirty="0" smtClean="0"/>
                        <a:t>timing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subject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speaker</a:t>
                      </a:r>
                      <a:endParaRPr lang="nl-BE" dirty="0"/>
                    </a:p>
                  </a:txBody>
                  <a:tcPr/>
                </a:tc>
              </a:tr>
              <a:tr h="573030">
                <a:tc>
                  <a:txBody>
                    <a:bodyPr/>
                    <a:lstStyle/>
                    <a:p>
                      <a:r>
                        <a:rPr lang="nl-NL" dirty="0" smtClean="0"/>
                        <a:t>14h00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 smtClean="0"/>
                        <a:t>Welcome</a:t>
                      </a:r>
                      <a:r>
                        <a:rPr lang="nl-NL" baseline="0" dirty="0" smtClean="0"/>
                        <a:t> </a:t>
                      </a:r>
                      <a:r>
                        <a:rPr lang="nl-NL" baseline="0" dirty="0" err="1" smtClean="0"/>
                        <a:t>and</a:t>
                      </a:r>
                      <a:r>
                        <a:rPr lang="nl-NL" baseline="0" dirty="0" smtClean="0"/>
                        <a:t> intro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Sarah Martens</a:t>
                      </a:r>
                      <a:endParaRPr lang="nl-BE" dirty="0"/>
                    </a:p>
                  </a:txBody>
                  <a:tcPr/>
                </a:tc>
              </a:tr>
              <a:tr h="727666">
                <a:tc>
                  <a:txBody>
                    <a:bodyPr/>
                    <a:lstStyle/>
                    <a:p>
                      <a:r>
                        <a:rPr lang="nl-NL" dirty="0" smtClean="0"/>
                        <a:t>14h10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 smtClean="0"/>
                        <a:t>Personalised</a:t>
                      </a:r>
                      <a:r>
                        <a:rPr lang="nl-NL" dirty="0" smtClean="0"/>
                        <a:t> </a:t>
                      </a:r>
                      <a:r>
                        <a:rPr lang="nl-NL" dirty="0" err="1" smtClean="0"/>
                        <a:t>travel</a:t>
                      </a:r>
                      <a:r>
                        <a:rPr lang="nl-NL" dirty="0" smtClean="0"/>
                        <a:t> info in Aalborg, Denmark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Niels Andersen</a:t>
                      </a:r>
                      <a:endParaRPr lang="nl-BE" dirty="0"/>
                    </a:p>
                  </a:txBody>
                  <a:tcPr/>
                </a:tc>
              </a:tr>
              <a:tr h="573030">
                <a:tc>
                  <a:txBody>
                    <a:bodyPr/>
                    <a:lstStyle/>
                    <a:p>
                      <a:r>
                        <a:rPr lang="nl-NL" dirty="0" smtClean="0"/>
                        <a:t>14h25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Q&amp;A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 smtClean="0"/>
                        <a:t>All</a:t>
                      </a:r>
                      <a:endParaRPr lang="nl-BE" dirty="0"/>
                    </a:p>
                  </a:txBody>
                  <a:tcPr/>
                </a:tc>
              </a:tr>
              <a:tr h="727666">
                <a:tc>
                  <a:txBody>
                    <a:bodyPr/>
                    <a:lstStyle/>
                    <a:p>
                      <a:r>
                        <a:rPr lang="nl-NL" dirty="0" smtClean="0"/>
                        <a:t>14h30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Buzzy Net: virtual itinerary planner for young digital natives in Belgium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Jonathan </a:t>
                      </a:r>
                      <a:r>
                        <a:rPr lang="nl-NL" dirty="0" err="1" smtClean="0"/>
                        <a:t>Detavernier</a:t>
                      </a:r>
                      <a:endParaRPr lang="nl-BE" dirty="0"/>
                    </a:p>
                  </a:txBody>
                  <a:tcPr/>
                </a:tc>
              </a:tr>
              <a:tr h="573030">
                <a:tc>
                  <a:txBody>
                    <a:bodyPr/>
                    <a:lstStyle/>
                    <a:p>
                      <a:r>
                        <a:rPr lang="nl-NL" dirty="0" smtClean="0"/>
                        <a:t>15h45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Q&amp;A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 smtClean="0"/>
                        <a:t>All</a:t>
                      </a:r>
                      <a:endParaRPr lang="nl-BE" dirty="0"/>
                    </a:p>
                  </a:txBody>
                  <a:tcPr/>
                </a:tc>
              </a:tr>
              <a:tr h="573030">
                <a:tc>
                  <a:txBody>
                    <a:bodyPr/>
                    <a:lstStyle/>
                    <a:p>
                      <a:r>
                        <a:rPr lang="nl-BE" dirty="0" smtClean="0"/>
                        <a:t>15h50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err="1" smtClean="0"/>
                        <a:t>Introduction</a:t>
                      </a:r>
                      <a:r>
                        <a:rPr lang="nl-BE" dirty="0" smtClean="0"/>
                        <a:t> </a:t>
                      </a:r>
                      <a:r>
                        <a:rPr lang="nl-BE" dirty="0" err="1" smtClean="0"/>
                        <a:t>to</a:t>
                      </a:r>
                      <a:r>
                        <a:rPr lang="nl-BE" dirty="0" smtClean="0"/>
                        <a:t> the </a:t>
                      </a:r>
                      <a:r>
                        <a:rPr lang="nl-BE" dirty="0" err="1" smtClean="0"/>
                        <a:t>Thematic</a:t>
                      </a:r>
                      <a:r>
                        <a:rPr lang="nl-BE" dirty="0" smtClean="0"/>
                        <a:t> Group on </a:t>
                      </a:r>
                      <a:r>
                        <a:rPr lang="nl-BE" dirty="0" err="1" smtClean="0"/>
                        <a:t>Mobility</a:t>
                      </a:r>
                      <a:r>
                        <a:rPr lang="nl-BE" dirty="0" smtClean="0"/>
                        <a:t> Management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Sarah Martens</a:t>
                      </a:r>
                      <a:endParaRPr lang="nl-BE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0193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Personalised</a:t>
            </a:r>
            <a:r>
              <a:rPr lang="nl-NL" dirty="0"/>
              <a:t> </a:t>
            </a:r>
            <a:r>
              <a:rPr lang="nl-NL" dirty="0" err="1"/>
              <a:t>travel</a:t>
            </a:r>
            <a:r>
              <a:rPr lang="nl-NL" dirty="0"/>
              <a:t> info in Aalborg, Denmark</a:t>
            </a:r>
            <a:endParaRPr lang="nl-BE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0960" y="1484784"/>
            <a:ext cx="9159552" cy="4609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34095"/>
              </a:buClr>
              <a:buSzPct val="135000"/>
              <a:defRPr b="1">
                <a:solidFill>
                  <a:srgbClr val="134095"/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568325" indent="-377825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134095"/>
              </a:buClr>
              <a:buSzPct val="130000"/>
              <a:buChar char="•"/>
              <a:defRPr sz="1700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987425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695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Times New Roman" pitchFamily="1" charset="0"/>
                <a:ea typeface="MS PGothic" pitchFamily="34" charset="-128"/>
              </a:defRPr>
            </a:lvl4pPr>
            <a:lvl5pPr marL="21145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" charset="0"/>
                <a:ea typeface="MS PGothic" pitchFamily="34" charset="-128"/>
              </a:defRPr>
            </a:lvl5pPr>
            <a:lvl6pPr marL="25717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30289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861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9433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marL="822325" lvl="1" indent="-342900"/>
            <a:r>
              <a:rPr lang="en-GB" sz="2100" kern="0" dirty="0" smtClean="0">
                <a:solidFill>
                  <a:srgbClr val="000000"/>
                </a:solidFill>
              </a:rPr>
              <a:t>Who is </a:t>
            </a:r>
            <a:r>
              <a:rPr lang="en-GB" sz="2100" kern="0" dirty="0" err="1" smtClean="0">
                <a:solidFill>
                  <a:srgbClr val="000000"/>
                </a:solidFill>
              </a:rPr>
              <a:t>Niels</a:t>
            </a:r>
            <a:r>
              <a:rPr lang="en-GB" sz="2100" kern="0" dirty="0" smtClean="0">
                <a:solidFill>
                  <a:srgbClr val="000000"/>
                </a:solidFill>
              </a:rPr>
              <a:t> Andersen? </a:t>
            </a:r>
          </a:p>
          <a:p>
            <a:pPr marL="898525" lvl="2" indent="0">
              <a:buFontTx/>
              <a:buNone/>
            </a:pPr>
            <a:r>
              <a:rPr lang="en-US" sz="2000" kern="0" dirty="0" smtClean="0">
                <a:solidFill>
                  <a:srgbClr val="000000"/>
                </a:solidFill>
              </a:rPr>
              <a:t>	</a:t>
            </a:r>
            <a:r>
              <a:rPr lang="fr-FR" sz="1900" i="1" dirty="0" smtClean="0">
                <a:solidFill>
                  <a:srgbClr val="000000"/>
                </a:solidFill>
              </a:rPr>
              <a:t>Niels </a:t>
            </a:r>
            <a:r>
              <a:rPr lang="fr-FR" sz="1900" i="1" dirty="0" err="1" smtClean="0">
                <a:solidFill>
                  <a:srgbClr val="000000"/>
                </a:solidFill>
              </a:rPr>
              <a:t>is</a:t>
            </a:r>
            <a:r>
              <a:rPr lang="fr-FR" sz="1900" i="1" dirty="0" smtClean="0">
                <a:solidFill>
                  <a:srgbClr val="000000"/>
                </a:solidFill>
              </a:rPr>
              <a:t> a civil </a:t>
            </a:r>
            <a:r>
              <a:rPr lang="fr-FR" sz="1900" i="1" dirty="0" err="1">
                <a:solidFill>
                  <a:srgbClr val="000000"/>
                </a:solidFill>
              </a:rPr>
              <a:t>engineer</a:t>
            </a:r>
            <a:r>
              <a:rPr lang="fr-FR" sz="1900" i="1" dirty="0">
                <a:solidFill>
                  <a:srgbClr val="000000"/>
                </a:solidFill>
              </a:rPr>
              <a:t> </a:t>
            </a:r>
            <a:r>
              <a:rPr lang="fr-FR" sz="1900" i="1" dirty="0" err="1">
                <a:solidFill>
                  <a:srgbClr val="000000"/>
                </a:solidFill>
              </a:rPr>
              <a:t>from</a:t>
            </a:r>
            <a:r>
              <a:rPr lang="fr-FR" sz="1900" i="1" dirty="0">
                <a:solidFill>
                  <a:srgbClr val="000000"/>
                </a:solidFill>
              </a:rPr>
              <a:t> the </a:t>
            </a:r>
            <a:r>
              <a:rPr lang="fr-FR" sz="1900" i="1" dirty="0" err="1">
                <a:solidFill>
                  <a:srgbClr val="000000"/>
                </a:solidFill>
              </a:rPr>
              <a:t>University</a:t>
            </a:r>
            <a:r>
              <a:rPr lang="fr-FR" sz="1900" i="1" dirty="0">
                <a:solidFill>
                  <a:srgbClr val="000000"/>
                </a:solidFill>
              </a:rPr>
              <a:t> of Aalborg in </a:t>
            </a:r>
            <a:r>
              <a:rPr lang="fr-FR" sz="1900" i="1" dirty="0" err="1" smtClean="0">
                <a:solidFill>
                  <a:srgbClr val="000000"/>
                </a:solidFill>
              </a:rPr>
              <a:t>traffic</a:t>
            </a:r>
            <a:r>
              <a:rPr lang="fr-FR" sz="1900" i="1" dirty="0" smtClean="0">
                <a:solidFill>
                  <a:srgbClr val="000000"/>
                </a:solidFill>
              </a:rPr>
              <a:t> 	engineering</a:t>
            </a:r>
            <a:r>
              <a:rPr lang="fr-FR" sz="1900" i="1" dirty="0">
                <a:solidFill>
                  <a:srgbClr val="000000"/>
                </a:solidFill>
              </a:rPr>
              <a:t>. </a:t>
            </a:r>
            <a:r>
              <a:rPr lang="fr-FR" sz="1900" i="1" dirty="0" smtClean="0">
                <a:solidFill>
                  <a:srgbClr val="000000"/>
                </a:solidFill>
              </a:rPr>
              <a:t/>
            </a:r>
            <a:br>
              <a:rPr lang="fr-FR" sz="1900" i="1" dirty="0" smtClean="0">
                <a:solidFill>
                  <a:srgbClr val="000000"/>
                </a:solidFill>
              </a:rPr>
            </a:br>
            <a:r>
              <a:rPr lang="fr-FR" sz="1900" i="1" dirty="0" smtClean="0">
                <a:solidFill>
                  <a:srgbClr val="000000"/>
                </a:solidFill>
              </a:rPr>
              <a:t/>
            </a:r>
            <a:br>
              <a:rPr lang="fr-FR" sz="1900" i="1" dirty="0" smtClean="0">
                <a:solidFill>
                  <a:srgbClr val="000000"/>
                </a:solidFill>
              </a:rPr>
            </a:br>
            <a:r>
              <a:rPr lang="fr-FR" sz="1900" i="1" dirty="0" smtClean="0">
                <a:solidFill>
                  <a:srgbClr val="000000"/>
                </a:solidFill>
              </a:rPr>
              <a:t>He </a:t>
            </a:r>
            <a:r>
              <a:rPr lang="fr-FR" sz="1900" i="1" dirty="0" err="1">
                <a:solidFill>
                  <a:srgbClr val="000000"/>
                </a:solidFill>
              </a:rPr>
              <a:t>finished</a:t>
            </a:r>
            <a:r>
              <a:rPr lang="fr-FR" sz="1900" i="1" dirty="0">
                <a:solidFill>
                  <a:srgbClr val="000000"/>
                </a:solidFill>
              </a:rPr>
              <a:t> </a:t>
            </a:r>
            <a:r>
              <a:rPr lang="fr-FR" sz="1900" i="1" dirty="0" err="1" smtClean="0">
                <a:solidFill>
                  <a:srgbClr val="000000"/>
                </a:solidFill>
              </a:rPr>
              <a:t>his</a:t>
            </a:r>
            <a:r>
              <a:rPr lang="fr-FR" sz="1900" i="1" dirty="0" smtClean="0">
                <a:solidFill>
                  <a:srgbClr val="000000"/>
                </a:solidFill>
              </a:rPr>
              <a:t> </a:t>
            </a:r>
            <a:r>
              <a:rPr lang="fr-FR" sz="1900" i="1" dirty="0" err="1" smtClean="0">
                <a:solidFill>
                  <a:srgbClr val="000000"/>
                </a:solidFill>
              </a:rPr>
              <a:t>education</a:t>
            </a:r>
            <a:r>
              <a:rPr lang="fr-FR" sz="1900" i="1" dirty="0" smtClean="0">
                <a:solidFill>
                  <a:srgbClr val="000000"/>
                </a:solidFill>
              </a:rPr>
              <a:t> </a:t>
            </a:r>
            <a:r>
              <a:rPr lang="fr-FR" sz="1900" i="1" dirty="0">
                <a:solidFill>
                  <a:srgbClr val="000000"/>
                </a:solidFill>
              </a:rPr>
              <a:t>in 2007 and </a:t>
            </a:r>
            <a:r>
              <a:rPr lang="fr-FR" sz="1900" i="1" dirty="0" smtClean="0">
                <a:solidFill>
                  <a:srgbClr val="000000"/>
                </a:solidFill>
              </a:rPr>
              <a:t>has </a:t>
            </a:r>
            <a:r>
              <a:rPr lang="fr-FR" sz="1900" i="1" dirty="0" err="1" smtClean="0">
                <a:solidFill>
                  <a:srgbClr val="000000"/>
                </a:solidFill>
              </a:rPr>
              <a:t>since</a:t>
            </a:r>
            <a:r>
              <a:rPr lang="fr-FR" sz="1900" i="1" dirty="0" smtClean="0">
                <a:solidFill>
                  <a:srgbClr val="000000"/>
                </a:solidFill>
              </a:rPr>
              <a:t> been </a:t>
            </a:r>
            <a:r>
              <a:rPr lang="fr-FR" sz="1900" i="1" dirty="0" err="1" smtClean="0">
                <a:solidFill>
                  <a:srgbClr val="000000"/>
                </a:solidFill>
              </a:rPr>
              <a:t>employed</a:t>
            </a:r>
            <a:r>
              <a:rPr lang="fr-FR" sz="1900" i="1" dirty="0" smtClean="0">
                <a:solidFill>
                  <a:srgbClr val="000000"/>
                </a:solidFill>
              </a:rPr>
              <a:t> </a:t>
            </a:r>
            <a:r>
              <a:rPr lang="fr-FR" sz="1900" i="1" dirty="0">
                <a:solidFill>
                  <a:srgbClr val="000000"/>
                </a:solidFill>
              </a:rPr>
              <a:t>at Aalborg </a:t>
            </a:r>
            <a:r>
              <a:rPr lang="fr-FR" sz="1900" i="1" dirty="0" err="1">
                <a:solidFill>
                  <a:srgbClr val="000000"/>
                </a:solidFill>
              </a:rPr>
              <a:t>Kommune</a:t>
            </a:r>
            <a:r>
              <a:rPr lang="fr-FR" sz="1900" i="1" dirty="0">
                <a:solidFill>
                  <a:srgbClr val="000000"/>
                </a:solidFill>
              </a:rPr>
              <a:t>. </a:t>
            </a:r>
            <a:endParaRPr lang="fr-FR" sz="1900" i="1" dirty="0" smtClean="0">
              <a:solidFill>
                <a:srgbClr val="000000"/>
              </a:solidFill>
            </a:endParaRPr>
          </a:p>
          <a:p>
            <a:pPr marL="898525" lvl="2" indent="0">
              <a:buFontTx/>
              <a:buNone/>
            </a:pPr>
            <a:endParaRPr lang="fr-FR" sz="1900" i="1" dirty="0">
              <a:solidFill>
                <a:srgbClr val="000000"/>
              </a:solidFill>
            </a:endParaRPr>
          </a:p>
          <a:p>
            <a:pPr marL="898525" lvl="2" indent="0">
              <a:buFontTx/>
              <a:buNone/>
            </a:pPr>
            <a:r>
              <a:rPr lang="fr-FR" sz="1900" i="1" dirty="0" smtClean="0">
                <a:solidFill>
                  <a:srgbClr val="000000"/>
                </a:solidFill>
              </a:rPr>
              <a:t>He </a:t>
            </a:r>
            <a:r>
              <a:rPr lang="fr-FR" sz="1900" i="1" dirty="0" err="1">
                <a:solidFill>
                  <a:srgbClr val="000000"/>
                </a:solidFill>
              </a:rPr>
              <a:t>mainly</a:t>
            </a:r>
            <a:r>
              <a:rPr lang="fr-FR" sz="1900" i="1" dirty="0">
                <a:solidFill>
                  <a:srgbClr val="000000"/>
                </a:solidFill>
              </a:rPr>
              <a:t> </a:t>
            </a:r>
            <a:r>
              <a:rPr lang="fr-FR" sz="1900" i="1" dirty="0" err="1" smtClean="0">
                <a:solidFill>
                  <a:srgbClr val="000000"/>
                </a:solidFill>
              </a:rPr>
              <a:t>works</a:t>
            </a:r>
            <a:r>
              <a:rPr lang="fr-FR" sz="1900" i="1" dirty="0" smtClean="0">
                <a:solidFill>
                  <a:srgbClr val="000000"/>
                </a:solidFill>
              </a:rPr>
              <a:t> </a:t>
            </a:r>
            <a:r>
              <a:rPr lang="fr-FR" sz="1900" i="1" dirty="0" err="1">
                <a:solidFill>
                  <a:srgbClr val="000000"/>
                </a:solidFill>
              </a:rPr>
              <a:t>with</a:t>
            </a:r>
            <a:r>
              <a:rPr lang="fr-FR" sz="1900" i="1" dirty="0">
                <a:solidFill>
                  <a:srgbClr val="000000"/>
                </a:solidFill>
              </a:rPr>
              <a:t> </a:t>
            </a:r>
            <a:r>
              <a:rPr lang="fr-FR" sz="1900" i="1" dirty="0" err="1">
                <a:solidFill>
                  <a:srgbClr val="000000"/>
                </a:solidFill>
              </a:rPr>
              <a:t>traffic</a:t>
            </a:r>
            <a:r>
              <a:rPr lang="fr-FR" sz="1900" i="1" dirty="0">
                <a:solidFill>
                  <a:srgbClr val="000000"/>
                </a:solidFill>
              </a:rPr>
              <a:t> </a:t>
            </a:r>
            <a:r>
              <a:rPr lang="fr-FR" sz="1900" i="1" dirty="0" err="1">
                <a:solidFill>
                  <a:srgbClr val="000000"/>
                </a:solidFill>
              </a:rPr>
              <a:t>signals</a:t>
            </a:r>
            <a:r>
              <a:rPr lang="fr-FR" sz="1900" i="1" dirty="0">
                <a:solidFill>
                  <a:srgbClr val="000000"/>
                </a:solidFill>
              </a:rPr>
              <a:t>, </a:t>
            </a:r>
            <a:r>
              <a:rPr lang="fr-FR" sz="1900" i="1" dirty="0" smtClean="0">
                <a:solidFill>
                  <a:srgbClr val="000000"/>
                </a:solidFill>
              </a:rPr>
              <a:t>ITS</a:t>
            </a:r>
            <a:r>
              <a:rPr lang="fr-FR" sz="1900" i="1" dirty="0">
                <a:solidFill>
                  <a:srgbClr val="000000"/>
                </a:solidFill>
              </a:rPr>
              <a:t>, </a:t>
            </a:r>
            <a:r>
              <a:rPr lang="fr-FR" sz="1900" i="1" dirty="0" err="1">
                <a:solidFill>
                  <a:srgbClr val="000000"/>
                </a:solidFill>
              </a:rPr>
              <a:t>traffic</a:t>
            </a:r>
            <a:r>
              <a:rPr lang="fr-FR" sz="1900" i="1" dirty="0">
                <a:solidFill>
                  <a:srgbClr val="000000"/>
                </a:solidFill>
              </a:rPr>
              <a:t> information, </a:t>
            </a:r>
            <a:r>
              <a:rPr lang="fr-FR" sz="1900" i="1" dirty="0" err="1">
                <a:solidFill>
                  <a:srgbClr val="000000"/>
                </a:solidFill>
              </a:rPr>
              <a:t>capacity</a:t>
            </a:r>
            <a:r>
              <a:rPr lang="fr-FR" sz="1900" i="1" dirty="0">
                <a:solidFill>
                  <a:srgbClr val="000000"/>
                </a:solidFill>
              </a:rPr>
              <a:t> in </a:t>
            </a:r>
            <a:r>
              <a:rPr lang="fr-FR" sz="1900" i="1" dirty="0" err="1">
                <a:solidFill>
                  <a:srgbClr val="000000"/>
                </a:solidFill>
              </a:rPr>
              <a:t>junctions</a:t>
            </a:r>
            <a:r>
              <a:rPr lang="fr-FR" sz="1900" i="1" dirty="0">
                <a:solidFill>
                  <a:srgbClr val="000000"/>
                </a:solidFill>
              </a:rPr>
              <a:t> and </a:t>
            </a:r>
            <a:r>
              <a:rPr lang="fr-FR" sz="1900" i="1" dirty="0" err="1">
                <a:solidFill>
                  <a:srgbClr val="000000"/>
                </a:solidFill>
              </a:rPr>
              <a:t>general</a:t>
            </a:r>
            <a:r>
              <a:rPr lang="fr-FR" sz="1900" i="1" dirty="0">
                <a:solidFill>
                  <a:srgbClr val="000000"/>
                </a:solidFill>
              </a:rPr>
              <a:t> </a:t>
            </a:r>
            <a:r>
              <a:rPr lang="fr-FR" sz="1900" i="1" dirty="0" err="1">
                <a:solidFill>
                  <a:srgbClr val="000000"/>
                </a:solidFill>
              </a:rPr>
              <a:t>traffic</a:t>
            </a:r>
            <a:r>
              <a:rPr lang="fr-FR" sz="1900" i="1" dirty="0">
                <a:solidFill>
                  <a:srgbClr val="000000"/>
                </a:solidFill>
              </a:rPr>
              <a:t> </a:t>
            </a:r>
            <a:r>
              <a:rPr lang="fr-FR" sz="1900" i="1" dirty="0" smtClean="0">
                <a:solidFill>
                  <a:srgbClr val="000000"/>
                </a:solidFill>
              </a:rPr>
              <a:t>planning</a:t>
            </a:r>
            <a:r>
              <a:rPr lang="fr-FR" sz="1900" i="1" dirty="0">
                <a:solidFill>
                  <a:srgbClr val="000000"/>
                </a:solidFill>
              </a:rPr>
              <a:t>.</a:t>
            </a:r>
            <a:endParaRPr lang="en-GB" sz="1900" i="1" kern="0" dirty="0" smtClean="0">
              <a:solidFill>
                <a:srgbClr val="000000"/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116012" y="6524625"/>
            <a:ext cx="5256187" cy="260350"/>
          </a:xfrm>
        </p:spPr>
        <p:txBody>
          <a:bodyPr/>
          <a:lstStyle/>
          <a:p>
            <a:pPr>
              <a:defRPr/>
            </a:pPr>
            <a:r>
              <a:rPr lang="de-DE" dirty="0" smtClean="0">
                <a:solidFill>
                  <a:srgbClr val="000000"/>
                </a:solidFill>
              </a:rPr>
              <a:t>Webinar – Mobility </a:t>
            </a:r>
            <a:r>
              <a:rPr lang="de-DE" dirty="0" err="1" smtClean="0">
                <a:solidFill>
                  <a:srgbClr val="000000"/>
                </a:solidFill>
              </a:rPr>
              <a:t>management</a:t>
            </a:r>
            <a:endParaRPr lang="de-DE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451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Personalised</a:t>
            </a:r>
            <a:r>
              <a:rPr lang="nl-NL" dirty="0"/>
              <a:t> </a:t>
            </a:r>
            <a:r>
              <a:rPr lang="nl-NL" dirty="0" err="1"/>
              <a:t>travel</a:t>
            </a:r>
            <a:r>
              <a:rPr lang="nl-NL" dirty="0"/>
              <a:t> info in Aalborg, Denmark</a:t>
            </a:r>
            <a:endParaRPr lang="nl-BE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0960" y="1484784"/>
            <a:ext cx="9159552" cy="4609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34095"/>
              </a:buClr>
              <a:buSzPct val="135000"/>
              <a:defRPr b="1">
                <a:solidFill>
                  <a:srgbClr val="134095"/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568325" indent="-377825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134095"/>
              </a:buClr>
              <a:buSzPct val="130000"/>
              <a:buChar char="•"/>
              <a:defRPr sz="1700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987425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695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Times New Roman" pitchFamily="1" charset="0"/>
                <a:ea typeface="MS PGothic" pitchFamily="34" charset="-128"/>
              </a:defRPr>
            </a:lvl4pPr>
            <a:lvl5pPr marL="21145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" charset="0"/>
                <a:ea typeface="MS PGothic" pitchFamily="34" charset="-128"/>
              </a:defRPr>
            </a:lvl5pPr>
            <a:lvl6pPr marL="25717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30289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861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9433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marL="822325" lvl="1" indent="-342900"/>
            <a:r>
              <a:rPr lang="en-GB" sz="2100" kern="0" dirty="0" smtClean="0">
                <a:solidFill>
                  <a:srgbClr val="000000"/>
                </a:solidFill>
              </a:rPr>
              <a:t>The floor is for </a:t>
            </a:r>
            <a:r>
              <a:rPr lang="en-GB" sz="2100" kern="0" dirty="0" err="1" smtClean="0">
                <a:solidFill>
                  <a:srgbClr val="000000"/>
                </a:solidFill>
              </a:rPr>
              <a:t>Niels</a:t>
            </a:r>
            <a:r>
              <a:rPr lang="en-GB" sz="2100" kern="0" dirty="0" smtClean="0">
                <a:solidFill>
                  <a:srgbClr val="000000"/>
                </a:solidFill>
              </a:rPr>
              <a:t>!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116012" y="6524625"/>
            <a:ext cx="5256187" cy="260350"/>
          </a:xfrm>
        </p:spPr>
        <p:txBody>
          <a:bodyPr/>
          <a:lstStyle/>
          <a:p>
            <a:pPr>
              <a:defRPr/>
            </a:pPr>
            <a:r>
              <a:rPr lang="de-DE" dirty="0" smtClean="0">
                <a:solidFill>
                  <a:srgbClr val="000000"/>
                </a:solidFill>
              </a:rPr>
              <a:t>Webinar – Mobility </a:t>
            </a:r>
            <a:r>
              <a:rPr lang="de-DE" dirty="0" err="1" smtClean="0">
                <a:solidFill>
                  <a:srgbClr val="000000"/>
                </a:solidFill>
              </a:rPr>
              <a:t>management</a:t>
            </a:r>
            <a:endParaRPr lang="de-DE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255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Personalised</a:t>
            </a:r>
            <a:r>
              <a:rPr lang="nl-NL" dirty="0"/>
              <a:t> </a:t>
            </a:r>
            <a:r>
              <a:rPr lang="nl-NL" dirty="0" err="1"/>
              <a:t>travel</a:t>
            </a:r>
            <a:r>
              <a:rPr lang="nl-NL" dirty="0"/>
              <a:t> info in Aalborg, Denmark</a:t>
            </a:r>
            <a:endParaRPr lang="nl-BE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0960" y="1484784"/>
            <a:ext cx="9159552" cy="4609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34095"/>
              </a:buClr>
              <a:buSzPct val="135000"/>
              <a:defRPr b="1">
                <a:solidFill>
                  <a:srgbClr val="134095"/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568325" indent="-377825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134095"/>
              </a:buClr>
              <a:buSzPct val="130000"/>
              <a:buChar char="•"/>
              <a:defRPr sz="1700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987425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695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Times New Roman" pitchFamily="1" charset="0"/>
                <a:ea typeface="MS PGothic" pitchFamily="34" charset="-128"/>
              </a:defRPr>
            </a:lvl4pPr>
            <a:lvl5pPr marL="21145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" charset="0"/>
                <a:ea typeface="MS PGothic" pitchFamily="34" charset="-128"/>
              </a:defRPr>
            </a:lvl5pPr>
            <a:lvl6pPr marL="25717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30289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861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9433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marL="822325" lvl="1" indent="-342900"/>
            <a:r>
              <a:rPr lang="en-GB" sz="2100" kern="0" dirty="0" smtClean="0">
                <a:solidFill>
                  <a:srgbClr val="000000"/>
                </a:solidFill>
              </a:rPr>
              <a:t>Questions ? </a:t>
            </a:r>
          </a:p>
          <a:p>
            <a:pPr marL="822325" lvl="1" indent="-342900"/>
            <a:endParaRPr lang="en-GB" sz="2100" kern="0" dirty="0">
              <a:solidFill>
                <a:srgbClr val="000000"/>
              </a:solidFill>
            </a:endParaRPr>
          </a:p>
          <a:p>
            <a:pPr marL="822325" lvl="1" indent="-342900"/>
            <a:r>
              <a:rPr lang="en-GB" sz="2100" kern="0" dirty="0" smtClean="0">
                <a:solidFill>
                  <a:srgbClr val="000000"/>
                </a:solidFill>
              </a:rPr>
              <a:t>Raise questions by:</a:t>
            </a:r>
          </a:p>
          <a:p>
            <a:pPr marL="1241425" lvl="2" indent="-342900"/>
            <a:r>
              <a:rPr lang="en-GB" sz="2000" kern="0" dirty="0" smtClean="0">
                <a:solidFill>
                  <a:srgbClr val="000000"/>
                </a:solidFill>
              </a:rPr>
              <a:t>Raising your hand via the </a:t>
            </a:r>
            <a:r>
              <a:rPr lang="en-GB" sz="2000" kern="0" dirty="0" err="1" smtClean="0">
                <a:solidFill>
                  <a:srgbClr val="000000"/>
                </a:solidFill>
              </a:rPr>
              <a:t>GoToWebinar</a:t>
            </a:r>
            <a:r>
              <a:rPr lang="en-GB" sz="2000" kern="0" dirty="0" smtClean="0">
                <a:solidFill>
                  <a:srgbClr val="000000"/>
                </a:solidFill>
              </a:rPr>
              <a:t> Control Panel</a:t>
            </a:r>
          </a:p>
          <a:p>
            <a:pPr marL="1241425" lvl="2" indent="-342900"/>
            <a:r>
              <a:rPr lang="en-GB" sz="2000" kern="0" dirty="0" smtClean="0">
                <a:solidFill>
                  <a:srgbClr val="000000"/>
                </a:solidFill>
              </a:rPr>
              <a:t>Starting a chat in your control panel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116012" y="6524625"/>
            <a:ext cx="5256187" cy="260350"/>
          </a:xfrm>
        </p:spPr>
        <p:txBody>
          <a:bodyPr/>
          <a:lstStyle/>
          <a:p>
            <a:pPr>
              <a:defRPr/>
            </a:pPr>
            <a:r>
              <a:rPr lang="de-DE" dirty="0" smtClean="0">
                <a:solidFill>
                  <a:srgbClr val="000000"/>
                </a:solidFill>
              </a:rPr>
              <a:t>Webinar – Mobility </a:t>
            </a:r>
            <a:r>
              <a:rPr lang="de-DE" dirty="0" err="1" smtClean="0">
                <a:solidFill>
                  <a:srgbClr val="000000"/>
                </a:solidFill>
              </a:rPr>
              <a:t>management</a:t>
            </a:r>
            <a:endParaRPr lang="de-DE" dirty="0" smtClean="0">
              <a:solidFill>
                <a:srgbClr val="000000"/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91" y="4164410"/>
            <a:ext cx="1766579" cy="2291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958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IV_PLUS_II_DYN@MO_slides_template_v0 2">
  <a:themeElements>
    <a:clrScheme name="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769</TotalTime>
  <Words>494</Words>
  <Application>Microsoft Office PowerPoint</Application>
  <PresentationFormat>Diavoorstelling (4:3)</PresentationFormat>
  <Paragraphs>131</Paragraphs>
  <Slides>16</Slides>
  <Notes>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17" baseType="lpstr">
      <vt:lpstr>CIV_PLUS_II_DYN@MO_slides_template_v0 2</vt:lpstr>
      <vt:lpstr>PowerPoint-presentatie</vt:lpstr>
      <vt:lpstr>Introduction</vt:lpstr>
      <vt:lpstr>Introduction</vt:lpstr>
      <vt:lpstr>The CIVITAS Community </vt:lpstr>
      <vt:lpstr>Introduction</vt:lpstr>
      <vt:lpstr>Introduction</vt:lpstr>
      <vt:lpstr>Personalised travel info in Aalborg, Denmark</vt:lpstr>
      <vt:lpstr>Personalised travel info in Aalborg, Denmark</vt:lpstr>
      <vt:lpstr>Personalised travel info in Aalborg, Denmark</vt:lpstr>
      <vt:lpstr>Buzzy Net: virtual itinerary planner for young digital natives in Belgium</vt:lpstr>
      <vt:lpstr>Buzzy Net: virtual itinerary planner for young digital natives in Belgium</vt:lpstr>
      <vt:lpstr>Buzzy Net: virtual itinerary planner for young digital natives in Belgium</vt:lpstr>
      <vt:lpstr>Information on the Thematic Group  Mobility Management</vt:lpstr>
      <vt:lpstr>Information on TG Mobility Management</vt:lpstr>
      <vt:lpstr>Information on TG Mobility Management</vt:lpstr>
      <vt:lpstr>Information on TG Mobility Management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CIVITAS CAPITAL</dc:title>
  <dc:creator>b.decker@rupprecht-consult.eu</dc:creator>
  <cp:lastModifiedBy>Sarah_M21</cp:lastModifiedBy>
  <cp:revision>180</cp:revision>
  <cp:lastPrinted>2013-09-24T07:58:27Z</cp:lastPrinted>
  <dcterms:created xsi:type="dcterms:W3CDTF">2013-04-09T08:14:57Z</dcterms:created>
  <dcterms:modified xsi:type="dcterms:W3CDTF">2014-04-03T13:01:19Z</dcterms:modified>
</cp:coreProperties>
</file>