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Lst>
  <p:notesMasterIdLst>
    <p:notesMasterId r:id="rId42"/>
  </p:notesMasterIdLst>
  <p:handoutMasterIdLst>
    <p:handoutMasterId r:id="rId43"/>
  </p:handoutMasterIdLst>
  <p:sldIdLst>
    <p:sldId id="259" r:id="rId5"/>
    <p:sldId id="261" r:id="rId6"/>
    <p:sldId id="262" r:id="rId7"/>
    <p:sldId id="263" r:id="rId8"/>
    <p:sldId id="264" r:id="rId9"/>
    <p:sldId id="265" r:id="rId10"/>
    <p:sldId id="266" r:id="rId11"/>
    <p:sldId id="269" r:id="rId12"/>
    <p:sldId id="270" r:id="rId13"/>
    <p:sldId id="297" r:id="rId14"/>
    <p:sldId id="271" r:id="rId15"/>
    <p:sldId id="307" r:id="rId16"/>
    <p:sldId id="294" r:id="rId17"/>
    <p:sldId id="274" r:id="rId18"/>
    <p:sldId id="308" r:id="rId19"/>
    <p:sldId id="311" r:id="rId20"/>
    <p:sldId id="310" r:id="rId21"/>
    <p:sldId id="276" r:id="rId22"/>
    <p:sldId id="278" r:id="rId23"/>
    <p:sldId id="277" r:id="rId24"/>
    <p:sldId id="279" r:id="rId25"/>
    <p:sldId id="309" r:id="rId26"/>
    <p:sldId id="280" r:id="rId27"/>
    <p:sldId id="281" r:id="rId28"/>
    <p:sldId id="282" r:id="rId29"/>
    <p:sldId id="283" r:id="rId30"/>
    <p:sldId id="284" r:id="rId31"/>
    <p:sldId id="298" r:id="rId32"/>
    <p:sldId id="287" r:id="rId33"/>
    <p:sldId id="288" r:id="rId34"/>
    <p:sldId id="300" r:id="rId35"/>
    <p:sldId id="303" r:id="rId36"/>
    <p:sldId id="304" r:id="rId37"/>
    <p:sldId id="305" r:id="rId38"/>
    <p:sldId id="306" r:id="rId39"/>
    <p:sldId id="286" r:id="rId40"/>
    <p:sldId id="291" r:id="rId4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707" autoAdjust="0"/>
  </p:normalViewPr>
  <p:slideViewPr>
    <p:cSldViewPr>
      <p:cViewPr>
        <p:scale>
          <a:sx n="70" d="100"/>
          <a:sy n="70" d="100"/>
        </p:scale>
        <p:origin x="-43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4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600" b="1" i="0" u="none" strike="noStrike" baseline="0" dirty="0">
                <a:solidFill>
                  <a:srgbClr val="C00000"/>
                </a:solidFill>
                <a:effectLst/>
                <a:latin typeface="Arial" panose="020B0604020202020204" pitchFamily="34" charset="0"/>
                <a:cs typeface="Arial" panose="020B0604020202020204" pitchFamily="34" charset="0"/>
              </a:rPr>
              <a:t>Rating the extent of collaboration with transport planning colleagues prior to &amp; after the return of </a:t>
            </a:r>
            <a:endParaRPr lang="en-GB" sz="1600" b="1" i="0" u="none" strike="noStrike" baseline="0" dirty="0" smtClean="0">
              <a:solidFill>
                <a:srgbClr val="C00000"/>
              </a:solidFill>
              <a:effectLst/>
              <a:latin typeface="Arial" panose="020B0604020202020204" pitchFamily="34" charset="0"/>
              <a:cs typeface="Arial" panose="020B0604020202020204" pitchFamily="34" charset="0"/>
            </a:endParaRPr>
          </a:p>
          <a:p>
            <a:pPr>
              <a:defRPr/>
            </a:pPr>
            <a:r>
              <a:rPr lang="en-GB" sz="1600" b="1" i="0" u="none" strike="noStrike" baseline="0" dirty="0" smtClean="0">
                <a:solidFill>
                  <a:srgbClr val="C00000"/>
                </a:solidFill>
                <a:effectLst/>
                <a:latin typeface="Arial" panose="020B0604020202020204" pitchFamily="34" charset="0"/>
                <a:cs typeface="Arial" panose="020B0604020202020204" pitchFamily="34" charset="0"/>
              </a:rPr>
              <a:t>public </a:t>
            </a:r>
            <a:r>
              <a:rPr lang="en-GB" sz="1600" b="1" i="0" u="none" strike="noStrike" baseline="0" dirty="0">
                <a:solidFill>
                  <a:srgbClr val="C00000"/>
                </a:solidFill>
                <a:effectLst/>
                <a:latin typeface="Arial" panose="020B0604020202020204" pitchFamily="34" charset="0"/>
                <a:cs typeface="Arial" panose="020B0604020202020204" pitchFamily="34" charset="0"/>
              </a:rPr>
              <a:t>health to local </a:t>
            </a:r>
            <a:r>
              <a:rPr lang="en-GB" sz="1600" b="1" i="0" u="none" strike="noStrike" baseline="0" dirty="0" smtClean="0">
                <a:solidFill>
                  <a:srgbClr val="C00000"/>
                </a:solidFill>
                <a:effectLst/>
                <a:latin typeface="Arial" panose="020B0604020202020204" pitchFamily="34" charset="0"/>
                <a:cs typeface="Arial" panose="020B0604020202020204" pitchFamily="34" charset="0"/>
              </a:rPr>
              <a:t> government</a:t>
            </a:r>
            <a:endParaRPr lang="en-GB" sz="1600" dirty="0">
              <a:solidFill>
                <a:srgbClr val="C00000"/>
              </a:solidFill>
              <a:latin typeface="Arial" panose="020B0604020202020204" pitchFamily="34" charset="0"/>
              <a:cs typeface="Arial" panose="020B0604020202020204" pitchFamily="34" charset="0"/>
            </a:endParaRPr>
          </a:p>
        </c:rich>
      </c:tx>
      <c:layout>
        <c:manualLayout>
          <c:xMode val="edge"/>
          <c:yMode val="edge"/>
          <c:x val="6.2847161465927864E-2"/>
          <c:y val="1.9642228626261415E-2"/>
        </c:manualLayout>
      </c:layout>
      <c:overlay val="0"/>
    </c:title>
    <c:autoTitleDeleted val="0"/>
    <c:plotArea>
      <c:layout/>
      <c:barChart>
        <c:barDir val="col"/>
        <c:grouping val="clustered"/>
        <c:varyColors val="0"/>
        <c:ser>
          <c:idx val="0"/>
          <c:order val="0"/>
          <c:tx>
            <c:strRef>
              <c:f>Sheet3!$B$7</c:f>
              <c:strCache>
                <c:ptCount val="1"/>
                <c:pt idx="0">
                  <c:v>Extent of collaboration with transport planning colleagues in 2012-13</c:v>
                </c:pt>
              </c:strCache>
            </c:strRef>
          </c:tx>
          <c:invertIfNegative val="0"/>
          <c:cat>
            <c:strRef>
              <c:f>Sheet3!$C$6:$H$6</c:f>
              <c:strCache>
                <c:ptCount val="6"/>
                <c:pt idx="0">
                  <c:v>1 None</c:v>
                </c:pt>
                <c:pt idx="1">
                  <c:v>2</c:v>
                </c:pt>
                <c:pt idx="2">
                  <c:v>3</c:v>
                </c:pt>
                <c:pt idx="3">
                  <c:v>4</c:v>
                </c:pt>
                <c:pt idx="4">
                  <c:v>5 High</c:v>
                </c:pt>
                <c:pt idx="5">
                  <c:v>Don't know</c:v>
                </c:pt>
              </c:strCache>
            </c:strRef>
          </c:cat>
          <c:val>
            <c:numRef>
              <c:f>Sheet3!$C$7:$H$7</c:f>
              <c:numCache>
                <c:formatCode>General</c:formatCode>
                <c:ptCount val="6"/>
                <c:pt idx="0">
                  <c:v>8</c:v>
                </c:pt>
                <c:pt idx="1">
                  <c:v>10</c:v>
                </c:pt>
                <c:pt idx="2">
                  <c:v>9</c:v>
                </c:pt>
                <c:pt idx="3">
                  <c:v>3</c:v>
                </c:pt>
                <c:pt idx="4">
                  <c:v>3</c:v>
                </c:pt>
                <c:pt idx="5">
                  <c:v>8</c:v>
                </c:pt>
              </c:numCache>
            </c:numRef>
          </c:val>
        </c:ser>
        <c:ser>
          <c:idx val="1"/>
          <c:order val="1"/>
          <c:tx>
            <c:strRef>
              <c:f>Sheet3!$B$8</c:f>
              <c:strCache>
                <c:ptCount val="1"/>
                <c:pt idx="0">
                  <c:v>Collaboration now</c:v>
                </c:pt>
              </c:strCache>
            </c:strRef>
          </c:tx>
          <c:invertIfNegative val="0"/>
          <c:cat>
            <c:strRef>
              <c:f>Sheet3!$C$6:$H$6</c:f>
              <c:strCache>
                <c:ptCount val="6"/>
                <c:pt idx="0">
                  <c:v>1 None</c:v>
                </c:pt>
                <c:pt idx="1">
                  <c:v>2</c:v>
                </c:pt>
                <c:pt idx="2">
                  <c:v>3</c:v>
                </c:pt>
                <c:pt idx="3">
                  <c:v>4</c:v>
                </c:pt>
                <c:pt idx="4">
                  <c:v>5 High</c:v>
                </c:pt>
                <c:pt idx="5">
                  <c:v>Don't know</c:v>
                </c:pt>
              </c:strCache>
            </c:strRef>
          </c:cat>
          <c:val>
            <c:numRef>
              <c:f>Sheet3!$C$8:$H$8</c:f>
              <c:numCache>
                <c:formatCode>General</c:formatCode>
                <c:ptCount val="6"/>
                <c:pt idx="0">
                  <c:v>1</c:v>
                </c:pt>
                <c:pt idx="1">
                  <c:v>1</c:v>
                </c:pt>
                <c:pt idx="2">
                  <c:v>7</c:v>
                </c:pt>
                <c:pt idx="3">
                  <c:v>18</c:v>
                </c:pt>
                <c:pt idx="4">
                  <c:v>7</c:v>
                </c:pt>
                <c:pt idx="5">
                  <c:v>1</c:v>
                </c:pt>
              </c:numCache>
            </c:numRef>
          </c:val>
        </c:ser>
        <c:dLbls>
          <c:showLegendKey val="0"/>
          <c:showVal val="0"/>
          <c:showCatName val="0"/>
          <c:showSerName val="0"/>
          <c:showPercent val="0"/>
          <c:showBubbleSize val="0"/>
        </c:dLbls>
        <c:gapWidth val="150"/>
        <c:axId val="118501760"/>
        <c:axId val="118503680"/>
      </c:barChart>
      <c:catAx>
        <c:axId val="118501760"/>
        <c:scaling>
          <c:orientation val="minMax"/>
        </c:scaling>
        <c:delete val="0"/>
        <c:axPos val="b"/>
        <c:title>
          <c:tx>
            <c:rich>
              <a:bodyPr/>
              <a:lstStyle/>
              <a:p>
                <a:pPr>
                  <a:defRPr/>
                </a:pPr>
                <a:r>
                  <a:rPr lang="en-GB"/>
                  <a:t>Level of priority</a:t>
                </a:r>
              </a:p>
            </c:rich>
          </c:tx>
          <c:overlay val="0"/>
        </c:title>
        <c:majorTickMark val="none"/>
        <c:minorTickMark val="none"/>
        <c:tickLblPos val="nextTo"/>
        <c:crossAx val="118503680"/>
        <c:crosses val="autoZero"/>
        <c:auto val="1"/>
        <c:lblAlgn val="ctr"/>
        <c:lblOffset val="100"/>
        <c:noMultiLvlLbl val="0"/>
      </c:catAx>
      <c:valAx>
        <c:axId val="118503680"/>
        <c:scaling>
          <c:orientation val="minMax"/>
        </c:scaling>
        <c:delete val="0"/>
        <c:axPos val="l"/>
        <c:majorGridlines/>
        <c:title>
          <c:tx>
            <c:rich>
              <a:bodyPr/>
              <a:lstStyle/>
              <a:p>
                <a:pPr>
                  <a:defRPr/>
                </a:pPr>
                <a:r>
                  <a:rPr lang="en-GB"/>
                  <a:t>No. of respondents</a:t>
                </a:r>
              </a:p>
            </c:rich>
          </c:tx>
          <c:overlay val="0"/>
        </c:title>
        <c:numFmt formatCode="General" sourceLinked="1"/>
        <c:majorTickMark val="out"/>
        <c:minorTickMark val="none"/>
        <c:tickLblPos val="nextTo"/>
        <c:crossAx val="118501760"/>
        <c:crosses val="autoZero"/>
        <c:crossBetween val="between"/>
      </c:valAx>
    </c:plotArea>
    <c:legend>
      <c:legendPos val="r"/>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5433950-5C2B-40A8-825F-966F267A4778}" type="datetimeFigureOut">
              <a:rPr lang="en-GB" smtClean="0"/>
              <a:t>19/10/2015</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A39AD9E-3569-4931-9703-BF4EA3776621}" type="slidenum">
              <a:rPr lang="en-GB" smtClean="0"/>
              <a:t>‹#›</a:t>
            </a:fld>
            <a:endParaRPr lang="en-GB"/>
          </a:p>
        </p:txBody>
      </p:sp>
    </p:spTree>
    <p:extLst>
      <p:ext uri="{BB962C8B-B14F-4D97-AF65-F5344CB8AC3E}">
        <p14:creationId xmlns:p14="http://schemas.microsoft.com/office/powerpoint/2010/main" val="1768321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665965F-46C9-4FA8-9786-426A2753F503}" type="datetimeFigureOut">
              <a:rPr lang="en-US" smtClean="0"/>
              <a:pPr/>
              <a:t>10/19/2015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F1A7007-A200-4625-857B-C1B607EDAC37}" type="slidenum">
              <a:rPr lang="en-US" smtClean="0"/>
              <a:pPr/>
              <a:t>‹#›</a:t>
            </a:fld>
            <a:endParaRPr lang="en-US"/>
          </a:p>
        </p:txBody>
      </p:sp>
    </p:spTree>
    <p:extLst>
      <p:ext uri="{BB962C8B-B14F-4D97-AF65-F5344CB8AC3E}">
        <p14:creationId xmlns:p14="http://schemas.microsoft.com/office/powerpoint/2010/main" val="90408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353BB-494B-4A1F-98B8-E19A1CE531B0}" type="slidenum">
              <a:rPr lang="en-GB" smtClean="0"/>
              <a:t>12</a:t>
            </a:fld>
            <a:endParaRPr lang="en-GB"/>
          </a:p>
        </p:txBody>
      </p:sp>
    </p:spTree>
    <p:extLst>
      <p:ext uri="{BB962C8B-B14F-4D97-AF65-F5344CB8AC3E}">
        <p14:creationId xmlns:p14="http://schemas.microsoft.com/office/powerpoint/2010/main" val="3668967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ffectLst/>
              </a:rPr>
              <a:t>Our cells generate highly reactive, destructive entities known as free radicals. Free radicals are unstable because they have an unpaired electron, a negatively charged particle. </a:t>
            </a:r>
            <a:r>
              <a:rPr lang="en-GB" dirty="0" smtClean="0"/>
              <a:t>Free radicals are atoms or groups of atoms with an odd (unpaired) number of electrons and can be formed when oxygen interacts with certain molecules. Once formed these highly reactive radicals can start a chain reaction, like dominoes. Their chief danger comes from the damage they can do when they react with important cellular components such as DNA, or the cell membrane. Cells may function poorly or die if this occurs. To prevent free radical damage the body has a defence system of </a:t>
            </a:r>
            <a:r>
              <a:rPr lang="en-GB" i="1" dirty="0" smtClean="0"/>
              <a:t>antioxidants.</a:t>
            </a:r>
            <a:endParaRPr lang="en-GB" dirty="0" smtClean="0">
              <a:effectLst/>
            </a:endParaRPr>
          </a:p>
          <a:p>
            <a:r>
              <a:rPr lang="en-GB" dirty="0" smtClean="0">
                <a:effectLst/>
              </a:rPr>
              <a:t>Free radicals are commonly thought of as perpetrators of cell damage, ageing and even cancer, while antioxidants are seen as the defence against these threats. As awareness about the harmful effects of free radicals has increased, so has consciousness regarding the importance physical activity antioxidants</a:t>
            </a:r>
          </a:p>
          <a:p>
            <a:endParaRPr lang="en-GB" dirty="0" smtClean="0">
              <a:effectLst/>
            </a:endParaRPr>
          </a:p>
        </p:txBody>
      </p:sp>
      <p:sp>
        <p:nvSpPr>
          <p:cNvPr id="4" name="Slide Number Placeholder 3"/>
          <p:cNvSpPr>
            <a:spLocks noGrp="1"/>
          </p:cNvSpPr>
          <p:nvPr>
            <p:ph type="sldNum" sz="quarter" idx="10"/>
          </p:nvPr>
        </p:nvSpPr>
        <p:spPr/>
        <p:txBody>
          <a:bodyPr/>
          <a:lstStyle/>
          <a:p>
            <a:fld id="{304353BB-494B-4A1F-98B8-E19A1CE531B0}" type="slidenum">
              <a:rPr lang="en-GB" smtClean="0"/>
              <a:t>15</a:t>
            </a:fld>
            <a:endParaRPr lang="en-GB"/>
          </a:p>
        </p:txBody>
      </p:sp>
    </p:spTree>
    <p:extLst>
      <p:ext uri="{BB962C8B-B14F-4D97-AF65-F5344CB8AC3E}">
        <p14:creationId xmlns:p14="http://schemas.microsoft.com/office/powerpoint/2010/main" val="4080094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353BB-494B-4A1F-98B8-E19A1CE531B0}" type="slidenum">
              <a:rPr lang="en-GB" smtClean="0"/>
              <a:t>22</a:t>
            </a:fld>
            <a:endParaRPr lang="en-GB"/>
          </a:p>
        </p:txBody>
      </p:sp>
    </p:spTree>
    <p:extLst>
      <p:ext uri="{BB962C8B-B14F-4D97-AF65-F5344CB8AC3E}">
        <p14:creationId xmlns:p14="http://schemas.microsoft.com/office/powerpoint/2010/main" val="1374564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304353BB-494B-4A1F-98B8-E19A1CE531B0}" type="slidenum">
              <a:rPr lang="en-GB" smtClean="0"/>
              <a:t>31</a:t>
            </a:fld>
            <a:endParaRPr lang="en-GB"/>
          </a:p>
        </p:txBody>
      </p:sp>
    </p:spTree>
    <p:extLst>
      <p:ext uri="{BB962C8B-B14F-4D97-AF65-F5344CB8AC3E}">
        <p14:creationId xmlns:p14="http://schemas.microsoft.com/office/powerpoint/2010/main" val="2688317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304353BB-494B-4A1F-98B8-E19A1CE531B0}" type="slidenum">
              <a:rPr lang="en-GB" smtClean="0"/>
              <a:t>33</a:t>
            </a:fld>
            <a:endParaRPr lang="en-GB"/>
          </a:p>
        </p:txBody>
      </p:sp>
    </p:spTree>
    <p:extLst>
      <p:ext uri="{BB962C8B-B14F-4D97-AF65-F5344CB8AC3E}">
        <p14:creationId xmlns:p14="http://schemas.microsoft.com/office/powerpoint/2010/main" val="2688317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304353BB-494B-4A1F-98B8-E19A1CE531B0}" type="slidenum">
              <a:rPr lang="en-GB" smtClean="0"/>
              <a:t>34</a:t>
            </a:fld>
            <a:endParaRPr lang="en-GB"/>
          </a:p>
        </p:txBody>
      </p:sp>
    </p:spTree>
    <p:extLst>
      <p:ext uri="{BB962C8B-B14F-4D97-AF65-F5344CB8AC3E}">
        <p14:creationId xmlns:p14="http://schemas.microsoft.com/office/powerpoint/2010/main" val="2688317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304353BB-494B-4A1F-98B8-E19A1CE531B0}" type="slidenum">
              <a:rPr lang="en-GB" smtClean="0"/>
              <a:t>35</a:t>
            </a:fld>
            <a:endParaRPr lang="en-GB"/>
          </a:p>
        </p:txBody>
      </p:sp>
    </p:spTree>
    <p:extLst>
      <p:ext uri="{BB962C8B-B14F-4D97-AF65-F5344CB8AC3E}">
        <p14:creationId xmlns:p14="http://schemas.microsoft.com/office/powerpoint/2010/main" val="26883173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8000" y="2132856"/>
            <a:ext cx="7633648" cy="2084543"/>
          </a:xfrm>
          <a:ln>
            <a:noFill/>
          </a:ln>
        </p:spPr>
        <p:txBody>
          <a:bodyPr lIns="0" tIns="0" rIns="0" bIns="0" anchor="t">
            <a:noAutofit/>
          </a:bodyPr>
          <a:lstStyle>
            <a:lvl1pPr algn="l">
              <a:defRPr sz="4500" baseline="0">
                <a:solidFill>
                  <a:schemeClr val="bg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5445224"/>
            <a:ext cx="7633648" cy="914400"/>
          </a:xfrm>
        </p:spPr>
        <p:txBody>
          <a:bodyPr lIns="0" tIns="0" rIns="0" bIns="0" anchor="b" anchorCtr="0">
            <a:normAutofit/>
          </a:bodyPr>
          <a:lstStyle>
            <a:lvl1pPr marL="0" indent="0" algn="l">
              <a:spcBef>
                <a:spcPts val="0"/>
              </a:spcBef>
              <a:buNone/>
              <a:defRPr sz="2000" b="0" i="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8" name="Picture 7" descr="PHE_3268_SML_AW.png"/>
          <p:cNvPicPr>
            <a:picLocks noChangeAspect="1"/>
          </p:cNvPicPr>
          <p:nvPr userDrawn="1"/>
        </p:nvPicPr>
        <p:blipFill>
          <a:blip r:embed="rId2" cstate="print"/>
          <a:stretch>
            <a:fillRect/>
          </a:stretch>
        </p:blipFill>
        <p:spPr>
          <a:xfrm>
            <a:off x="539552" y="372812"/>
            <a:ext cx="1440000" cy="8959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9140000">
            <a:off x="201168" y="5870448"/>
            <a:ext cx="2176272" cy="201168"/>
          </a:xfrm>
          <a:prstGeom prst="rect">
            <a:avLst/>
          </a:prstGeom>
        </p:spPr>
        <p:txBody>
          <a:bodyPr/>
          <a:lstStyle/>
          <a:p>
            <a:fld id="{A2FD176C-89D4-42B2-858E-9EF430B8DEA0}" type="datetimeFigureOut">
              <a:rPr lang="en-GB" smtClean="0"/>
              <a:t>19/10/2015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BAB856-EB8D-4DD1-B31F-D6CDD1991AE4}" type="slidenum">
              <a:rPr lang="en-GB" smtClean="0"/>
              <a:t>‹#›</a:t>
            </a:fld>
            <a:endParaRPr lang="en-GB"/>
          </a:p>
        </p:txBody>
      </p:sp>
    </p:spTree>
    <p:extLst>
      <p:ext uri="{BB962C8B-B14F-4D97-AF65-F5344CB8AC3E}">
        <p14:creationId xmlns:p14="http://schemas.microsoft.com/office/powerpoint/2010/main" val="4015275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648072"/>
          </a:xfrm>
        </p:spPr>
        <p:txBody>
          <a:bodyPr lIns="0" tIns="0" rIns="0" bIns="0" anchor="t" anchorCtr="0">
            <a:normAutofit/>
          </a:bodyPr>
          <a:lstStyle>
            <a:lvl1pPr>
              <a:defRPr sz="4000" baseline="0">
                <a:solidFill>
                  <a:schemeClr val="tx2"/>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58000" y="2088000"/>
            <a:ext cx="8028000" cy="4064455"/>
          </a:xfrm>
        </p:spPr>
        <p:txBody>
          <a:bodyPr lIns="0" tIns="0" rIns="0" bIns="0"/>
          <a:lstStyle>
            <a:lvl1pPr>
              <a:spcBef>
                <a:spcPts val="1200"/>
              </a:spcBef>
              <a:defRPr sz="1800" b="0">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2"/>
          </p:nvPr>
        </p:nvSpPr>
        <p:spPr>
          <a:xfrm>
            <a:off x="0" y="6309320"/>
            <a:ext cx="9144000" cy="548680"/>
          </a:xfrm>
          <a:prstGeom prst="rect">
            <a:avLst/>
          </a:prstGeom>
          <a:solidFill>
            <a:schemeClr val="bg1"/>
          </a:solidFill>
        </p:spPr>
        <p:txBody>
          <a:bodyPr/>
          <a:lstStyle>
            <a:lvl1pPr marL="540000" algn="l">
              <a:defRPr>
                <a:solidFill>
                  <a:schemeClr val="bg2"/>
                </a:solidFill>
              </a:defRPr>
            </a:lvl1pPr>
          </a:lstStyle>
          <a:p>
            <a:fld id="{E051598E-9D06-4046-8EF2-7702044C4E81}" type="slidenum">
              <a:rPr lang="en-US" smtClean="0"/>
              <a:pPr/>
              <a:t>‹#›</a:t>
            </a:fld>
            <a:endParaRPr lang="en-US" dirty="0"/>
          </a:p>
        </p:txBody>
      </p:sp>
      <p:sp>
        <p:nvSpPr>
          <p:cNvPr id="7"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2"/>
                </a:solidFill>
                <a:latin typeface="Arial" pitchFamily="34" charset="0"/>
              </a:defRPr>
            </a:lvl1pPr>
          </a:lstStyle>
          <a:p>
            <a:endParaRPr lang="en-US" dirty="0"/>
          </a:p>
        </p:txBody>
      </p:sp>
      <p:pic>
        <p:nvPicPr>
          <p:cNvPr id="9" name="Picture 8"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1188000"/>
          </a:xfrm>
        </p:spPr>
        <p:txBody>
          <a:bodyPr lIns="0" tIns="0" rIns="0" bIns="0" anchor="t" anchorCtr="0">
            <a:normAutofit/>
          </a:bodyPr>
          <a:lstStyle>
            <a:lvl1pPr>
              <a:defRPr sz="4000" baseline="0">
                <a:solidFill>
                  <a:schemeClr val="tx2"/>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58000" y="2628000"/>
            <a:ext cx="8028000" cy="3537304"/>
          </a:xfrm>
        </p:spPr>
        <p:txBody>
          <a:bodyPr lIns="0" tIns="0" rIns="0" bIns="0"/>
          <a:lstStyle>
            <a:lvl1pPr>
              <a:spcBef>
                <a:spcPts val="1200"/>
              </a:spcBef>
              <a:defRPr>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
        <p:nvSpPr>
          <p:cNvPr id="9" name="Slide Number Placeholder 5"/>
          <p:cNvSpPr>
            <a:spLocks noGrp="1"/>
          </p:cNvSpPr>
          <p:nvPr>
            <p:ph type="sldNum" sz="quarter" idx="12"/>
          </p:nvPr>
        </p:nvSpPr>
        <p:spPr>
          <a:xfrm>
            <a:off x="0" y="6309320"/>
            <a:ext cx="9144000" cy="548680"/>
          </a:xfrm>
          <a:prstGeom prst="rect">
            <a:avLst/>
          </a:prstGeom>
          <a:solidFill>
            <a:schemeClr val="bg1"/>
          </a:solidFill>
        </p:spPr>
        <p:txBody>
          <a:bodyPr/>
          <a:lstStyle>
            <a:lvl1pPr marL="540000" algn="l">
              <a:defRPr>
                <a:solidFill>
                  <a:schemeClr val="bg2"/>
                </a:solidFill>
              </a:defRPr>
            </a:lvl1pPr>
          </a:lstStyle>
          <a:p>
            <a:fld id="{E051598E-9D06-4046-8EF2-7702044C4E81}" type="slidenum">
              <a:rPr lang="en-US" smtClean="0"/>
              <a:pPr/>
              <a:t>‹#›</a:t>
            </a:fld>
            <a:endParaRPr lang="en-US" dirty="0"/>
          </a:p>
        </p:txBody>
      </p:sp>
      <p:sp>
        <p:nvSpPr>
          <p:cNvPr id="10"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2"/>
                </a:solidFill>
                <a:latin typeface="Arial" pitchFamily="34" charset="0"/>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648000"/>
          </a:xfrm>
        </p:spPr>
        <p:txBody>
          <a:bodyPr lIns="0" tIns="0" rIns="0" bIns="0" anchor="t" anchorCtr="0"/>
          <a:lstStyle/>
          <a:p>
            <a:r>
              <a:rPr lang="en-US" dirty="0" smtClean="0"/>
              <a:t>Click to edit Master title style</a:t>
            </a:r>
            <a:endParaRPr lang="en-US" dirty="0"/>
          </a:p>
        </p:txBody>
      </p:sp>
      <p:sp>
        <p:nvSpPr>
          <p:cNvPr id="3" name="Content Placeholder 2"/>
          <p:cNvSpPr>
            <a:spLocks noGrp="1"/>
          </p:cNvSpPr>
          <p:nvPr>
            <p:ph sz="half" idx="1"/>
          </p:nvPr>
        </p:nvSpPr>
        <p:spPr>
          <a:xfrm>
            <a:off x="558000" y="2088000"/>
            <a:ext cx="3924000" cy="4068000"/>
          </a:xfrm>
        </p:spPr>
        <p:txBody>
          <a:bodyPr lIns="0" tIns="0" rIns="0" bIns="0"/>
          <a:lstStyle>
            <a:lvl1pPr>
              <a:defRPr sz="1800" baseline="0">
                <a:solidFill>
                  <a:schemeClr val="tx1"/>
                </a:solidFill>
              </a:defRPr>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62000" y="2088000"/>
            <a:ext cx="3924000" cy="4068000"/>
          </a:xfrm>
        </p:spPr>
        <p:txBody>
          <a:bodyPr lIns="0" tIns="0" rIns="0" bIns="0"/>
          <a:lstStyle>
            <a:lvl1pPr>
              <a:defRPr sz="1800" baseline="0">
                <a:solidFill>
                  <a:schemeClr val="tx1"/>
                </a:solidFill>
              </a:defRPr>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
        <p:nvSpPr>
          <p:cNvPr id="10" name="Slide Number Placeholder 5"/>
          <p:cNvSpPr>
            <a:spLocks noGrp="1"/>
          </p:cNvSpPr>
          <p:nvPr>
            <p:ph type="sldNum" sz="quarter" idx="12"/>
          </p:nvPr>
        </p:nvSpPr>
        <p:spPr>
          <a:xfrm>
            <a:off x="0" y="6309320"/>
            <a:ext cx="9144000" cy="548680"/>
          </a:xfrm>
          <a:prstGeom prst="rect">
            <a:avLst/>
          </a:prstGeom>
          <a:solidFill>
            <a:schemeClr val="bg1"/>
          </a:solidFill>
        </p:spPr>
        <p:txBody>
          <a:bodyPr/>
          <a:lstStyle>
            <a:lvl1pPr marL="540000" algn="l">
              <a:defRPr>
                <a:solidFill>
                  <a:schemeClr val="bg2"/>
                </a:solidFill>
              </a:defRPr>
            </a:lvl1pPr>
          </a:lstStyle>
          <a:p>
            <a:fld id="{E051598E-9D06-4046-8EF2-7702044C4E81}" type="slidenum">
              <a:rPr lang="en-US" smtClean="0"/>
              <a:pPr/>
              <a:t>‹#›</a:t>
            </a:fld>
            <a:endParaRPr lang="en-US" dirty="0"/>
          </a:p>
        </p:txBody>
      </p:sp>
      <p:sp>
        <p:nvSpPr>
          <p:cNvPr id="11"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2"/>
                </a:solidFill>
                <a:latin typeface="Arial" pitchFamily="34" charset="0"/>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1188000"/>
          </a:xfrm>
        </p:spPr>
        <p:txBody>
          <a:bodyPr lIns="0" tIns="0" rIns="0" bIns="0" anchor="t" anchorCtr="0"/>
          <a:lstStyle/>
          <a:p>
            <a:r>
              <a:rPr lang="en-US" dirty="0" smtClean="0"/>
              <a:t>Click to edit Master title style</a:t>
            </a:r>
            <a:endParaRPr lang="en-US" dirty="0"/>
          </a:p>
        </p:txBody>
      </p:sp>
      <p:sp>
        <p:nvSpPr>
          <p:cNvPr id="3" name="Content Placeholder 2"/>
          <p:cNvSpPr>
            <a:spLocks noGrp="1"/>
          </p:cNvSpPr>
          <p:nvPr>
            <p:ph sz="half" idx="1"/>
          </p:nvPr>
        </p:nvSpPr>
        <p:spPr>
          <a:xfrm>
            <a:off x="558000" y="2628000"/>
            <a:ext cx="3924000" cy="3564000"/>
          </a:xfrm>
        </p:spPr>
        <p:txBody>
          <a:bodyPr lIns="0" tIns="0" rIns="0" bIns="0"/>
          <a:lstStyle>
            <a:lvl1pPr>
              <a:defRPr sz="1800" baseline="0">
                <a:solidFill>
                  <a:schemeClr val="tx1"/>
                </a:solidFill>
              </a:defRPr>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62000" y="2628000"/>
            <a:ext cx="3924000" cy="3564000"/>
          </a:xfrm>
        </p:spPr>
        <p:txBody>
          <a:bodyPr lIns="0" tIns="0" rIns="0" bIns="0"/>
          <a:lstStyle>
            <a:lvl1pPr>
              <a:defRPr sz="1800" baseline="0">
                <a:solidFill>
                  <a:schemeClr val="tx1"/>
                </a:solidFill>
              </a:defRPr>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
        <p:nvSpPr>
          <p:cNvPr id="10" name="Slide Number Placeholder 5"/>
          <p:cNvSpPr>
            <a:spLocks noGrp="1"/>
          </p:cNvSpPr>
          <p:nvPr>
            <p:ph type="sldNum" sz="quarter" idx="12"/>
          </p:nvPr>
        </p:nvSpPr>
        <p:spPr>
          <a:xfrm>
            <a:off x="0" y="6309320"/>
            <a:ext cx="9144000" cy="548680"/>
          </a:xfrm>
          <a:prstGeom prst="rect">
            <a:avLst/>
          </a:prstGeom>
          <a:solidFill>
            <a:schemeClr val="bg1"/>
          </a:solidFill>
        </p:spPr>
        <p:txBody>
          <a:bodyPr/>
          <a:lstStyle>
            <a:lvl1pPr marL="540000" algn="l">
              <a:defRPr>
                <a:solidFill>
                  <a:schemeClr val="bg2"/>
                </a:solidFill>
              </a:defRPr>
            </a:lvl1pPr>
          </a:lstStyle>
          <a:p>
            <a:fld id="{E051598E-9D06-4046-8EF2-7702044C4E81}" type="slidenum">
              <a:rPr lang="en-US" smtClean="0"/>
              <a:pPr/>
              <a:t>‹#›</a:t>
            </a:fld>
            <a:endParaRPr lang="en-US" dirty="0"/>
          </a:p>
        </p:txBody>
      </p:sp>
      <p:sp>
        <p:nvSpPr>
          <p:cNvPr id="11"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2"/>
                </a:solidFill>
                <a:latin typeface="Arial" pitchFamily="34" charset="0"/>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lIns="0" tIns="0" rIns="0" bIns="0"/>
          <a:lstStyle>
            <a:lvl1pPr>
              <a:spcBef>
                <a:spcPts val="1200"/>
              </a:spcBef>
              <a:defRPr>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
        <p:nvSpPr>
          <p:cNvPr id="6" name="Slide Number Placeholder 5"/>
          <p:cNvSpPr>
            <a:spLocks noGrp="1"/>
          </p:cNvSpPr>
          <p:nvPr>
            <p:ph type="sldNum" sz="quarter" idx="12"/>
          </p:nvPr>
        </p:nvSpPr>
        <p:spPr>
          <a:xfrm>
            <a:off x="0" y="6309320"/>
            <a:ext cx="9144000" cy="548680"/>
          </a:xfrm>
          <a:prstGeom prst="rect">
            <a:avLst/>
          </a:prstGeom>
          <a:solidFill>
            <a:schemeClr val="bg1"/>
          </a:solidFill>
        </p:spPr>
        <p:txBody>
          <a:bodyPr/>
          <a:lstStyle>
            <a:lvl1pPr marL="540000" algn="l">
              <a:defRPr>
                <a:solidFill>
                  <a:schemeClr val="bg2"/>
                </a:solidFill>
              </a:defRPr>
            </a:lvl1pPr>
          </a:lstStyle>
          <a:p>
            <a:fld id="{E051598E-9D06-4046-8EF2-7702044C4E81}" type="slidenum">
              <a:rPr lang="en-US" smtClean="0"/>
              <a:pPr/>
              <a:t>‹#›</a:t>
            </a:fld>
            <a:endParaRPr lang="en-US" dirty="0"/>
          </a:p>
        </p:txBody>
      </p:sp>
      <p:sp>
        <p:nvSpPr>
          <p:cNvPr id="9"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2"/>
                </a:solidFill>
                <a:latin typeface="Arial" pitchFamily="34" charset="0"/>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3077896" cy="670396"/>
          </a:xfrm>
        </p:spPr>
        <p:txBody>
          <a:bodyPr anchor="t" anchorCtr="0">
            <a:normAutofit/>
          </a:bodyPr>
          <a:lstStyle>
            <a:lvl1pPr algn="l">
              <a:defRPr sz="1800" b="0" i="0" spc="0" baseline="0">
                <a:solidFill>
                  <a:schemeClr val="tx1"/>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779912" y="1368001"/>
            <a:ext cx="4799138" cy="4788000"/>
          </a:xfrm>
        </p:spPr>
        <p:txBody>
          <a:bodyPr/>
          <a:lstStyle>
            <a:lvl1pPr>
              <a:defRPr sz="1800" baseline="0">
                <a:solidFill>
                  <a:schemeClr val="tx1"/>
                </a:solidFill>
              </a:defRPr>
            </a:lvl1pPr>
            <a:lvl2pPr>
              <a:defRPr sz="1800" baseline="0"/>
            </a:lvl2pPr>
            <a:lvl3pPr>
              <a:defRPr sz="1800" baseline="0"/>
            </a:lvl3pPr>
            <a:lvl4pPr>
              <a:defRPr sz="1600" baseline="0"/>
            </a:lvl4pPr>
            <a:lvl5pPr>
              <a:defRPr sz="1600" baseline="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58000" y="2132856"/>
            <a:ext cx="3077896" cy="4032448"/>
          </a:xfrm>
        </p:spPr>
        <p:txBody>
          <a:bodyPr/>
          <a:lstStyle>
            <a:lvl1pPr marL="0" indent="0">
              <a:buNone/>
              <a:defRPr sz="16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9" name="Picture 8"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
        <p:nvSpPr>
          <p:cNvPr id="10" name="Slide Number Placeholder 5"/>
          <p:cNvSpPr>
            <a:spLocks noGrp="1"/>
          </p:cNvSpPr>
          <p:nvPr>
            <p:ph type="sldNum" sz="quarter" idx="12"/>
          </p:nvPr>
        </p:nvSpPr>
        <p:spPr>
          <a:xfrm>
            <a:off x="0" y="6309320"/>
            <a:ext cx="9144000" cy="548680"/>
          </a:xfrm>
          <a:prstGeom prst="rect">
            <a:avLst/>
          </a:prstGeom>
          <a:solidFill>
            <a:schemeClr val="bg1"/>
          </a:solidFill>
        </p:spPr>
        <p:txBody>
          <a:bodyPr/>
          <a:lstStyle>
            <a:lvl1pPr marL="540000" algn="l">
              <a:defRPr>
                <a:solidFill>
                  <a:schemeClr val="bg2"/>
                </a:solidFill>
              </a:defRPr>
            </a:lvl1pPr>
          </a:lstStyle>
          <a:p>
            <a:fld id="{E051598E-9D06-4046-8EF2-7702044C4E81}" type="slidenum">
              <a:rPr lang="en-US" smtClean="0"/>
              <a:pPr/>
              <a:t>‹#›</a:t>
            </a:fld>
            <a:endParaRPr lang="en-US" dirty="0"/>
          </a:p>
        </p:txBody>
      </p:sp>
      <p:sp>
        <p:nvSpPr>
          <p:cNvPr id="11"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2"/>
                </a:solidFill>
                <a:latin typeface="Arial" pitchFamily="34" charset="0"/>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8000" y="1800000"/>
            <a:ext cx="8028000" cy="4377600"/>
          </a:xfrm>
        </p:spPr>
        <p:txBody>
          <a:bodyPr lIns="0" tIns="0" rIns="0" bIns="0" anchor="t" anchorCtr="0"/>
          <a:lstStyle>
            <a:lvl1pPr marL="0" indent="0">
              <a:buNone/>
              <a:defRPr sz="3600" b="0" i="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0" name="Picture 9"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
        <p:nvSpPr>
          <p:cNvPr id="8" name="Slide Number Placeholder 5"/>
          <p:cNvSpPr>
            <a:spLocks noGrp="1"/>
          </p:cNvSpPr>
          <p:nvPr>
            <p:ph type="sldNum" sz="quarter" idx="12"/>
          </p:nvPr>
        </p:nvSpPr>
        <p:spPr>
          <a:xfrm>
            <a:off x="0" y="6309320"/>
            <a:ext cx="9144000" cy="548680"/>
          </a:xfrm>
          <a:prstGeom prst="rect">
            <a:avLst/>
          </a:prstGeom>
          <a:solidFill>
            <a:schemeClr val="bg1"/>
          </a:solidFill>
        </p:spPr>
        <p:txBody>
          <a:bodyPr/>
          <a:lstStyle>
            <a:lvl1pPr marL="540000" algn="l">
              <a:defRPr>
                <a:solidFill>
                  <a:schemeClr val="bg2"/>
                </a:solidFill>
              </a:defRPr>
            </a:lvl1pPr>
          </a:lstStyle>
          <a:p>
            <a:fld id="{E051598E-9D06-4046-8EF2-7702044C4E81}" type="slidenum">
              <a:rPr lang="en-US" smtClean="0"/>
              <a:pPr/>
              <a:t>‹#›</a:t>
            </a:fld>
            <a:endParaRPr lang="en-US" dirty="0"/>
          </a:p>
        </p:txBody>
      </p:sp>
      <p:sp>
        <p:nvSpPr>
          <p:cNvPr id="13"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2"/>
                </a:solidFill>
                <a:latin typeface="Arial" pitchFamily="34" charset="0"/>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308725"/>
          </a:xfrm>
        </p:spPr>
        <p:txBody>
          <a:bodyPr/>
          <a:lstStyle/>
          <a:p>
            <a:endParaRPr lang="en-US"/>
          </a:p>
        </p:txBody>
      </p:sp>
      <p:sp>
        <p:nvSpPr>
          <p:cNvPr id="5" name="Slide Number Placeholder 5"/>
          <p:cNvSpPr>
            <a:spLocks noGrp="1"/>
          </p:cNvSpPr>
          <p:nvPr>
            <p:ph type="sldNum" sz="quarter" idx="12"/>
          </p:nvPr>
        </p:nvSpPr>
        <p:spPr>
          <a:xfrm>
            <a:off x="0" y="6309320"/>
            <a:ext cx="9144000" cy="548680"/>
          </a:xfrm>
          <a:prstGeom prst="rect">
            <a:avLst/>
          </a:prstGeom>
          <a:solidFill>
            <a:schemeClr val="bg1"/>
          </a:solidFill>
        </p:spPr>
        <p:txBody>
          <a:bodyPr/>
          <a:lstStyle>
            <a:lvl1pPr marL="540000" algn="l">
              <a:defRPr>
                <a:solidFill>
                  <a:schemeClr val="bg2"/>
                </a:solidFill>
              </a:defRPr>
            </a:lvl1pPr>
          </a:lstStyle>
          <a:p>
            <a:fld id="{E051598E-9D06-4046-8EF2-7702044C4E81}" type="slidenum">
              <a:rPr lang="en-US" smtClean="0"/>
              <a:pPr/>
              <a:t>‹#›</a:t>
            </a:fld>
            <a:endParaRPr lang="en-US" dirty="0"/>
          </a:p>
        </p:txBody>
      </p:sp>
      <p:sp>
        <p:nvSpPr>
          <p:cNvPr id="7"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2"/>
                </a:solidFill>
                <a:latin typeface="Arial" pitchFamily="34" charset="0"/>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8000" y="274638"/>
            <a:ext cx="8028000"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58000" y="1600200"/>
            <a:ext cx="8028000" cy="452596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0" y="6309320"/>
            <a:ext cx="9144000" cy="548680"/>
          </a:xfrm>
          <a:prstGeom prst="rect">
            <a:avLst/>
          </a:prstGeom>
          <a:solidFill>
            <a:schemeClr val="bg2"/>
          </a:solidFill>
        </p:spPr>
        <p:txBody>
          <a:bodyPr lIns="0" tIns="0" bIns="0" anchor="ctr"/>
          <a:lstStyle>
            <a:lvl1pPr marL="540000" algn="l">
              <a:defRPr sz="1200">
                <a:solidFill>
                  <a:schemeClr val="bg1"/>
                </a:solidFill>
              </a:defRPr>
            </a:lvl1pPr>
          </a:lstStyle>
          <a:p>
            <a:fld id="{E051598E-9D06-4046-8EF2-7702044C4E81}" type="slidenum">
              <a:rPr lang="en-US" smtClean="0"/>
              <a:pPr/>
              <a:t>‹#›</a:t>
            </a:fld>
            <a:r>
              <a:rPr lang="en-US" dirty="0" smtClean="0"/>
              <a:t> </a:t>
            </a:r>
            <a:endParaRPr lang="en-US" dirty="0"/>
          </a:p>
        </p:txBody>
      </p:sp>
      <p:sp>
        <p:nvSpPr>
          <p:cNvPr id="6" name="Footer Placeholder 5"/>
          <p:cNvSpPr>
            <a:spLocks noGrp="1"/>
          </p:cNvSpPr>
          <p:nvPr>
            <p:ph type="ftr" sz="quarter" idx="3"/>
          </p:nvPr>
        </p:nvSpPr>
        <p:spPr>
          <a:xfrm>
            <a:off x="899592" y="6309320"/>
            <a:ext cx="7704856"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54" r:id="rId3"/>
    <p:sldLayoutId id="2147483755" r:id="rId4"/>
    <p:sldLayoutId id="2147483748" r:id="rId5"/>
    <p:sldLayoutId id="2147483756" r:id="rId6"/>
    <p:sldLayoutId id="2147483752" r:id="rId7"/>
    <p:sldLayoutId id="2147483747" r:id="rId8"/>
    <p:sldLayoutId id="2147483751" r:id="rId9"/>
    <p:sldLayoutId id="2147483757" r:id="rId10"/>
  </p:sldLayoutIdLst>
  <p:hf hdr="0" ftr="0" dt="0"/>
  <p:txStyles>
    <p:titleStyle>
      <a:lvl1pPr algn="l" defTabSz="914400" rtl="0" eaLnBrk="1" latinLnBrk="0" hangingPunct="1">
        <a:spcBef>
          <a:spcPct val="0"/>
        </a:spcBef>
        <a:buNone/>
        <a:defRPr sz="4000" kern="1200" spc="-150" baseline="0">
          <a:solidFill>
            <a:schemeClr val="tx2"/>
          </a:solidFill>
          <a:latin typeface="+mj-lt"/>
          <a:ea typeface="+mj-ea"/>
          <a:cs typeface="+mj-cs"/>
        </a:defRPr>
      </a:lvl1pPr>
    </p:titleStyle>
    <p:bodyStyle>
      <a:lvl1pPr marL="0" indent="0" algn="l" defTabSz="914400" rtl="0" eaLnBrk="1" latinLnBrk="0" hangingPunct="1">
        <a:spcBef>
          <a:spcPts val="1200"/>
        </a:spcBef>
        <a:buFont typeface="Arial" pitchFamily="34" charset="0"/>
        <a:buNone/>
        <a:defRPr sz="1800" b="0" i="0" kern="1200" baseline="0">
          <a:solidFill>
            <a:schemeClr val="tx2"/>
          </a:solidFill>
          <a:latin typeface="Arial" pitchFamily="34" charset="0"/>
          <a:ea typeface="+mn-ea"/>
          <a:cs typeface="+mn-cs"/>
        </a:defRPr>
      </a:lvl1pPr>
      <a:lvl2pPr marL="0" indent="0" algn="l" defTabSz="914400" rtl="0" eaLnBrk="1" latinLnBrk="0" hangingPunct="1">
        <a:spcBef>
          <a:spcPts val="600"/>
        </a:spcBef>
        <a:buFontTx/>
        <a:buNone/>
        <a:defRPr sz="1800" kern="1200" baseline="0">
          <a:solidFill>
            <a:schemeClr val="tx1"/>
          </a:solidFill>
          <a:latin typeface="Arial" pitchFamily="34" charset="0"/>
          <a:ea typeface="+mn-ea"/>
          <a:cs typeface="+mn-cs"/>
        </a:defRPr>
      </a:lvl2pPr>
      <a:lvl3pPr marL="216000" indent="-216000" algn="l" defTabSz="914400" rtl="0" eaLnBrk="1" latinLnBrk="0" hangingPunct="1">
        <a:spcBef>
          <a:spcPts val="600"/>
        </a:spcBef>
        <a:buFont typeface="Arial" pitchFamily="34" charset="0"/>
        <a:buChar char="•"/>
        <a:defRPr sz="1800" kern="1200" baseline="0">
          <a:solidFill>
            <a:schemeClr val="tx1"/>
          </a:solidFill>
          <a:latin typeface="Arial" pitchFamily="34" charset="0"/>
          <a:ea typeface="+mn-ea"/>
          <a:cs typeface="+mn-cs"/>
        </a:defRPr>
      </a:lvl3pPr>
      <a:lvl4pPr marL="900000" indent="-288000" algn="l" defTabSz="914400" rtl="0" eaLnBrk="1" latinLnBrk="0" hangingPunct="1">
        <a:spcBef>
          <a:spcPts val="600"/>
        </a:spcBef>
        <a:buFont typeface="Arial" pitchFamily="34" charset="0"/>
        <a:buChar char="–"/>
        <a:defRPr sz="1600" kern="1200" baseline="0">
          <a:solidFill>
            <a:schemeClr val="tx1"/>
          </a:solidFill>
          <a:latin typeface="Arial" pitchFamily="34" charset="0"/>
          <a:ea typeface="+mn-ea"/>
          <a:cs typeface="+mn-cs"/>
        </a:defRPr>
      </a:lvl4pPr>
      <a:lvl5pPr marL="900000" indent="-288000" algn="l" defTabSz="914400" rtl="0" eaLnBrk="1" latinLnBrk="0" hangingPunct="1">
        <a:spcBef>
          <a:spcPct val="20000"/>
        </a:spcBef>
        <a:buFont typeface="+mj-lt"/>
        <a:buAutoNum type="arabicPeriod"/>
        <a:defRPr sz="16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Microsoft_Excel_97-2003_Worksheet1.xls"/></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hyperlink" Target="https://www.gov.uk/government/publications/healthy-lives-healthy-people-improving-outcomes-and-supporting-transparency" TargetMode="Externa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travelwest.info/evidence" TargetMode="External"/><Relationship Id="rId2" Type="http://schemas.openxmlformats.org/officeDocument/2006/relationships/hyperlink" Target="mailto:adrian.l.davis@phe.gov.uk" TargetMode="External"/><Relationship Id="rId1" Type="http://schemas.openxmlformats.org/officeDocument/2006/relationships/slideLayout" Target="../slideLayouts/slideLayout2.xml"/><Relationship Id="rId6" Type="http://schemas.openxmlformats.org/officeDocument/2006/relationships/hyperlink" Target="http://www.elsevier.com/locate/jth" TargetMode="External"/><Relationship Id="rId5" Type="http://schemas.openxmlformats.org/officeDocument/2006/relationships/hyperlink" Target="http://www.euro.who.int/en/health-topics/environment-and-health/Transport-and-health" TargetMode="External"/><Relationship Id="rId4" Type="http://schemas.openxmlformats.org/officeDocument/2006/relationships/hyperlink" Target="http://www.pteg.ne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58000" y="1628801"/>
            <a:ext cx="7633648" cy="1872208"/>
          </a:xfrm>
        </p:spPr>
        <p:txBody>
          <a:bodyPr/>
          <a:lstStyle/>
          <a:p>
            <a:pPr algn="ctr"/>
            <a:r>
              <a:rPr lang="en-GB" sz="3600" b="1" dirty="0"/>
              <a:t>The health benefits of active </a:t>
            </a:r>
            <a:r>
              <a:rPr lang="en-GB" sz="3600" b="1" dirty="0" smtClean="0"/>
              <a:t>travel</a:t>
            </a:r>
            <a:br>
              <a:rPr lang="en-GB" sz="3600" b="1" dirty="0" smtClean="0"/>
            </a:br>
            <a:endParaRPr lang="en-US" sz="3600" dirty="0"/>
          </a:p>
        </p:txBody>
      </p:sp>
      <p:sp>
        <p:nvSpPr>
          <p:cNvPr id="3" name="Subtitle 2"/>
          <p:cNvSpPr>
            <a:spLocks noGrp="1"/>
          </p:cNvSpPr>
          <p:nvPr>
            <p:ph type="subTitle" idx="1"/>
          </p:nvPr>
        </p:nvSpPr>
        <p:spPr>
          <a:xfrm>
            <a:off x="558000" y="5085184"/>
            <a:ext cx="7633648" cy="1274440"/>
          </a:xfrm>
        </p:spPr>
        <p:txBody>
          <a:bodyPr/>
          <a:lstStyle/>
          <a:p>
            <a:pPr algn="ctr"/>
            <a:r>
              <a:rPr lang="en-GB" dirty="0"/>
              <a:t>Dr Adrian Davis, Public Health and Transport Specialist, FFPH</a:t>
            </a:r>
            <a:endParaRPr lang="fr-FR" dirty="0"/>
          </a:p>
          <a:p>
            <a:pPr algn="ctr"/>
            <a:endParaRPr lang="en-US" dirty="0"/>
          </a:p>
        </p:txBody>
      </p:sp>
      <p:pic>
        <p:nvPicPr>
          <p:cNvPr id="4" name="Picture 2" descr="http://upload.wikimedia.org/wikipedia/commons/thumb/7/77/Bristol_Bridge_%28April_2011%29.jpg/800px-Bristol_Bridge_%28April_2011%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645024"/>
            <a:ext cx="5534025" cy="17281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1124744"/>
            <a:ext cx="8028000" cy="648072"/>
          </a:xfrm>
        </p:spPr>
        <p:txBody>
          <a:bodyPr/>
          <a:lstStyle/>
          <a:p>
            <a:pPr algn="ctr"/>
            <a:r>
              <a:rPr lang="en-GB" dirty="0" smtClean="0"/>
              <a:t>Value of Time Savings</a:t>
            </a:r>
            <a:endParaRPr lang="en-GB" dirty="0"/>
          </a:p>
        </p:txBody>
      </p:sp>
      <p:sp>
        <p:nvSpPr>
          <p:cNvPr id="3" name="Content Placeholder 2"/>
          <p:cNvSpPr>
            <a:spLocks noGrp="1"/>
          </p:cNvSpPr>
          <p:nvPr>
            <p:ph idx="1"/>
          </p:nvPr>
        </p:nvSpPr>
        <p:spPr/>
        <p:txBody>
          <a:bodyPr/>
          <a:lstStyle/>
          <a:p>
            <a:pPr marL="365760" indent="-256032">
              <a:buFont typeface="Wingdings 3"/>
              <a:buChar char=""/>
              <a:defRPr/>
            </a:pPr>
            <a:r>
              <a:rPr lang="en-GB" dirty="0" smtClean="0">
                <a:solidFill>
                  <a:schemeClr val="bg2"/>
                </a:solidFill>
              </a:rPr>
              <a:t>The </a:t>
            </a:r>
            <a:r>
              <a:rPr lang="en-GB" dirty="0">
                <a:solidFill>
                  <a:schemeClr val="bg2"/>
                </a:solidFill>
              </a:rPr>
              <a:t>Department for Transport's values of travel time savings and travel time reliability are central to assessment of the value for money of most </a:t>
            </a:r>
            <a:r>
              <a:rPr lang="en-GB" dirty="0" smtClean="0">
                <a:solidFill>
                  <a:schemeClr val="bg2"/>
                </a:solidFill>
              </a:rPr>
              <a:t>transport schemes</a:t>
            </a:r>
            <a:endParaRPr lang="en-GB" dirty="0">
              <a:solidFill>
                <a:schemeClr val="bg2"/>
              </a:solidFill>
            </a:endParaRPr>
          </a:p>
          <a:p>
            <a:pPr marL="365760" indent="-256032">
              <a:buFont typeface="Wingdings 3"/>
              <a:buChar char=""/>
              <a:defRPr/>
            </a:pPr>
            <a:r>
              <a:rPr lang="en-GB" dirty="0">
                <a:solidFill>
                  <a:schemeClr val="bg2"/>
                </a:solidFill>
              </a:rPr>
              <a:t>One of the main </a:t>
            </a:r>
            <a:r>
              <a:rPr lang="en-GB" dirty="0" smtClean="0">
                <a:solidFill>
                  <a:schemeClr val="bg2"/>
                </a:solidFill>
              </a:rPr>
              <a:t>justifications</a:t>
            </a:r>
            <a:r>
              <a:rPr lang="en-GB" baseline="30000" dirty="0">
                <a:solidFill>
                  <a:schemeClr val="bg2"/>
                </a:solidFill>
              </a:rPr>
              <a:t> </a:t>
            </a:r>
            <a:r>
              <a:rPr lang="en-GB" dirty="0" smtClean="0">
                <a:solidFill>
                  <a:schemeClr val="bg2"/>
                </a:solidFill>
              </a:rPr>
              <a:t> for </a:t>
            </a:r>
            <a:r>
              <a:rPr lang="en-GB" dirty="0">
                <a:solidFill>
                  <a:schemeClr val="bg2"/>
                </a:solidFill>
              </a:rPr>
              <a:t>transport </a:t>
            </a:r>
            <a:r>
              <a:rPr lang="en-GB" dirty="0" smtClean="0">
                <a:solidFill>
                  <a:schemeClr val="bg2"/>
                </a:solidFill>
              </a:rPr>
              <a:t>‘improvements’ </a:t>
            </a:r>
            <a:r>
              <a:rPr lang="en-GB" dirty="0">
                <a:solidFill>
                  <a:schemeClr val="bg2"/>
                </a:solidFill>
              </a:rPr>
              <a:t>is the amount of time that travellers will save. Using a set of values of time, </a:t>
            </a:r>
            <a:r>
              <a:rPr lang="en-GB" dirty="0" smtClean="0">
                <a:solidFill>
                  <a:schemeClr val="bg2"/>
                </a:solidFill>
              </a:rPr>
              <a:t>the economic benefits </a:t>
            </a:r>
            <a:r>
              <a:rPr lang="en-GB" dirty="0">
                <a:solidFill>
                  <a:schemeClr val="bg2"/>
                </a:solidFill>
              </a:rPr>
              <a:t>of a transport project can be quantified in order to compare them to </a:t>
            </a:r>
            <a:r>
              <a:rPr lang="en-GB" dirty="0" smtClean="0">
                <a:solidFill>
                  <a:schemeClr val="bg2"/>
                </a:solidFill>
              </a:rPr>
              <a:t>the costs</a:t>
            </a:r>
          </a:p>
          <a:p>
            <a:pPr marL="365760" indent="-256032">
              <a:buFont typeface="Wingdings 3"/>
              <a:buChar char=""/>
              <a:defRPr/>
            </a:pPr>
            <a:r>
              <a:rPr lang="en-GB" dirty="0" smtClean="0">
                <a:solidFill>
                  <a:schemeClr val="bg2"/>
                </a:solidFill>
              </a:rPr>
              <a:t>The value of car occupants time has historically been </a:t>
            </a:r>
            <a:r>
              <a:rPr lang="en-GB" dirty="0" err="1" smtClean="0">
                <a:solidFill>
                  <a:schemeClr val="bg2"/>
                </a:solidFill>
              </a:rPr>
              <a:t>costed</a:t>
            </a:r>
            <a:r>
              <a:rPr lang="en-GB" dirty="0" smtClean="0">
                <a:solidFill>
                  <a:schemeClr val="bg2"/>
                </a:solidFill>
              </a:rPr>
              <a:t> more highly than bus users and pedestrians and cycle users</a:t>
            </a:r>
            <a:endParaRPr lang="en-GB" dirty="0">
              <a:solidFill>
                <a:schemeClr val="bg2"/>
              </a:solidFill>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10</a:t>
            </a:fld>
            <a:endParaRPr lang="en-US" dirty="0"/>
          </a:p>
        </p:txBody>
      </p:sp>
    </p:spTree>
    <p:extLst>
      <p:ext uri="{BB962C8B-B14F-4D97-AF65-F5344CB8AC3E}">
        <p14:creationId xmlns:p14="http://schemas.microsoft.com/office/powerpoint/2010/main" val="1015641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4797304"/>
          </a:xfrm>
        </p:spPr>
        <p:txBody>
          <a:bodyPr>
            <a:normAutofit/>
          </a:bodyPr>
          <a:lstStyle/>
          <a:p>
            <a:pPr algn="ctr"/>
            <a:r>
              <a:rPr lang="en-GB" b="1" dirty="0" smtClean="0">
                <a:solidFill>
                  <a:schemeClr val="bg2"/>
                </a:solidFill>
              </a:rPr>
              <a:t/>
            </a:r>
            <a:br>
              <a:rPr lang="en-GB" b="1" dirty="0" smtClean="0">
                <a:solidFill>
                  <a:schemeClr val="bg2"/>
                </a:solidFill>
              </a:rPr>
            </a:br>
            <a:r>
              <a:rPr lang="en-GB" b="1" dirty="0">
                <a:solidFill>
                  <a:schemeClr val="bg2"/>
                </a:solidFill>
              </a:rPr>
              <a:t/>
            </a:r>
            <a:br>
              <a:rPr lang="en-GB" b="1" dirty="0">
                <a:solidFill>
                  <a:schemeClr val="bg2"/>
                </a:solidFill>
              </a:rPr>
            </a:br>
            <a:r>
              <a:rPr lang="en-GB" b="1" dirty="0" smtClean="0">
                <a:solidFill>
                  <a:schemeClr val="bg2"/>
                </a:solidFill>
              </a:rPr>
              <a:t>The </a:t>
            </a:r>
            <a:r>
              <a:rPr lang="en-GB" b="1" dirty="0">
                <a:solidFill>
                  <a:schemeClr val="bg2"/>
                </a:solidFill>
              </a:rPr>
              <a:t>slow awakening to the health </a:t>
            </a:r>
            <a:r>
              <a:rPr lang="en-GB" b="1" dirty="0" smtClean="0">
                <a:solidFill>
                  <a:schemeClr val="bg2"/>
                </a:solidFill>
              </a:rPr>
              <a:t>benefits of active travel</a:t>
            </a:r>
            <a:r>
              <a:rPr lang="en-GB" sz="4400" b="1" dirty="0">
                <a:solidFill>
                  <a:schemeClr val="bg2"/>
                </a:solidFill>
              </a:rPr>
              <a:t/>
            </a:r>
            <a:br>
              <a:rPr lang="en-GB" sz="4400" b="1" dirty="0">
                <a:solidFill>
                  <a:schemeClr val="bg2"/>
                </a:solidFill>
              </a:rPr>
            </a:br>
            <a:endParaRPr lang="en-GB" sz="4400" dirty="0"/>
          </a:p>
        </p:txBody>
      </p:sp>
      <p:sp>
        <p:nvSpPr>
          <p:cNvPr id="4" name="Slide Number Placeholder 3"/>
          <p:cNvSpPr>
            <a:spLocks noGrp="1"/>
          </p:cNvSpPr>
          <p:nvPr>
            <p:ph type="sldNum" sz="quarter" idx="12"/>
          </p:nvPr>
        </p:nvSpPr>
        <p:spPr/>
        <p:txBody>
          <a:bodyPr/>
          <a:lstStyle/>
          <a:p>
            <a:fld id="{E051598E-9D06-4046-8EF2-7702044C4E81}" type="slidenum">
              <a:rPr lang="en-US" smtClean="0"/>
              <a:pPr/>
              <a:t>11</a:t>
            </a:fld>
            <a:endParaRPr lang="en-US" dirty="0"/>
          </a:p>
        </p:txBody>
      </p:sp>
    </p:spTree>
    <p:extLst>
      <p:ext uri="{BB962C8B-B14F-4D97-AF65-F5344CB8AC3E}">
        <p14:creationId xmlns:p14="http://schemas.microsoft.com/office/powerpoint/2010/main" val="3370471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8028000" cy="648072"/>
          </a:xfrm>
        </p:spPr>
        <p:txBody>
          <a:bodyPr>
            <a:noAutofit/>
          </a:bodyPr>
          <a:lstStyle/>
          <a:p>
            <a:pPr algn="ctr">
              <a:lnSpc>
                <a:spcPct val="90000"/>
              </a:lnSpc>
            </a:pPr>
            <a:r>
              <a:rPr lang="en-US" altLang="fr-FR" b="1" dirty="0" smtClean="0">
                <a:latin typeface="Calibri" panose="020F0502020204030204" pitchFamily="34" charset="0"/>
                <a:cs typeface="Calibri" panose="020F0502020204030204" pitchFamily="34" charset="0"/>
              </a:rPr>
              <a:t>Ways in Which Transport Influences Health</a:t>
            </a:r>
            <a:r>
              <a:rPr lang="en-US" altLang="fr-FR" sz="2800" dirty="0" smtClean="0">
                <a:cs typeface="Times New Roman" pitchFamily="18" charset="0"/>
              </a:rPr>
              <a:t/>
            </a:r>
            <a:br>
              <a:rPr lang="en-US" altLang="fr-FR" sz="2800" dirty="0" smtClean="0">
                <a:cs typeface="Times New Roman" pitchFamily="18" charset="0"/>
              </a:rPr>
            </a:br>
            <a:endParaRPr lang="en-US" altLang="fr-FR" sz="2800" dirty="0">
              <a:cs typeface="Times New Roman" pitchFamily="18" charset="0"/>
            </a:endParaRPr>
          </a:p>
        </p:txBody>
      </p:sp>
      <p:sp>
        <p:nvSpPr>
          <p:cNvPr id="3" name="Content Placeholder 2"/>
          <p:cNvSpPr>
            <a:spLocks noGrp="1"/>
          </p:cNvSpPr>
          <p:nvPr>
            <p:ph idx="1"/>
          </p:nvPr>
        </p:nvSpPr>
        <p:spPr>
          <a:xfrm>
            <a:off x="2997597" y="3376251"/>
            <a:ext cx="3340383" cy="1040309"/>
          </a:xfrm>
        </p:spPr>
        <p:txBody>
          <a:bodyPr numCol="2"/>
          <a:lstStyle/>
          <a:p>
            <a:endParaRPr lang="en-US" altLang="fr-FR" b="1" dirty="0" smtClean="0">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12</a:t>
            </a:fld>
            <a:endParaRPr lang="en-US" dirty="0"/>
          </a:p>
        </p:txBody>
      </p:sp>
      <p:sp>
        <p:nvSpPr>
          <p:cNvPr id="6" name="TextBox 5"/>
          <p:cNvSpPr txBox="1"/>
          <p:nvPr/>
        </p:nvSpPr>
        <p:spPr>
          <a:xfrm>
            <a:off x="827584" y="1916832"/>
            <a:ext cx="2448272" cy="369332"/>
          </a:xfrm>
          <a:prstGeom prst="rect">
            <a:avLst/>
          </a:prstGeom>
          <a:noFill/>
        </p:spPr>
        <p:txBody>
          <a:bodyPr wrap="square" rtlCol="0">
            <a:spAutoFit/>
          </a:bodyPr>
          <a:lstStyle/>
          <a:p>
            <a:r>
              <a:rPr lang="en-US" altLang="fr-FR" b="1" dirty="0">
                <a:cs typeface="Arial" pitchFamily="34" charset="0"/>
              </a:rPr>
              <a:t>Health Promoting</a:t>
            </a:r>
            <a:endParaRPr lang="en-GB" b="1" dirty="0"/>
          </a:p>
        </p:txBody>
      </p:sp>
      <p:sp>
        <p:nvSpPr>
          <p:cNvPr id="7" name="TextBox 6"/>
          <p:cNvSpPr txBox="1"/>
          <p:nvPr/>
        </p:nvSpPr>
        <p:spPr>
          <a:xfrm>
            <a:off x="5801070" y="1916832"/>
            <a:ext cx="2488987" cy="341632"/>
          </a:xfrm>
          <a:prstGeom prst="rect">
            <a:avLst/>
          </a:prstGeom>
          <a:noFill/>
        </p:spPr>
        <p:txBody>
          <a:bodyPr wrap="square" rtlCol="0">
            <a:spAutoFit/>
          </a:bodyPr>
          <a:lstStyle/>
          <a:p>
            <a:pPr>
              <a:lnSpc>
                <a:spcPct val="90000"/>
              </a:lnSpc>
            </a:pPr>
            <a:r>
              <a:rPr lang="en-US" altLang="fr-FR" b="1" dirty="0">
                <a:cs typeface="Arial" pitchFamily="34" charset="0"/>
              </a:rPr>
              <a:t>Health Damaging</a:t>
            </a:r>
            <a:endParaRPr lang="en-US" altLang="fr-FR" dirty="0">
              <a:cs typeface="Times New Roman" pitchFamily="18" charset="0"/>
            </a:endParaRPr>
          </a:p>
        </p:txBody>
      </p:sp>
      <p:sp>
        <p:nvSpPr>
          <p:cNvPr id="8" name="TextBox 7"/>
          <p:cNvSpPr txBox="1"/>
          <p:nvPr/>
        </p:nvSpPr>
        <p:spPr>
          <a:xfrm>
            <a:off x="912000" y="2420888"/>
            <a:ext cx="1800200" cy="2800767"/>
          </a:xfrm>
          <a:prstGeom prst="rect">
            <a:avLst/>
          </a:prstGeom>
          <a:noFill/>
        </p:spPr>
        <p:txBody>
          <a:bodyPr wrap="square" rtlCol="0">
            <a:spAutoFit/>
          </a:bodyPr>
          <a:lstStyle/>
          <a:p>
            <a:pPr algn="ctr"/>
            <a:r>
              <a:rPr lang="en-GB" sz="1600" dirty="0" smtClean="0">
                <a:solidFill>
                  <a:srgbClr val="C00000"/>
                </a:solidFill>
              </a:rPr>
              <a:t>Enables access to physical activity, employment, shops, goods, education, other services, countryside, social support networks, active travel, well being</a:t>
            </a:r>
            <a:endParaRPr lang="en-GB" sz="1600" dirty="0">
              <a:solidFill>
                <a:srgbClr val="C00000"/>
              </a:solidFill>
            </a:endParaRPr>
          </a:p>
        </p:txBody>
      </p:sp>
      <p:sp>
        <p:nvSpPr>
          <p:cNvPr id="9" name="TextBox 8"/>
          <p:cNvSpPr txBox="1"/>
          <p:nvPr/>
        </p:nvSpPr>
        <p:spPr>
          <a:xfrm>
            <a:off x="5801070" y="2420888"/>
            <a:ext cx="2232248" cy="4278094"/>
          </a:xfrm>
          <a:prstGeom prst="rect">
            <a:avLst/>
          </a:prstGeom>
          <a:noFill/>
        </p:spPr>
        <p:txBody>
          <a:bodyPr wrap="square" rtlCol="0">
            <a:spAutoFit/>
          </a:bodyPr>
          <a:lstStyle/>
          <a:p>
            <a:pPr algn="ctr"/>
            <a:r>
              <a:rPr lang="en-GB" sz="1600" dirty="0" smtClean="0">
                <a:solidFill>
                  <a:srgbClr val="C00000"/>
                </a:solidFill>
              </a:rPr>
              <a:t>Injuries</a:t>
            </a:r>
          </a:p>
          <a:p>
            <a:pPr algn="ctr"/>
            <a:r>
              <a:rPr lang="en-GB" sz="1600" dirty="0">
                <a:solidFill>
                  <a:srgbClr val="C00000"/>
                </a:solidFill>
              </a:rPr>
              <a:t>S</a:t>
            </a:r>
            <a:r>
              <a:rPr lang="en-GB" sz="1600" dirty="0" smtClean="0">
                <a:solidFill>
                  <a:srgbClr val="C00000"/>
                </a:solidFill>
              </a:rPr>
              <a:t>edentary lifestyle.</a:t>
            </a:r>
          </a:p>
          <a:p>
            <a:pPr algn="ctr"/>
            <a:r>
              <a:rPr lang="en-GB" sz="1600" dirty="0" smtClean="0">
                <a:solidFill>
                  <a:srgbClr val="C00000"/>
                </a:solidFill>
              </a:rPr>
              <a:t>Pollution: particulates, carbon monoxide, nitrogen oxides, hydrocarbon, ozone, carbon dioxide, lead, benzene,</a:t>
            </a:r>
          </a:p>
          <a:p>
            <a:pPr algn="ctr"/>
            <a:r>
              <a:rPr lang="en-GB" sz="1600" dirty="0" smtClean="0">
                <a:solidFill>
                  <a:srgbClr val="C00000"/>
                </a:solidFill>
              </a:rPr>
              <a:t>Climate change</a:t>
            </a:r>
          </a:p>
          <a:p>
            <a:pPr algn="ctr"/>
            <a:r>
              <a:rPr lang="en-GB" sz="1600" dirty="0" smtClean="0">
                <a:solidFill>
                  <a:srgbClr val="C00000"/>
                </a:solidFill>
              </a:rPr>
              <a:t>Noise and vibration</a:t>
            </a:r>
          </a:p>
          <a:p>
            <a:pPr algn="ctr"/>
            <a:r>
              <a:rPr lang="en-GB" sz="1600" dirty="0" smtClean="0">
                <a:solidFill>
                  <a:srgbClr val="C00000"/>
                </a:solidFill>
              </a:rPr>
              <a:t>Stress and anxiety</a:t>
            </a:r>
          </a:p>
          <a:p>
            <a:pPr algn="ctr"/>
            <a:r>
              <a:rPr lang="en-GB" sz="1600" dirty="0" smtClean="0">
                <a:solidFill>
                  <a:srgbClr val="C00000"/>
                </a:solidFill>
              </a:rPr>
              <a:t>Traffic danger</a:t>
            </a:r>
          </a:p>
          <a:p>
            <a:pPr algn="ctr"/>
            <a:r>
              <a:rPr lang="en-GB" sz="1600" dirty="0" smtClean="0">
                <a:solidFill>
                  <a:srgbClr val="C00000"/>
                </a:solidFill>
              </a:rPr>
              <a:t>Loss of land and planning blight</a:t>
            </a:r>
          </a:p>
          <a:p>
            <a:pPr algn="ctr"/>
            <a:r>
              <a:rPr lang="en-GB" sz="1600" dirty="0" smtClean="0">
                <a:solidFill>
                  <a:srgbClr val="C00000"/>
                </a:solidFill>
              </a:rPr>
              <a:t>Severance of communities by motor traffic</a:t>
            </a:r>
            <a:endParaRPr lang="en-GB" sz="1600" dirty="0">
              <a:solidFill>
                <a:srgbClr val="C00000"/>
              </a:solidFill>
            </a:endParaRPr>
          </a:p>
        </p:txBody>
      </p:sp>
      <p:pic>
        <p:nvPicPr>
          <p:cNvPr id="3074" name="Picture 2" descr="C:\Users\BRCCAD1\AppData\Local\Microsoft\Windows\Temporary Internet Files\Content.IE5\4TJYTH13\scale-307966_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636912"/>
            <a:ext cx="3102004" cy="2001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888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51598E-9D06-4046-8EF2-7702044C4E81}" type="slidenum">
              <a:rPr lang="en-US" smtClean="0"/>
              <a:pPr/>
              <a:t>13</a:t>
            </a:fld>
            <a:endParaRPr lang="en-US" dirty="0"/>
          </a:p>
        </p:txBody>
      </p:sp>
      <p:sp>
        <p:nvSpPr>
          <p:cNvPr id="70" name="Rectangle 3"/>
          <p:cNvSpPr txBox="1">
            <a:spLocks noChangeArrowheads="1"/>
          </p:cNvSpPr>
          <p:nvPr/>
        </p:nvSpPr>
        <p:spPr>
          <a:xfrm>
            <a:off x="685800" y="1447800"/>
            <a:ext cx="77724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GB" altLang="fr-FR" sz="3200" b="0" i="0" u="none" strike="noStrike" kern="1200" cap="none" spc="0" normalizeH="0" baseline="0" noProof="0" smtClean="0">
                <a:ln>
                  <a:noFill/>
                </a:ln>
                <a:solidFill>
                  <a:sysClr val="windowText" lastClr="000000"/>
                </a:solidFill>
                <a:effectLst/>
                <a:uLnTx/>
                <a:uFillTx/>
                <a:latin typeface="Calibri"/>
              </a:rPr>
              <a:t> </a:t>
            </a:r>
          </a:p>
        </p:txBody>
      </p:sp>
      <p:sp>
        <p:nvSpPr>
          <p:cNvPr id="71" name="AutoShape 4"/>
          <p:cNvSpPr>
            <a:spLocks noChangeArrowheads="1"/>
          </p:cNvSpPr>
          <p:nvPr/>
        </p:nvSpPr>
        <p:spPr bwMode="auto">
          <a:xfrm>
            <a:off x="457200" y="1105327"/>
            <a:ext cx="1905000" cy="619472"/>
          </a:xfrm>
          <a:prstGeom prst="flowChartMultidocument">
            <a:avLst/>
          </a:prstGeom>
          <a:solidFill>
            <a:srgbClr val="4F81BD"/>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r-FR" sz="1200" b="0" i="0" u="none" strike="noStrike" kern="0" cap="none" spc="0" normalizeH="0" baseline="0" noProof="0" dirty="0">
                <a:ln>
                  <a:noFill/>
                </a:ln>
                <a:solidFill>
                  <a:prstClr val="black"/>
                </a:solidFill>
                <a:effectLst/>
                <a:uLnTx/>
                <a:uFillTx/>
                <a:latin typeface="Times New Roman" pitchFamily="18" charset="0"/>
              </a:rPr>
              <a:t>Traffic in Towns, 1963</a:t>
            </a:r>
          </a:p>
        </p:txBody>
      </p:sp>
      <p:sp>
        <p:nvSpPr>
          <p:cNvPr id="72" name="AutoShape 5"/>
          <p:cNvSpPr>
            <a:spLocks noChangeArrowheads="1"/>
          </p:cNvSpPr>
          <p:nvPr/>
        </p:nvSpPr>
        <p:spPr bwMode="auto">
          <a:xfrm>
            <a:off x="957262" y="1967299"/>
            <a:ext cx="1900238" cy="757237"/>
          </a:xfrm>
          <a:prstGeom prst="flowChartMultidocument">
            <a:avLst/>
          </a:prstGeom>
          <a:solidFill>
            <a:srgbClr val="4F81BD"/>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r-FR" sz="1200" b="0" i="0" u="none" strike="noStrike" kern="0" cap="none" spc="0" normalizeH="0" baseline="0" noProof="0" dirty="0">
                <a:ln>
                  <a:noFill/>
                </a:ln>
                <a:solidFill>
                  <a:prstClr val="black"/>
                </a:solidFill>
                <a:effectLst/>
                <a:uLnTx/>
                <a:uFillTx/>
                <a:latin typeface="Times New Roman" pitchFamily="18" charset="0"/>
              </a:rPr>
              <a:t>Development of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r-FR" sz="1200" b="0" i="0" u="none" strike="noStrike" kern="0" cap="none" spc="0" normalizeH="0" baseline="0" noProof="0" dirty="0">
                <a:ln>
                  <a:noFill/>
                </a:ln>
                <a:solidFill>
                  <a:prstClr val="black"/>
                </a:solidFill>
                <a:effectLst/>
                <a:uLnTx/>
                <a:uFillTx/>
                <a:latin typeface="Times New Roman" pitchFamily="18" charset="0"/>
              </a:rPr>
              <a:t>new public health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r-FR" sz="1200" b="0" i="0" u="none" strike="noStrike" kern="0" cap="none" spc="0" normalizeH="0" baseline="0" noProof="0" dirty="0">
                <a:ln>
                  <a:noFill/>
                </a:ln>
                <a:solidFill>
                  <a:prstClr val="black"/>
                </a:solidFill>
                <a:effectLst/>
                <a:uLnTx/>
                <a:uFillTx/>
                <a:latin typeface="Times New Roman" pitchFamily="18" charset="0"/>
              </a:rPr>
              <a:t>from mid 1970s</a:t>
            </a:r>
          </a:p>
        </p:txBody>
      </p:sp>
      <p:sp>
        <p:nvSpPr>
          <p:cNvPr id="73" name="Line 6"/>
          <p:cNvSpPr>
            <a:spLocks noChangeShapeType="1"/>
          </p:cNvSpPr>
          <p:nvPr/>
        </p:nvSpPr>
        <p:spPr bwMode="auto">
          <a:xfrm>
            <a:off x="2362200" y="1143000"/>
            <a:ext cx="1219200"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black"/>
              </a:solidFill>
              <a:effectLst/>
              <a:uLnTx/>
              <a:uFillTx/>
              <a:latin typeface="Calibri"/>
            </a:endParaRPr>
          </a:p>
        </p:txBody>
      </p:sp>
      <p:sp>
        <p:nvSpPr>
          <p:cNvPr id="74" name="Text Box 7"/>
          <p:cNvSpPr txBox="1">
            <a:spLocks noChangeArrowheads="1"/>
          </p:cNvSpPr>
          <p:nvPr/>
        </p:nvSpPr>
        <p:spPr bwMode="auto">
          <a:xfrm>
            <a:off x="3603625" y="914400"/>
            <a:ext cx="401637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50000"/>
              </a:spcBef>
              <a:buClrTx/>
              <a:buSzTx/>
              <a:buFontTx/>
              <a:buNone/>
            </a:pPr>
            <a:r>
              <a:rPr lang="en-GB" altLang="fr-FR" sz="1400" dirty="0">
                <a:solidFill>
                  <a:prstClr val="black"/>
                </a:solidFill>
                <a:latin typeface="Times New Roman" pitchFamily="18" charset="0"/>
              </a:rPr>
              <a:t>‘</a:t>
            </a:r>
            <a:r>
              <a:rPr lang="en-GB" altLang="fr-FR" sz="1200" dirty="0">
                <a:solidFill>
                  <a:prstClr val="black"/>
                </a:solidFill>
                <a:latin typeface="Times New Roman" pitchFamily="18" charset="0"/>
              </a:rPr>
              <a:t>Accidents’, air and noise – dominance of and aspirations for car use</a:t>
            </a:r>
          </a:p>
        </p:txBody>
      </p:sp>
      <p:sp>
        <p:nvSpPr>
          <p:cNvPr id="75" name="Line 8"/>
          <p:cNvSpPr>
            <a:spLocks noChangeShapeType="1"/>
          </p:cNvSpPr>
          <p:nvPr/>
        </p:nvSpPr>
        <p:spPr bwMode="auto">
          <a:xfrm>
            <a:off x="2819400" y="2133600"/>
            <a:ext cx="914400"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black"/>
              </a:solidFill>
              <a:effectLst/>
              <a:uLnTx/>
              <a:uFillTx/>
              <a:latin typeface="Calibri"/>
            </a:endParaRPr>
          </a:p>
        </p:txBody>
      </p:sp>
      <p:sp>
        <p:nvSpPr>
          <p:cNvPr id="76" name="Text Box 9"/>
          <p:cNvSpPr txBox="1">
            <a:spLocks noChangeArrowheads="1"/>
          </p:cNvSpPr>
          <p:nvPr/>
        </p:nvSpPr>
        <p:spPr bwMode="auto">
          <a:xfrm>
            <a:off x="3886200" y="1828800"/>
            <a:ext cx="293061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GB" altLang="fr-FR" sz="1200" dirty="0">
                <a:solidFill>
                  <a:prstClr val="black"/>
                </a:solidFill>
                <a:latin typeface="Times New Roman" pitchFamily="18" charset="0"/>
              </a:rPr>
              <a:t>Social and environmental context for health </a:t>
            </a:r>
          </a:p>
        </p:txBody>
      </p:sp>
      <p:sp>
        <p:nvSpPr>
          <p:cNvPr id="77" name="AutoShape 10"/>
          <p:cNvSpPr>
            <a:spLocks noChangeArrowheads="1"/>
          </p:cNvSpPr>
          <p:nvPr/>
        </p:nvSpPr>
        <p:spPr bwMode="auto">
          <a:xfrm>
            <a:off x="1143000" y="2523554"/>
            <a:ext cx="1905000" cy="833438"/>
          </a:xfrm>
          <a:prstGeom prst="flowChartMultidocument">
            <a:avLst/>
          </a:prstGeom>
          <a:solidFill>
            <a:srgbClr val="4F81BD"/>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r-FR" sz="1200" b="0" i="0" u="none" strike="noStrike" kern="0" cap="none" spc="0" normalizeH="0" baseline="0" noProof="0" dirty="0">
                <a:ln>
                  <a:noFill/>
                </a:ln>
                <a:solidFill>
                  <a:prstClr val="black"/>
                </a:solidFill>
                <a:effectLst/>
                <a:uLnTx/>
                <a:uFillTx/>
                <a:latin typeface="Times New Roman" pitchFamily="18" charset="0"/>
              </a:rPr>
              <a:t>BMA cycling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r-FR" sz="1200" b="0" i="0" u="none" strike="noStrike" kern="0" cap="none" spc="0" normalizeH="0" baseline="0" noProof="0" dirty="0">
                <a:ln>
                  <a:noFill/>
                </a:ln>
                <a:solidFill>
                  <a:prstClr val="black"/>
                </a:solidFill>
                <a:effectLst/>
                <a:uLnTx/>
                <a:uFillTx/>
                <a:latin typeface="Times New Roman" pitchFamily="18" charset="0"/>
              </a:rPr>
              <a:t>&amp; health report, 1992</a:t>
            </a:r>
          </a:p>
        </p:txBody>
      </p:sp>
      <p:sp>
        <p:nvSpPr>
          <p:cNvPr id="78" name="Line 11"/>
          <p:cNvSpPr>
            <a:spLocks noChangeShapeType="1"/>
          </p:cNvSpPr>
          <p:nvPr/>
        </p:nvSpPr>
        <p:spPr bwMode="auto">
          <a:xfrm>
            <a:off x="3200400" y="2819400"/>
            <a:ext cx="914400"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black"/>
              </a:solidFill>
              <a:effectLst/>
              <a:uLnTx/>
              <a:uFillTx/>
              <a:latin typeface="Calibri"/>
            </a:endParaRPr>
          </a:p>
        </p:txBody>
      </p:sp>
      <p:sp>
        <p:nvSpPr>
          <p:cNvPr id="79" name="Text Box 12"/>
          <p:cNvSpPr txBox="1">
            <a:spLocks noChangeArrowheads="1"/>
          </p:cNvSpPr>
          <p:nvPr/>
        </p:nvSpPr>
        <p:spPr bwMode="auto">
          <a:xfrm>
            <a:off x="4191000" y="2590800"/>
            <a:ext cx="229261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GB" altLang="fr-FR" sz="1200" dirty="0">
                <a:solidFill>
                  <a:prstClr val="black"/>
                </a:solidFill>
                <a:latin typeface="Times New Roman" pitchFamily="18" charset="0"/>
              </a:rPr>
              <a:t>Health benefits outweigh the risks</a:t>
            </a:r>
          </a:p>
        </p:txBody>
      </p:sp>
      <p:sp>
        <p:nvSpPr>
          <p:cNvPr id="80" name="AutoShape 13"/>
          <p:cNvSpPr>
            <a:spLocks noChangeArrowheads="1"/>
          </p:cNvSpPr>
          <p:nvPr/>
        </p:nvSpPr>
        <p:spPr bwMode="auto">
          <a:xfrm>
            <a:off x="1376363" y="3200400"/>
            <a:ext cx="2586037" cy="757238"/>
          </a:xfrm>
          <a:prstGeom prst="flowChartMultidocument">
            <a:avLst/>
          </a:prstGeom>
          <a:solidFill>
            <a:srgbClr val="4F81BD"/>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r-FR" sz="1200" b="0" i="0" u="none" strike="noStrike" kern="0" cap="none" spc="0" normalizeH="0" baseline="0" noProof="0" dirty="0">
                <a:ln>
                  <a:noFill/>
                </a:ln>
                <a:solidFill>
                  <a:prstClr val="black"/>
                </a:solidFill>
                <a:effectLst/>
                <a:uLnTx/>
                <a:uFillTx/>
                <a:latin typeface="Times New Roman" pitchFamily="18" charset="0"/>
              </a:rPr>
              <a:t>Royal Commission on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r-FR" sz="1200" b="0" i="0" u="none" strike="noStrike" kern="0" cap="none" spc="0" normalizeH="0" baseline="0" noProof="0" dirty="0">
                <a:ln>
                  <a:noFill/>
                </a:ln>
                <a:solidFill>
                  <a:prstClr val="black"/>
                </a:solidFill>
                <a:effectLst/>
                <a:uLnTx/>
                <a:uFillTx/>
                <a:latin typeface="Times New Roman" pitchFamily="18" charset="0"/>
              </a:rPr>
              <a:t>Environmental Pollution, 1994</a:t>
            </a:r>
          </a:p>
        </p:txBody>
      </p:sp>
      <p:sp>
        <p:nvSpPr>
          <p:cNvPr id="81" name="Line 14"/>
          <p:cNvSpPr>
            <a:spLocks noChangeShapeType="1"/>
          </p:cNvSpPr>
          <p:nvPr/>
        </p:nvSpPr>
        <p:spPr bwMode="auto">
          <a:xfrm>
            <a:off x="3733800" y="4038600"/>
            <a:ext cx="685800"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black"/>
              </a:solidFill>
              <a:effectLst/>
              <a:uLnTx/>
              <a:uFillTx/>
              <a:latin typeface="Calibri"/>
            </a:endParaRPr>
          </a:p>
        </p:txBody>
      </p:sp>
      <p:sp>
        <p:nvSpPr>
          <p:cNvPr id="82" name="Text Box 15"/>
          <p:cNvSpPr txBox="1">
            <a:spLocks noChangeArrowheads="1"/>
          </p:cNvSpPr>
          <p:nvPr/>
        </p:nvSpPr>
        <p:spPr bwMode="auto">
          <a:xfrm>
            <a:off x="4632325" y="3352800"/>
            <a:ext cx="374641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GB" altLang="fr-FR" sz="1200" dirty="0">
                <a:solidFill>
                  <a:prstClr val="black"/>
                </a:solidFill>
                <a:latin typeface="Times New Roman" pitchFamily="18" charset="0"/>
              </a:rPr>
              <a:t>Traffic growth not environmentally or socially acceptable</a:t>
            </a:r>
          </a:p>
        </p:txBody>
      </p:sp>
      <p:cxnSp>
        <p:nvCxnSpPr>
          <p:cNvPr id="83" name="AutoShape 16"/>
          <p:cNvCxnSpPr>
            <a:cxnSpLocks noChangeShapeType="1"/>
            <a:stCxn id="71" idx="1"/>
            <a:endCxn id="80" idx="1"/>
          </p:cNvCxnSpPr>
          <p:nvPr/>
        </p:nvCxnSpPr>
        <p:spPr bwMode="auto">
          <a:xfrm rot="10800000" flipH="1" flipV="1">
            <a:off x="457199" y="1415063"/>
            <a:ext cx="919163" cy="2163956"/>
          </a:xfrm>
          <a:prstGeom prst="bentConnector3">
            <a:avLst>
              <a:gd name="adj1" fmla="val -24870"/>
            </a:avLst>
          </a:prstGeom>
          <a:noFill/>
          <a:ln w="9525">
            <a:solidFill>
              <a:sysClr val="windowText" lastClr="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4" name="AutoShape 17"/>
          <p:cNvSpPr>
            <a:spLocks noChangeArrowheads="1"/>
          </p:cNvSpPr>
          <p:nvPr/>
        </p:nvSpPr>
        <p:spPr bwMode="auto">
          <a:xfrm>
            <a:off x="1600200" y="3810000"/>
            <a:ext cx="1981200" cy="685800"/>
          </a:xfrm>
          <a:prstGeom prst="flowChartMultidocument">
            <a:avLst/>
          </a:prstGeom>
          <a:solidFill>
            <a:srgbClr val="4F81BD"/>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r-FR" sz="1200" b="0" i="0" u="none" strike="noStrike" kern="0" cap="none" spc="0" normalizeH="0" baseline="0" noProof="0" dirty="0">
                <a:ln>
                  <a:noFill/>
                </a:ln>
                <a:solidFill>
                  <a:prstClr val="black"/>
                </a:solidFill>
                <a:effectLst/>
                <a:uLnTx/>
                <a:uFillTx/>
                <a:latin typeface="Times New Roman" pitchFamily="18" charset="0"/>
              </a:rPr>
              <a:t>BMA, Road transport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r-FR" sz="1200" b="0" i="0" u="none" strike="noStrike" kern="0" cap="none" spc="0" normalizeH="0" baseline="0" noProof="0" dirty="0">
                <a:ln>
                  <a:noFill/>
                </a:ln>
                <a:solidFill>
                  <a:prstClr val="black"/>
                </a:solidFill>
                <a:effectLst/>
                <a:uLnTx/>
                <a:uFillTx/>
                <a:latin typeface="Times New Roman" pitchFamily="18" charset="0"/>
              </a:rPr>
              <a:t>and Health, 1997</a:t>
            </a:r>
          </a:p>
        </p:txBody>
      </p:sp>
      <p:sp>
        <p:nvSpPr>
          <p:cNvPr id="85" name="Line 18"/>
          <p:cNvSpPr>
            <a:spLocks noChangeShapeType="1"/>
          </p:cNvSpPr>
          <p:nvPr/>
        </p:nvSpPr>
        <p:spPr bwMode="auto">
          <a:xfrm>
            <a:off x="3886200" y="3505200"/>
            <a:ext cx="685800"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black"/>
              </a:solidFill>
              <a:effectLst/>
              <a:uLnTx/>
              <a:uFillTx/>
              <a:latin typeface="Calibri"/>
            </a:endParaRPr>
          </a:p>
        </p:txBody>
      </p:sp>
      <p:sp>
        <p:nvSpPr>
          <p:cNvPr id="86" name="Text Box 19"/>
          <p:cNvSpPr txBox="1">
            <a:spLocks noChangeArrowheads="1"/>
          </p:cNvSpPr>
          <p:nvPr/>
        </p:nvSpPr>
        <p:spPr bwMode="auto">
          <a:xfrm>
            <a:off x="4479925" y="3810000"/>
            <a:ext cx="451167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GB" altLang="fr-FR" sz="1200" dirty="0">
                <a:solidFill>
                  <a:prstClr val="black"/>
                </a:solidFill>
                <a:latin typeface="Times New Roman" pitchFamily="18" charset="0"/>
              </a:rPr>
              <a:t>1</a:t>
            </a:r>
            <a:r>
              <a:rPr lang="en-GB" altLang="fr-FR" sz="1200" baseline="30000" dirty="0">
                <a:solidFill>
                  <a:prstClr val="black"/>
                </a:solidFill>
                <a:latin typeface="Times New Roman" pitchFamily="18" charset="0"/>
              </a:rPr>
              <a:t>st</a:t>
            </a:r>
            <a:r>
              <a:rPr lang="en-GB" altLang="fr-FR" sz="1200" dirty="0">
                <a:solidFill>
                  <a:prstClr val="black"/>
                </a:solidFill>
                <a:latin typeface="Times New Roman" pitchFamily="18" charset="0"/>
              </a:rPr>
              <a:t> account of the myriad impacts of road transport on health</a:t>
            </a:r>
          </a:p>
        </p:txBody>
      </p:sp>
      <p:sp>
        <p:nvSpPr>
          <p:cNvPr id="87" name="AutoShape 20"/>
          <p:cNvSpPr>
            <a:spLocks noChangeArrowheads="1"/>
          </p:cNvSpPr>
          <p:nvPr/>
        </p:nvSpPr>
        <p:spPr bwMode="auto">
          <a:xfrm>
            <a:off x="1828800" y="4348163"/>
            <a:ext cx="2057400" cy="757237"/>
          </a:xfrm>
          <a:prstGeom prst="flowChartMultidocument">
            <a:avLst/>
          </a:prstGeom>
          <a:solidFill>
            <a:srgbClr val="4F81BD"/>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r-FR" sz="1200" b="0" i="0" u="none" strike="noStrike" kern="0" cap="none" spc="0" normalizeH="0" baseline="0" noProof="0" dirty="0" err="1">
                <a:ln>
                  <a:noFill/>
                </a:ln>
                <a:solidFill>
                  <a:prstClr val="black"/>
                </a:solidFill>
                <a:effectLst/>
                <a:uLnTx/>
                <a:uFillTx/>
                <a:latin typeface="Times New Roman" pitchFamily="18" charset="0"/>
              </a:rPr>
              <a:t>DfT</a:t>
            </a:r>
            <a:r>
              <a:rPr kumimoji="0" lang="en-GB" altLang="fr-FR" sz="1200" b="0" i="0" u="none" strike="noStrike" kern="0" cap="none" spc="0" normalizeH="0" baseline="0" noProof="0" dirty="0">
                <a:ln>
                  <a:noFill/>
                </a:ln>
                <a:solidFill>
                  <a:prstClr val="black"/>
                </a:solidFill>
                <a:effectLst/>
                <a:uLnTx/>
                <a:uFillTx/>
                <a:latin typeface="Times New Roman" pitchFamily="18" charset="0"/>
              </a:rPr>
              <a:t>, 1998 A New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r-FR" sz="1200" b="0" i="0" u="none" strike="noStrike" kern="0" cap="none" spc="0" normalizeH="0" baseline="0" noProof="0" dirty="0">
                <a:ln>
                  <a:noFill/>
                </a:ln>
                <a:solidFill>
                  <a:prstClr val="black"/>
                </a:solidFill>
                <a:effectLst/>
                <a:uLnTx/>
                <a:uFillTx/>
                <a:latin typeface="Times New Roman" pitchFamily="18" charset="0"/>
              </a:rPr>
              <a:t>Deal for Transport</a:t>
            </a:r>
          </a:p>
        </p:txBody>
      </p:sp>
      <p:sp>
        <p:nvSpPr>
          <p:cNvPr id="88" name="Line 21"/>
          <p:cNvSpPr>
            <a:spLocks noChangeShapeType="1"/>
          </p:cNvSpPr>
          <p:nvPr/>
        </p:nvSpPr>
        <p:spPr bwMode="auto">
          <a:xfrm>
            <a:off x="3962400" y="4572000"/>
            <a:ext cx="685800"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black"/>
              </a:solidFill>
              <a:effectLst/>
              <a:uLnTx/>
              <a:uFillTx/>
              <a:latin typeface="Calibri"/>
            </a:endParaRPr>
          </a:p>
        </p:txBody>
      </p:sp>
      <p:sp>
        <p:nvSpPr>
          <p:cNvPr id="89" name="Text Box 22"/>
          <p:cNvSpPr txBox="1">
            <a:spLocks noChangeArrowheads="1"/>
          </p:cNvSpPr>
          <p:nvPr/>
        </p:nvSpPr>
        <p:spPr bwMode="auto">
          <a:xfrm>
            <a:off x="4632325" y="4419600"/>
            <a:ext cx="4511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GB" altLang="fr-FR" sz="1400" dirty="0">
                <a:solidFill>
                  <a:prstClr val="black"/>
                </a:solidFill>
                <a:latin typeface="Times New Roman" pitchFamily="18" charset="0"/>
              </a:rPr>
              <a:t>‘</a:t>
            </a:r>
            <a:r>
              <a:rPr lang="en-GB" altLang="fr-FR" sz="1200" dirty="0">
                <a:solidFill>
                  <a:prstClr val="black"/>
                </a:solidFill>
                <a:latin typeface="Times New Roman" pitchFamily="18" charset="0"/>
              </a:rPr>
              <a:t>The way we travel is making us a less healthy nation’ p.22</a:t>
            </a:r>
          </a:p>
        </p:txBody>
      </p:sp>
      <p:cxnSp>
        <p:nvCxnSpPr>
          <p:cNvPr id="90" name="AutoShape 23"/>
          <p:cNvCxnSpPr>
            <a:cxnSpLocks noChangeShapeType="1"/>
            <a:stCxn id="84" idx="1"/>
            <a:endCxn id="87" idx="1"/>
          </p:cNvCxnSpPr>
          <p:nvPr/>
        </p:nvCxnSpPr>
        <p:spPr bwMode="auto">
          <a:xfrm rot="10800000" flipH="1" flipV="1">
            <a:off x="1600200" y="4152900"/>
            <a:ext cx="228600" cy="574675"/>
          </a:xfrm>
          <a:prstGeom prst="bentConnector3">
            <a:avLst>
              <a:gd name="adj1" fmla="val -100000"/>
            </a:avLst>
          </a:prstGeom>
          <a:noFill/>
          <a:ln w="9525">
            <a:solidFill>
              <a:sysClr val="windowText" lastClr="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AutoShape 24"/>
          <p:cNvSpPr>
            <a:spLocks noChangeArrowheads="1"/>
          </p:cNvSpPr>
          <p:nvPr/>
        </p:nvSpPr>
        <p:spPr bwMode="auto">
          <a:xfrm>
            <a:off x="2133600" y="4979640"/>
            <a:ext cx="2133600" cy="609600"/>
          </a:xfrm>
          <a:prstGeom prst="flowChartMultidocument">
            <a:avLst/>
          </a:prstGeom>
          <a:solidFill>
            <a:srgbClr val="4F81BD"/>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r-FR" sz="1200" b="0" i="0" u="none" strike="noStrike" kern="0" cap="none" spc="0" normalizeH="0" baseline="0" noProof="0" dirty="0">
                <a:ln>
                  <a:noFill/>
                </a:ln>
                <a:solidFill>
                  <a:prstClr val="black"/>
                </a:solidFill>
                <a:effectLst/>
                <a:uLnTx/>
                <a:uFillTx/>
                <a:latin typeface="Times New Roman" pitchFamily="18" charset="0"/>
              </a:rPr>
              <a:t>WHO, 2000</a:t>
            </a:r>
          </a:p>
        </p:txBody>
      </p:sp>
      <p:sp>
        <p:nvSpPr>
          <p:cNvPr id="92" name="Text Box 25"/>
          <p:cNvSpPr txBox="1">
            <a:spLocks noChangeArrowheads="1"/>
          </p:cNvSpPr>
          <p:nvPr/>
        </p:nvSpPr>
        <p:spPr bwMode="auto">
          <a:xfrm>
            <a:off x="4937125" y="4724400"/>
            <a:ext cx="420687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GB" altLang="fr-FR" sz="1200" dirty="0">
                <a:solidFill>
                  <a:prstClr val="black"/>
                </a:solidFill>
                <a:latin typeface="Times New Roman" pitchFamily="18" charset="0"/>
              </a:rPr>
              <a:t>Half adult population in developed countries is sedentary or does minimal physical activity. Barriers to physical activity might have the greatest impact of all traffic-related health risks.</a:t>
            </a:r>
          </a:p>
          <a:p>
            <a:pPr eaLnBrk="1" hangingPunct="1">
              <a:spcBef>
                <a:spcPct val="0"/>
              </a:spcBef>
              <a:buClrTx/>
              <a:buSzTx/>
              <a:buFontTx/>
              <a:buNone/>
            </a:pPr>
            <a:endParaRPr lang="en-GB" altLang="fr-FR" sz="1400" dirty="0">
              <a:solidFill>
                <a:prstClr val="black"/>
              </a:solidFill>
              <a:latin typeface="Times New Roman" pitchFamily="18" charset="0"/>
            </a:endParaRPr>
          </a:p>
        </p:txBody>
      </p:sp>
      <p:sp>
        <p:nvSpPr>
          <p:cNvPr id="93" name="Line 26"/>
          <p:cNvSpPr>
            <a:spLocks noChangeShapeType="1"/>
          </p:cNvSpPr>
          <p:nvPr/>
        </p:nvSpPr>
        <p:spPr bwMode="auto">
          <a:xfrm>
            <a:off x="4343400" y="5181600"/>
            <a:ext cx="533400"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black"/>
              </a:solidFill>
              <a:effectLst/>
              <a:uLnTx/>
              <a:uFillTx/>
              <a:latin typeface="Calibri"/>
            </a:endParaRPr>
          </a:p>
        </p:txBody>
      </p:sp>
      <p:sp>
        <p:nvSpPr>
          <p:cNvPr id="94" name="AutoShape 27"/>
          <p:cNvSpPr>
            <a:spLocks noChangeArrowheads="1"/>
          </p:cNvSpPr>
          <p:nvPr/>
        </p:nvSpPr>
        <p:spPr bwMode="auto">
          <a:xfrm>
            <a:off x="2362200" y="5486400"/>
            <a:ext cx="2362200" cy="757238"/>
          </a:xfrm>
          <a:prstGeom prst="flowChartMultidocument">
            <a:avLst/>
          </a:prstGeom>
          <a:solidFill>
            <a:srgbClr val="4F81BD"/>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r-FR" sz="1200" b="0" i="0" u="none" strike="noStrike" kern="0" cap="none" spc="0" normalizeH="0" baseline="0" noProof="0" dirty="0">
                <a:ln>
                  <a:noFill/>
                </a:ln>
                <a:solidFill>
                  <a:prstClr val="black"/>
                </a:solidFill>
                <a:effectLst/>
                <a:uLnTx/>
                <a:uFillTx/>
                <a:latin typeface="Times New Roman" pitchFamily="18" charset="0"/>
              </a:rPr>
              <a:t>Development of peer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r-FR" sz="1200" b="0" i="0" u="none" strike="noStrike" kern="0" cap="none" spc="0" normalizeH="0" baseline="0" noProof="0" dirty="0">
                <a:ln>
                  <a:noFill/>
                </a:ln>
                <a:solidFill>
                  <a:prstClr val="black"/>
                </a:solidFill>
                <a:effectLst/>
                <a:uLnTx/>
                <a:uFillTx/>
                <a:latin typeface="Times New Roman" pitchFamily="18" charset="0"/>
              </a:rPr>
              <a:t>reviewed evidence base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r-FR" sz="1200" b="0" i="0" u="none" strike="noStrike" kern="0" cap="none" spc="0" normalizeH="0" baseline="0" noProof="0" dirty="0">
                <a:ln>
                  <a:noFill/>
                </a:ln>
                <a:solidFill>
                  <a:prstClr val="black"/>
                </a:solidFill>
                <a:effectLst/>
                <a:uLnTx/>
                <a:uFillTx/>
                <a:latin typeface="Times New Roman" pitchFamily="18" charset="0"/>
              </a:rPr>
              <a:t>of health impacts</a:t>
            </a:r>
          </a:p>
        </p:txBody>
      </p:sp>
      <p:sp>
        <p:nvSpPr>
          <p:cNvPr id="95" name="Line 28"/>
          <p:cNvSpPr>
            <a:spLocks noChangeShapeType="1"/>
          </p:cNvSpPr>
          <p:nvPr/>
        </p:nvSpPr>
        <p:spPr bwMode="auto">
          <a:xfrm>
            <a:off x="4800600" y="5867400"/>
            <a:ext cx="457200"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black"/>
              </a:solidFill>
              <a:effectLst/>
              <a:uLnTx/>
              <a:uFillTx/>
              <a:latin typeface="Calibri"/>
            </a:endParaRPr>
          </a:p>
        </p:txBody>
      </p:sp>
      <p:sp>
        <p:nvSpPr>
          <p:cNvPr id="96" name="Text Box 29"/>
          <p:cNvSpPr txBox="1">
            <a:spLocks noChangeArrowheads="1"/>
          </p:cNvSpPr>
          <p:nvPr/>
        </p:nvSpPr>
        <p:spPr bwMode="auto">
          <a:xfrm>
            <a:off x="5197475" y="5715000"/>
            <a:ext cx="38703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GB" altLang="fr-FR" sz="1200" dirty="0">
                <a:solidFill>
                  <a:prstClr val="black"/>
                </a:solidFill>
                <a:latin typeface="Times New Roman" pitchFamily="18" charset="0"/>
              </a:rPr>
              <a:t>Including studies linking obesity to sedentary travel</a:t>
            </a:r>
          </a:p>
        </p:txBody>
      </p:sp>
      <p:sp>
        <p:nvSpPr>
          <p:cNvPr id="97" name="AutoShape 30"/>
          <p:cNvSpPr>
            <a:spLocks noChangeArrowheads="1"/>
          </p:cNvSpPr>
          <p:nvPr/>
        </p:nvSpPr>
        <p:spPr bwMode="auto">
          <a:xfrm>
            <a:off x="2667000" y="6176963"/>
            <a:ext cx="2667000" cy="681037"/>
          </a:xfrm>
          <a:prstGeom prst="flowChartMultidocument">
            <a:avLst/>
          </a:prstGeom>
          <a:solidFill>
            <a:srgbClr val="4F81BD"/>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FR" altLang="fr-FR" sz="1400" b="0" i="0" u="none" strike="noStrike" kern="0" cap="none" spc="0" normalizeH="0" baseline="0" noProof="0">
              <a:ln>
                <a:noFill/>
              </a:ln>
              <a:solidFill>
                <a:prstClr val="black"/>
              </a:solidFill>
              <a:effectLst/>
              <a:uLnTx/>
              <a:uFillTx/>
              <a:latin typeface="Times New Roman" pitchFamily="18" charset="0"/>
            </a:endParaRPr>
          </a:p>
        </p:txBody>
      </p:sp>
      <p:sp>
        <p:nvSpPr>
          <p:cNvPr id="98" name="Text Box 31"/>
          <p:cNvSpPr txBox="1">
            <a:spLocks noChangeArrowheads="1"/>
          </p:cNvSpPr>
          <p:nvPr/>
        </p:nvSpPr>
        <p:spPr bwMode="auto">
          <a:xfrm>
            <a:off x="5791200" y="6172200"/>
            <a:ext cx="3352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GB" altLang="fr-FR" sz="1200" dirty="0" err="1">
                <a:solidFill>
                  <a:prstClr val="black"/>
                </a:solidFill>
                <a:latin typeface="Times New Roman" pitchFamily="18" charset="0"/>
              </a:rPr>
              <a:t>DfT</a:t>
            </a:r>
            <a:r>
              <a:rPr lang="en-GB" altLang="fr-FR" sz="1200" dirty="0">
                <a:solidFill>
                  <a:prstClr val="black"/>
                </a:solidFill>
                <a:latin typeface="Times New Roman" pitchFamily="18" charset="0"/>
              </a:rPr>
              <a:t> - premature deaths from poor air quality likely to be double previous estimate</a:t>
            </a:r>
          </a:p>
        </p:txBody>
      </p:sp>
      <p:sp>
        <p:nvSpPr>
          <p:cNvPr id="99" name="Line 32"/>
          <p:cNvSpPr>
            <a:spLocks noChangeShapeType="1"/>
          </p:cNvSpPr>
          <p:nvPr/>
        </p:nvSpPr>
        <p:spPr bwMode="auto">
          <a:xfrm>
            <a:off x="5410200" y="6400800"/>
            <a:ext cx="381000"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black"/>
              </a:solidFill>
              <a:effectLst/>
              <a:uLnTx/>
              <a:uFillTx/>
              <a:latin typeface="Calibri"/>
            </a:endParaRPr>
          </a:p>
        </p:txBody>
      </p:sp>
      <p:sp>
        <p:nvSpPr>
          <p:cNvPr id="100" name="Text Box 33"/>
          <p:cNvSpPr txBox="1">
            <a:spLocks noChangeArrowheads="1"/>
          </p:cNvSpPr>
          <p:nvPr/>
        </p:nvSpPr>
        <p:spPr bwMode="auto">
          <a:xfrm>
            <a:off x="2590800" y="6248400"/>
            <a:ext cx="2679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GB" altLang="fr-FR" sz="1200" dirty="0">
                <a:solidFill>
                  <a:prstClr val="black"/>
                </a:solidFill>
                <a:latin typeface="Times New Roman" pitchFamily="18" charset="0"/>
              </a:rPr>
              <a:t>House of Commons </a:t>
            </a:r>
          </a:p>
          <a:p>
            <a:pPr eaLnBrk="1" hangingPunct="1">
              <a:spcBef>
                <a:spcPct val="0"/>
              </a:spcBef>
              <a:buClrTx/>
              <a:buSzTx/>
              <a:buFontTx/>
              <a:buNone/>
            </a:pPr>
            <a:r>
              <a:rPr lang="en-GB" altLang="fr-FR" sz="1200" dirty="0">
                <a:solidFill>
                  <a:prstClr val="black"/>
                </a:solidFill>
                <a:latin typeface="Times New Roman" pitchFamily="18" charset="0"/>
              </a:rPr>
              <a:t>Environment Committee, 2010</a:t>
            </a:r>
          </a:p>
        </p:txBody>
      </p:sp>
      <p:sp>
        <p:nvSpPr>
          <p:cNvPr id="101" name="AutoShape 34"/>
          <p:cNvSpPr>
            <a:spLocks noChangeArrowheads="1"/>
          </p:cNvSpPr>
          <p:nvPr/>
        </p:nvSpPr>
        <p:spPr bwMode="auto">
          <a:xfrm>
            <a:off x="681524" y="1586299"/>
            <a:ext cx="1905000" cy="609600"/>
          </a:xfrm>
          <a:prstGeom prst="flowChartMultidocument">
            <a:avLst/>
          </a:prstGeom>
          <a:solidFill>
            <a:srgbClr val="4F81BD"/>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r-FR" sz="1200" b="0" i="0" u="none" strike="noStrike" kern="0" cap="none" spc="0" normalizeH="0" baseline="0" noProof="0" dirty="0" err="1">
                <a:ln>
                  <a:noFill/>
                </a:ln>
                <a:solidFill>
                  <a:prstClr val="black"/>
                </a:solidFill>
                <a:effectLst/>
                <a:uLnTx/>
                <a:uFillTx/>
                <a:latin typeface="Times New Roman" pitchFamily="18" charset="0"/>
              </a:rPr>
              <a:t>Livable</a:t>
            </a:r>
            <a:r>
              <a:rPr kumimoji="0" lang="en-GB" altLang="fr-FR" sz="1200" b="0" i="0" u="none" strike="noStrike" kern="0" cap="none" spc="0" normalizeH="0" baseline="0" noProof="0" dirty="0">
                <a:ln>
                  <a:noFill/>
                </a:ln>
                <a:solidFill>
                  <a:prstClr val="black"/>
                </a:solidFill>
                <a:effectLst/>
                <a:uLnTx/>
                <a:uFillTx/>
                <a:latin typeface="Times New Roman" pitchFamily="18" charset="0"/>
              </a:rPr>
              <a:t> Streets, 1972 </a:t>
            </a:r>
          </a:p>
        </p:txBody>
      </p:sp>
      <p:sp>
        <p:nvSpPr>
          <p:cNvPr id="102" name="Line 35"/>
          <p:cNvSpPr>
            <a:spLocks noChangeShapeType="1"/>
          </p:cNvSpPr>
          <p:nvPr/>
        </p:nvSpPr>
        <p:spPr bwMode="auto">
          <a:xfrm>
            <a:off x="2590800" y="1600200"/>
            <a:ext cx="914400"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black"/>
              </a:solidFill>
              <a:effectLst/>
              <a:uLnTx/>
              <a:uFillTx/>
              <a:latin typeface="Calibri"/>
            </a:endParaRPr>
          </a:p>
        </p:txBody>
      </p:sp>
      <p:sp>
        <p:nvSpPr>
          <p:cNvPr id="103" name="Text Box 36"/>
          <p:cNvSpPr txBox="1">
            <a:spLocks noChangeArrowheads="1"/>
          </p:cNvSpPr>
          <p:nvPr/>
        </p:nvSpPr>
        <p:spPr bwMode="auto">
          <a:xfrm>
            <a:off x="3703896" y="1461700"/>
            <a:ext cx="519747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GB" altLang="fr-FR" sz="1200" dirty="0">
                <a:solidFill>
                  <a:prstClr val="black"/>
                </a:solidFill>
                <a:latin typeface="Times New Roman" pitchFamily="18" charset="0"/>
              </a:rPr>
              <a:t>Road traffic volume and speed damage social support networks</a:t>
            </a:r>
          </a:p>
        </p:txBody>
      </p:sp>
      <p:sp>
        <p:nvSpPr>
          <p:cNvPr id="110" name="TextBox 109"/>
          <p:cNvSpPr txBox="1"/>
          <p:nvPr/>
        </p:nvSpPr>
        <p:spPr>
          <a:xfrm>
            <a:off x="251520" y="260648"/>
            <a:ext cx="8534399" cy="584775"/>
          </a:xfrm>
          <a:prstGeom prst="rect">
            <a:avLst/>
          </a:prstGeom>
          <a:noFill/>
        </p:spPr>
        <p:txBody>
          <a:bodyPr wrap="square" rtlCol="0">
            <a:spAutoFit/>
          </a:bodyPr>
          <a:lstStyle/>
          <a:p>
            <a:pPr algn="ctr"/>
            <a:r>
              <a:rPr lang="en-GB" sz="3200" dirty="0">
                <a:solidFill>
                  <a:schemeClr val="tx2"/>
                </a:solidFill>
                <a:cs typeface="Arial" pitchFamily="34" charset="0"/>
              </a:rPr>
              <a:t>Transport and health knowledge time-line</a:t>
            </a:r>
            <a:endParaRPr lang="en-GB" sz="3200" dirty="0">
              <a:solidFill>
                <a:schemeClr val="tx2"/>
              </a:solidFill>
            </a:endParaRPr>
          </a:p>
        </p:txBody>
      </p:sp>
    </p:spTree>
    <p:extLst>
      <p:ext uri="{BB962C8B-B14F-4D97-AF65-F5344CB8AC3E}">
        <p14:creationId xmlns:p14="http://schemas.microsoft.com/office/powerpoint/2010/main" val="5341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1"/>
                                        </p:tgtEl>
                                        <p:attrNameLst>
                                          <p:attrName>style.visibility</p:attrName>
                                        </p:attrNameLst>
                                      </p:cBhvr>
                                      <p:to>
                                        <p:strVal val="visible"/>
                                      </p:to>
                                    </p:set>
                                    <p:anim calcmode="lin" valueType="num">
                                      <p:cBhvr additive="base">
                                        <p:cTn id="13" dur="500" fill="hold"/>
                                        <p:tgtEl>
                                          <p:spTgt spid="101"/>
                                        </p:tgtEl>
                                        <p:attrNameLst>
                                          <p:attrName>ppt_x</p:attrName>
                                        </p:attrNameLst>
                                      </p:cBhvr>
                                      <p:tavLst>
                                        <p:tav tm="0">
                                          <p:val>
                                            <p:strVal val="0-#ppt_w/2"/>
                                          </p:val>
                                        </p:tav>
                                        <p:tav tm="100000">
                                          <p:val>
                                            <p:strVal val="#ppt_x"/>
                                          </p:val>
                                        </p:tav>
                                      </p:tavLst>
                                    </p:anim>
                                    <p:anim calcmode="lin" valueType="num">
                                      <p:cBhvr additive="base">
                                        <p:cTn id="14" dur="500" fill="hold"/>
                                        <p:tgtEl>
                                          <p:spTgt spid="10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2"/>
                                        </p:tgtEl>
                                        <p:attrNameLst>
                                          <p:attrName>style.visibility</p:attrName>
                                        </p:attrNameLst>
                                      </p:cBhvr>
                                      <p:to>
                                        <p:strVal val="visible"/>
                                      </p:to>
                                    </p:set>
                                    <p:anim calcmode="lin" valueType="num">
                                      <p:cBhvr additive="base">
                                        <p:cTn id="19" dur="500" fill="hold"/>
                                        <p:tgtEl>
                                          <p:spTgt spid="72"/>
                                        </p:tgtEl>
                                        <p:attrNameLst>
                                          <p:attrName>ppt_x</p:attrName>
                                        </p:attrNameLst>
                                      </p:cBhvr>
                                      <p:tavLst>
                                        <p:tav tm="0">
                                          <p:val>
                                            <p:strVal val="0-#ppt_w/2"/>
                                          </p:val>
                                        </p:tav>
                                        <p:tav tm="100000">
                                          <p:val>
                                            <p:strVal val="#ppt_x"/>
                                          </p:val>
                                        </p:tav>
                                      </p:tavLst>
                                    </p:anim>
                                    <p:anim calcmode="lin" valueType="num">
                                      <p:cBhvr additive="base">
                                        <p:cTn id="20" dur="50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additive="base">
                                        <p:cTn id="25" dur="500" fill="hold"/>
                                        <p:tgtEl>
                                          <p:spTgt spid="77"/>
                                        </p:tgtEl>
                                        <p:attrNameLst>
                                          <p:attrName>ppt_x</p:attrName>
                                        </p:attrNameLst>
                                      </p:cBhvr>
                                      <p:tavLst>
                                        <p:tav tm="0">
                                          <p:val>
                                            <p:strVal val="0-#ppt_w/2"/>
                                          </p:val>
                                        </p:tav>
                                        <p:tav tm="100000">
                                          <p:val>
                                            <p:strVal val="#ppt_x"/>
                                          </p:val>
                                        </p:tav>
                                      </p:tavLst>
                                    </p:anim>
                                    <p:anim calcmode="lin" valueType="num">
                                      <p:cBhvr additive="base">
                                        <p:cTn id="26" dur="5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500" fill="hold"/>
                                        <p:tgtEl>
                                          <p:spTgt spid="80"/>
                                        </p:tgtEl>
                                        <p:attrNameLst>
                                          <p:attrName>ppt_x</p:attrName>
                                        </p:attrNameLst>
                                      </p:cBhvr>
                                      <p:tavLst>
                                        <p:tav tm="0">
                                          <p:val>
                                            <p:strVal val="0-#ppt_w/2"/>
                                          </p:val>
                                        </p:tav>
                                        <p:tav tm="100000">
                                          <p:val>
                                            <p:strVal val="#ppt_x"/>
                                          </p:val>
                                        </p:tav>
                                      </p:tavLst>
                                    </p:anim>
                                    <p:anim calcmode="lin" valueType="num">
                                      <p:cBhvr additive="base">
                                        <p:cTn id="32"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83"/>
                                        </p:tgtEl>
                                        <p:attrNameLst>
                                          <p:attrName>style.visibility</p:attrName>
                                        </p:attrNameLst>
                                      </p:cBhvr>
                                      <p:to>
                                        <p:strVal val="visible"/>
                                      </p:to>
                                    </p:set>
                                    <p:anim calcmode="lin" valueType="num">
                                      <p:cBhvr additive="base">
                                        <p:cTn id="37" dur="500" fill="hold"/>
                                        <p:tgtEl>
                                          <p:spTgt spid="83"/>
                                        </p:tgtEl>
                                        <p:attrNameLst>
                                          <p:attrName>ppt_x</p:attrName>
                                        </p:attrNameLst>
                                      </p:cBhvr>
                                      <p:tavLst>
                                        <p:tav tm="0">
                                          <p:val>
                                            <p:strVal val="0-#ppt_w/2"/>
                                          </p:val>
                                        </p:tav>
                                        <p:tav tm="100000">
                                          <p:val>
                                            <p:strVal val="#ppt_x"/>
                                          </p:val>
                                        </p:tav>
                                      </p:tavLst>
                                    </p:anim>
                                    <p:anim calcmode="lin" valueType="num">
                                      <p:cBhvr additive="base">
                                        <p:cTn id="38" dur="5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500" fill="hold"/>
                                        <p:tgtEl>
                                          <p:spTgt spid="84"/>
                                        </p:tgtEl>
                                        <p:attrNameLst>
                                          <p:attrName>ppt_x</p:attrName>
                                        </p:attrNameLst>
                                      </p:cBhvr>
                                      <p:tavLst>
                                        <p:tav tm="0">
                                          <p:val>
                                            <p:strVal val="0-#ppt_w/2"/>
                                          </p:val>
                                        </p:tav>
                                        <p:tav tm="100000">
                                          <p:val>
                                            <p:strVal val="#ppt_x"/>
                                          </p:val>
                                        </p:tav>
                                      </p:tavLst>
                                    </p:anim>
                                    <p:anim calcmode="lin" valueType="num">
                                      <p:cBhvr additive="base">
                                        <p:cTn id="44"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7"/>
                                        </p:tgtEl>
                                        <p:attrNameLst>
                                          <p:attrName>style.visibility</p:attrName>
                                        </p:attrNameLst>
                                      </p:cBhvr>
                                      <p:to>
                                        <p:strVal val="visible"/>
                                      </p:to>
                                    </p:set>
                                    <p:anim calcmode="lin" valueType="num">
                                      <p:cBhvr additive="base">
                                        <p:cTn id="49" dur="500" fill="hold"/>
                                        <p:tgtEl>
                                          <p:spTgt spid="87"/>
                                        </p:tgtEl>
                                        <p:attrNameLst>
                                          <p:attrName>ppt_x</p:attrName>
                                        </p:attrNameLst>
                                      </p:cBhvr>
                                      <p:tavLst>
                                        <p:tav tm="0">
                                          <p:val>
                                            <p:strVal val="0-#ppt_w/2"/>
                                          </p:val>
                                        </p:tav>
                                        <p:tav tm="100000">
                                          <p:val>
                                            <p:strVal val="#ppt_x"/>
                                          </p:val>
                                        </p:tav>
                                      </p:tavLst>
                                    </p:anim>
                                    <p:anim calcmode="lin" valueType="num">
                                      <p:cBhvr additive="base">
                                        <p:cTn id="50"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90"/>
                                        </p:tgtEl>
                                        <p:attrNameLst>
                                          <p:attrName>style.visibility</p:attrName>
                                        </p:attrNameLst>
                                      </p:cBhvr>
                                      <p:to>
                                        <p:strVal val="visible"/>
                                      </p:to>
                                    </p:set>
                                    <p:anim calcmode="lin" valueType="num">
                                      <p:cBhvr additive="base">
                                        <p:cTn id="55" dur="500" fill="hold"/>
                                        <p:tgtEl>
                                          <p:spTgt spid="90"/>
                                        </p:tgtEl>
                                        <p:attrNameLst>
                                          <p:attrName>ppt_x</p:attrName>
                                        </p:attrNameLst>
                                      </p:cBhvr>
                                      <p:tavLst>
                                        <p:tav tm="0">
                                          <p:val>
                                            <p:strVal val="0-#ppt_w/2"/>
                                          </p:val>
                                        </p:tav>
                                        <p:tav tm="100000">
                                          <p:val>
                                            <p:strVal val="#ppt_x"/>
                                          </p:val>
                                        </p:tav>
                                      </p:tavLst>
                                    </p:anim>
                                    <p:anim calcmode="lin" valueType="num">
                                      <p:cBhvr additive="base">
                                        <p:cTn id="56" dur="500" fill="hold"/>
                                        <p:tgtEl>
                                          <p:spTgt spid="90"/>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additive="base">
                                        <p:cTn id="61" dur="500" fill="hold"/>
                                        <p:tgtEl>
                                          <p:spTgt spid="91"/>
                                        </p:tgtEl>
                                        <p:attrNameLst>
                                          <p:attrName>ppt_x</p:attrName>
                                        </p:attrNameLst>
                                      </p:cBhvr>
                                      <p:tavLst>
                                        <p:tav tm="0">
                                          <p:val>
                                            <p:strVal val="0-#ppt_w/2"/>
                                          </p:val>
                                        </p:tav>
                                        <p:tav tm="100000">
                                          <p:val>
                                            <p:strVal val="#ppt_x"/>
                                          </p:val>
                                        </p:tav>
                                      </p:tavLst>
                                    </p:anim>
                                    <p:anim calcmode="lin" valueType="num">
                                      <p:cBhvr additive="base">
                                        <p:cTn id="62" dur="5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additive="base">
                                        <p:cTn id="67" dur="500" fill="hold"/>
                                        <p:tgtEl>
                                          <p:spTgt spid="94"/>
                                        </p:tgtEl>
                                        <p:attrNameLst>
                                          <p:attrName>ppt_x</p:attrName>
                                        </p:attrNameLst>
                                      </p:cBhvr>
                                      <p:tavLst>
                                        <p:tav tm="0">
                                          <p:val>
                                            <p:strVal val="0-#ppt_w/2"/>
                                          </p:val>
                                        </p:tav>
                                        <p:tav tm="100000">
                                          <p:val>
                                            <p:strVal val="#ppt_x"/>
                                          </p:val>
                                        </p:tav>
                                      </p:tavLst>
                                    </p:anim>
                                    <p:anim calcmode="lin" valueType="num">
                                      <p:cBhvr additive="base">
                                        <p:cTn id="68" dur="500" fill="hold"/>
                                        <p:tgtEl>
                                          <p:spTgt spid="94"/>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97"/>
                                        </p:tgtEl>
                                        <p:attrNameLst>
                                          <p:attrName>style.visibility</p:attrName>
                                        </p:attrNameLst>
                                      </p:cBhvr>
                                      <p:to>
                                        <p:strVal val="visible"/>
                                      </p:to>
                                    </p:set>
                                    <p:anim calcmode="lin" valueType="num">
                                      <p:cBhvr additive="base">
                                        <p:cTn id="73" dur="500" fill="hold"/>
                                        <p:tgtEl>
                                          <p:spTgt spid="97"/>
                                        </p:tgtEl>
                                        <p:attrNameLst>
                                          <p:attrName>ppt_x</p:attrName>
                                        </p:attrNameLst>
                                      </p:cBhvr>
                                      <p:tavLst>
                                        <p:tav tm="0">
                                          <p:val>
                                            <p:strVal val="0-#ppt_w/2"/>
                                          </p:val>
                                        </p:tav>
                                        <p:tav tm="100000">
                                          <p:val>
                                            <p:strVal val="#ppt_x"/>
                                          </p:val>
                                        </p:tav>
                                      </p:tavLst>
                                    </p:anim>
                                    <p:anim calcmode="lin" valueType="num">
                                      <p:cBhvr additive="base">
                                        <p:cTn id="74" dur="500" fill="hold"/>
                                        <p:tgtEl>
                                          <p:spTgt spid="97"/>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500" fill="hold"/>
                                        <p:tgtEl>
                                          <p:spTgt spid="100"/>
                                        </p:tgtEl>
                                        <p:attrNameLst>
                                          <p:attrName>ppt_x</p:attrName>
                                        </p:attrNameLst>
                                      </p:cBhvr>
                                      <p:tavLst>
                                        <p:tav tm="0">
                                          <p:val>
                                            <p:strVal val="0-#ppt_w/2"/>
                                          </p:val>
                                        </p:tav>
                                        <p:tav tm="100000">
                                          <p:val>
                                            <p:strVal val="#ppt_x"/>
                                          </p:val>
                                        </p:tav>
                                      </p:tavLst>
                                    </p:anim>
                                    <p:anim calcmode="lin" valueType="num">
                                      <p:cBhvr additive="base">
                                        <p:cTn id="80" dur="500" fill="hold"/>
                                        <p:tgtEl>
                                          <p:spTgt spid="1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autoUpdateAnimBg="0"/>
      <p:bldP spid="72" grpId="0" animBg="1" autoUpdateAnimBg="0"/>
      <p:bldP spid="77" grpId="0" animBg="1" autoUpdateAnimBg="0"/>
      <p:bldP spid="80" grpId="0" animBg="1" autoUpdateAnimBg="0"/>
      <p:bldP spid="84" grpId="0" animBg="1" autoUpdateAnimBg="0"/>
      <p:bldP spid="87" grpId="0" animBg="1" autoUpdateAnimBg="0"/>
      <p:bldP spid="91" grpId="0" animBg="1" autoUpdateAnimBg="0"/>
      <p:bldP spid="94" grpId="0" animBg="1" autoUpdateAnimBg="0"/>
      <p:bldP spid="97" grpId="0" animBg="1" autoUpdateAnimBg="0"/>
      <p:bldP spid="100" grpId="0" autoUpdateAnimBg="0"/>
      <p:bldP spid="101"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476672"/>
            <a:ext cx="8028000" cy="576064"/>
          </a:xfrm>
        </p:spPr>
        <p:txBody>
          <a:bodyPr>
            <a:noAutofit/>
          </a:bodyPr>
          <a:lstStyle/>
          <a:p>
            <a:pPr algn="ctr"/>
            <a:r>
              <a:rPr lang="en-GB" dirty="0">
                <a:cs typeface="Arial" pitchFamily="34" charset="0"/>
              </a:rPr>
              <a:t>Impact of car use on body weight</a:t>
            </a:r>
            <a:endParaRPr lang="en-GB" dirty="0"/>
          </a:p>
        </p:txBody>
      </p:sp>
      <p:sp>
        <p:nvSpPr>
          <p:cNvPr id="3" name="Content Placeholder 2"/>
          <p:cNvSpPr>
            <a:spLocks noGrp="1"/>
          </p:cNvSpPr>
          <p:nvPr>
            <p:ph idx="1"/>
          </p:nvPr>
        </p:nvSpPr>
        <p:spPr>
          <a:xfrm>
            <a:off x="611560" y="1844824"/>
            <a:ext cx="8028000" cy="4464496"/>
          </a:xfrm>
        </p:spPr>
        <p:txBody>
          <a:bodyPr>
            <a:normAutofit fontScale="77500" lnSpcReduction="20000"/>
          </a:bodyPr>
          <a:lstStyle/>
          <a:p>
            <a:pPr marL="365760" indent="-256032">
              <a:lnSpc>
                <a:spcPct val="110000"/>
              </a:lnSpc>
              <a:buFont typeface="Wingdings 3"/>
              <a:buChar char=""/>
              <a:defRPr/>
            </a:pPr>
            <a:r>
              <a:rPr lang="en-GB" sz="3400" dirty="0">
                <a:solidFill>
                  <a:schemeClr val="bg2"/>
                </a:solidFill>
                <a:cs typeface="Arial" pitchFamily="34" charset="0"/>
              </a:rPr>
              <a:t>Time spent travelling by car has increased and walking declined by 23% between 1972 &amp; 2005</a:t>
            </a:r>
          </a:p>
          <a:p>
            <a:pPr marL="365760" indent="-256032">
              <a:lnSpc>
                <a:spcPct val="110000"/>
              </a:lnSpc>
              <a:buFont typeface="Wingdings 3"/>
              <a:buChar char=""/>
              <a:defRPr/>
            </a:pPr>
            <a:r>
              <a:rPr lang="en-GB" sz="3400" dirty="0">
                <a:solidFill>
                  <a:schemeClr val="bg2"/>
                </a:solidFill>
                <a:cs typeface="Arial" pitchFamily="34" charset="0"/>
              </a:rPr>
              <a:t>Adults who bought private motorised transport to travel to work doubled their likelihood of becoming overweight in comparison to those where there was no mode change 1</a:t>
            </a:r>
          </a:p>
          <a:p>
            <a:pPr marL="365760" indent="-256032">
              <a:lnSpc>
                <a:spcPct val="110000"/>
              </a:lnSpc>
              <a:buFont typeface="Wingdings 3"/>
              <a:buChar char=""/>
              <a:defRPr/>
            </a:pPr>
            <a:r>
              <a:rPr lang="en-GB" sz="3400" dirty="0">
                <a:solidFill>
                  <a:schemeClr val="bg2"/>
                </a:solidFill>
                <a:ea typeface="ＭＳ Ｐゴシック" pitchFamily="34" charset="-128"/>
                <a:cs typeface="Arial" pitchFamily="34" charset="0"/>
              </a:rPr>
              <a:t>Countries with highest levels of active travel  generally have the lowest obesity </a:t>
            </a:r>
            <a:r>
              <a:rPr lang="en-GB" sz="3400" dirty="0" smtClean="0">
                <a:solidFill>
                  <a:schemeClr val="bg2"/>
                </a:solidFill>
                <a:ea typeface="ＭＳ Ｐゴシック" pitchFamily="34" charset="-128"/>
                <a:cs typeface="Arial" pitchFamily="34" charset="0"/>
              </a:rPr>
              <a:t>rates</a:t>
            </a:r>
          </a:p>
          <a:p>
            <a:pPr marL="452628" indent="-342900">
              <a:lnSpc>
                <a:spcPct val="110000"/>
              </a:lnSpc>
              <a:buFont typeface="+mj-lt"/>
              <a:buAutoNum type="arabicPeriod"/>
              <a:defRPr/>
            </a:pPr>
            <a:r>
              <a:rPr lang="en-GB" dirty="0" smtClean="0">
                <a:ea typeface="ＭＳ Ｐゴシック" pitchFamily="34" charset="-128"/>
                <a:cs typeface="Arial" pitchFamily="34" charset="0"/>
              </a:rPr>
              <a:t>Bell</a:t>
            </a:r>
            <a:r>
              <a:rPr lang="en-GB" dirty="0">
                <a:ea typeface="ＭＳ Ｐゴシック" pitchFamily="34" charset="-128"/>
                <a:cs typeface="Arial" pitchFamily="34" charset="0"/>
              </a:rPr>
              <a:t>, C., e, K., </a:t>
            </a:r>
            <a:r>
              <a:rPr lang="en-GB" dirty="0" err="1">
                <a:ea typeface="ＭＳ Ｐゴシック" pitchFamily="34" charset="-128"/>
                <a:cs typeface="Arial" pitchFamily="34" charset="0"/>
              </a:rPr>
              <a:t>Popkin</a:t>
            </a:r>
            <a:r>
              <a:rPr lang="en-GB" dirty="0">
                <a:ea typeface="ＭＳ Ｐゴシック" pitchFamily="34" charset="-128"/>
                <a:cs typeface="Arial" pitchFamily="34" charset="0"/>
              </a:rPr>
              <a:t>, B. 2002 The road to obesity or the path to prevention: </a:t>
            </a:r>
            <a:r>
              <a:rPr lang="en-GB" dirty="0" smtClean="0">
                <a:ea typeface="ＭＳ Ｐゴシック" pitchFamily="34" charset="-128"/>
                <a:cs typeface="Arial" pitchFamily="34" charset="0"/>
              </a:rPr>
              <a:t>motorised.     transportation </a:t>
            </a:r>
            <a:r>
              <a:rPr lang="en-GB" dirty="0">
                <a:ea typeface="ＭＳ Ｐゴシック" pitchFamily="34" charset="-128"/>
                <a:cs typeface="Arial" pitchFamily="34" charset="0"/>
              </a:rPr>
              <a:t>and obesity in China, </a:t>
            </a:r>
            <a:r>
              <a:rPr lang="en-GB" i="1" dirty="0">
                <a:ea typeface="ＭＳ Ｐゴシック" pitchFamily="34" charset="-128"/>
                <a:cs typeface="Arial" pitchFamily="34" charset="0"/>
              </a:rPr>
              <a:t>Obesity Research</a:t>
            </a:r>
            <a:r>
              <a:rPr lang="en-GB" dirty="0">
                <a:ea typeface="ＭＳ Ｐゴシック" pitchFamily="34" charset="-128"/>
                <a:cs typeface="Arial" pitchFamily="34" charset="0"/>
              </a:rPr>
              <a:t>, 10(4): 277-283</a:t>
            </a:r>
            <a:endParaRPr lang="en-GB" dirty="0" smtClean="0">
              <a:ea typeface="ＭＳ Ｐゴシック" pitchFamily="34" charset="-128"/>
              <a:cs typeface="Arial" pitchFamily="34" charset="0"/>
            </a:endParaRPr>
          </a:p>
          <a:p>
            <a:pPr marL="452628" indent="-342900">
              <a:lnSpc>
                <a:spcPct val="90000"/>
              </a:lnSpc>
              <a:spcBef>
                <a:spcPct val="40000"/>
              </a:spcBef>
              <a:buClr>
                <a:schemeClr val="tx1"/>
              </a:buClr>
              <a:buFont typeface="+mj-lt"/>
              <a:buAutoNum type="arabicPeriod"/>
              <a:defRPr/>
            </a:pPr>
            <a:endParaRPr lang="en-GB" dirty="0">
              <a:ea typeface="ＭＳ Ｐゴシック" pitchFamily="34" charset="-128"/>
              <a:cs typeface="Arial" pitchFamily="34" charset="0"/>
            </a:endParaRPr>
          </a:p>
          <a:p>
            <a:pPr marL="452628" indent="-342900">
              <a:lnSpc>
                <a:spcPct val="90000"/>
              </a:lnSpc>
              <a:spcBef>
                <a:spcPct val="40000"/>
              </a:spcBef>
              <a:buClr>
                <a:schemeClr val="tx1"/>
              </a:buClr>
              <a:buFont typeface="+mj-lt"/>
              <a:buAutoNum type="arabicPeriod"/>
              <a:defRPr/>
            </a:pPr>
            <a:r>
              <a:rPr lang="en-GB" dirty="0" smtClean="0">
                <a:ea typeface="ＭＳ Ｐゴシック" pitchFamily="34" charset="-128"/>
                <a:cs typeface="Arial" pitchFamily="34" charset="0"/>
              </a:rPr>
              <a:t>Bassett</a:t>
            </a:r>
            <a:r>
              <a:rPr lang="en-GB" dirty="0">
                <a:ea typeface="ＭＳ Ｐゴシック" pitchFamily="34" charset="-128"/>
                <a:cs typeface="Arial" pitchFamily="34" charset="0"/>
              </a:rPr>
              <a:t>, D., </a:t>
            </a:r>
            <a:r>
              <a:rPr lang="en-GB" dirty="0" err="1">
                <a:ea typeface="ＭＳ Ｐゴシック" pitchFamily="34" charset="-128"/>
                <a:cs typeface="Arial" pitchFamily="34" charset="0"/>
              </a:rPr>
              <a:t>Pucher</a:t>
            </a:r>
            <a:r>
              <a:rPr lang="en-GB" dirty="0">
                <a:ea typeface="ＭＳ Ｐゴシック" pitchFamily="34" charset="-128"/>
                <a:cs typeface="Arial" pitchFamily="34" charset="0"/>
              </a:rPr>
              <a:t>, J., Buehler, R., Thompson, D., </a:t>
            </a:r>
            <a:r>
              <a:rPr lang="en-GB" dirty="0" err="1">
                <a:ea typeface="ＭＳ Ｐゴシック" pitchFamily="34" charset="-128"/>
                <a:cs typeface="Arial" pitchFamily="34" charset="0"/>
              </a:rPr>
              <a:t>Crouter</a:t>
            </a:r>
            <a:r>
              <a:rPr lang="en-GB" dirty="0">
                <a:ea typeface="ＭＳ Ｐゴシック" pitchFamily="34" charset="-128"/>
                <a:cs typeface="Arial" pitchFamily="34" charset="0"/>
              </a:rPr>
              <a:t>, S. 2008 Walking, cycling, and obesity rates in Europe, North America and Australia, </a:t>
            </a:r>
            <a:r>
              <a:rPr lang="en-GB" i="1" dirty="0">
                <a:ea typeface="ＭＳ Ｐゴシック" pitchFamily="34" charset="-128"/>
                <a:cs typeface="Arial" pitchFamily="34" charset="0"/>
              </a:rPr>
              <a:t>Journal of Physical Activity and Health</a:t>
            </a:r>
            <a:r>
              <a:rPr lang="en-GB" dirty="0">
                <a:ea typeface="ＭＳ Ｐゴシック" pitchFamily="34" charset="-128"/>
                <a:cs typeface="Arial" pitchFamily="34" charset="0"/>
              </a:rPr>
              <a:t>, 5: 795-814.</a:t>
            </a:r>
          </a:p>
          <a:p>
            <a:endParaRPr lang="en-GB" b="1" dirty="0"/>
          </a:p>
        </p:txBody>
      </p:sp>
      <p:sp>
        <p:nvSpPr>
          <p:cNvPr id="4" name="Slide Number Placeholder 3"/>
          <p:cNvSpPr>
            <a:spLocks noGrp="1"/>
          </p:cNvSpPr>
          <p:nvPr>
            <p:ph type="sldNum" sz="quarter" idx="12"/>
          </p:nvPr>
        </p:nvSpPr>
        <p:spPr/>
        <p:txBody>
          <a:bodyPr/>
          <a:lstStyle/>
          <a:p>
            <a:fld id="{E051598E-9D06-4046-8EF2-7702044C4E81}" type="slidenum">
              <a:rPr lang="en-US" smtClean="0"/>
              <a:pPr/>
              <a:t>14</a:t>
            </a:fld>
            <a:endParaRPr lang="en-US" dirty="0"/>
          </a:p>
        </p:txBody>
      </p:sp>
    </p:spTree>
    <p:extLst>
      <p:ext uri="{BB962C8B-B14F-4D97-AF65-F5344CB8AC3E}">
        <p14:creationId xmlns:p14="http://schemas.microsoft.com/office/powerpoint/2010/main" val="3686471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1"/>
          <p:cNvSpPr>
            <a:spLocks noGrp="1"/>
          </p:cNvSpPr>
          <p:nvPr>
            <p:ph type="title"/>
          </p:nvPr>
        </p:nvSpPr>
        <p:spPr>
          <a:xfrm>
            <a:off x="468313" y="908050"/>
            <a:ext cx="8207375" cy="495300"/>
          </a:xfrm>
        </p:spPr>
        <p:txBody>
          <a:bodyPr>
            <a:normAutofit fontScale="90000"/>
          </a:bodyPr>
          <a:lstStyle/>
          <a:p>
            <a:r>
              <a:rPr lang="en-US" altLang="en-US" i="0" dirty="0" smtClean="0">
                <a:solidFill>
                  <a:schemeClr val="tx1"/>
                </a:solidFill>
                <a:latin typeface="Century" pitchFamily="18" charset="0"/>
              </a:rPr>
              <a:t> </a:t>
            </a:r>
          </a:p>
        </p:txBody>
      </p:sp>
      <p:sp>
        <p:nvSpPr>
          <p:cNvPr id="3" name="Content Placeholder 2"/>
          <p:cNvSpPr>
            <a:spLocks noGrp="1"/>
          </p:cNvSpPr>
          <p:nvPr>
            <p:ph idx="1"/>
          </p:nvPr>
        </p:nvSpPr>
        <p:spPr>
          <a:xfrm>
            <a:off x="822960" y="1268760"/>
            <a:ext cx="7520940" cy="4392489"/>
          </a:xfrm>
        </p:spPr>
        <p:txBody>
          <a:bodyPr>
            <a:normAutofit fontScale="92500" lnSpcReduction="20000"/>
          </a:bodyPr>
          <a:lstStyle/>
          <a:p>
            <a:pPr marL="457200" indent="-457200">
              <a:buFont typeface="Arial" panose="020B0604020202020204" pitchFamily="34" charset="0"/>
              <a:buChar char="•"/>
            </a:pPr>
            <a:r>
              <a:rPr lang="en-GB" altLang="en-US" sz="2800" b="0" dirty="0" smtClean="0">
                <a:solidFill>
                  <a:srgbClr val="C00000"/>
                </a:solidFill>
                <a:latin typeface="+mn-lt"/>
                <a:cs typeface="Calibri" panose="020F0502020204030204" pitchFamily="34" charset="0"/>
              </a:rPr>
              <a:t>The greatest health benefits from physical activity are from its anti-inflammatory properties </a:t>
            </a:r>
          </a:p>
          <a:p>
            <a:pPr marL="457200" indent="-457200">
              <a:buFont typeface="Arial" panose="020B0604020202020204" pitchFamily="34" charset="0"/>
              <a:buChar char="•"/>
            </a:pPr>
            <a:r>
              <a:rPr lang="en-GB" altLang="en-US" sz="2800" b="0" dirty="0" smtClean="0">
                <a:solidFill>
                  <a:srgbClr val="C00000"/>
                </a:solidFill>
                <a:latin typeface="+mn-lt"/>
                <a:cs typeface="Calibri" panose="020F0502020204030204" pitchFamily="34" charset="0"/>
              </a:rPr>
              <a:t>In cells - the release of free radicals from the mitochondria when sedentary causes inflammation and speeds up the ageing process</a:t>
            </a:r>
          </a:p>
          <a:p>
            <a:pPr marL="457200" indent="-457200">
              <a:buFont typeface="Arial" panose="020B0604020202020204" pitchFamily="34" charset="0"/>
              <a:buChar char="•"/>
            </a:pPr>
            <a:r>
              <a:rPr lang="en-GB" altLang="en-US" sz="2800" b="0" dirty="0" smtClean="0">
                <a:solidFill>
                  <a:srgbClr val="C00000"/>
                </a:solidFill>
                <a:latin typeface="+mn-lt"/>
                <a:cs typeface="Calibri" panose="020F0502020204030204" pitchFamily="34" charset="0"/>
              </a:rPr>
              <a:t>The increased insulin sensitivity as a result of physical activity reduces cardiovascular disease, prevents diabetes and reduces the risk of cancer </a:t>
            </a:r>
          </a:p>
          <a:p>
            <a:pPr marL="457200" indent="-457200">
              <a:buFont typeface="Arial" panose="020B0604020202020204" pitchFamily="34" charset="0"/>
              <a:buChar char="•"/>
            </a:pPr>
            <a:r>
              <a:rPr lang="en-GB" altLang="en-US" sz="2800" b="0" dirty="0">
                <a:solidFill>
                  <a:srgbClr val="C00000"/>
                </a:solidFill>
                <a:latin typeface="+mn-lt"/>
                <a:cs typeface="Calibri" panose="020F0502020204030204" pitchFamily="34" charset="0"/>
              </a:rPr>
              <a:t>Weight loss only accounts for about 10% of the cardiovascular health benefits of physical activity </a:t>
            </a:r>
          </a:p>
          <a:p>
            <a:pPr marL="457200" indent="-457200">
              <a:buFont typeface="Arial" panose="020B0604020202020204" pitchFamily="34" charset="0"/>
              <a:buChar char="•"/>
            </a:pPr>
            <a:endParaRPr lang="en-GB" altLang="en-US" sz="2800" b="0" dirty="0" smtClean="0">
              <a:latin typeface="Calibri" panose="020F0502020204030204" pitchFamily="34" charset="0"/>
              <a:cs typeface="Calibri" panose="020F0502020204030204" pitchFamily="34" charset="0"/>
            </a:endParaRPr>
          </a:p>
        </p:txBody>
      </p:sp>
      <p:sp>
        <p:nvSpPr>
          <p:cNvPr id="2" name="TextBox 1"/>
          <p:cNvSpPr txBox="1"/>
          <p:nvPr/>
        </p:nvSpPr>
        <p:spPr>
          <a:xfrm>
            <a:off x="179512" y="332656"/>
            <a:ext cx="8964488" cy="553998"/>
          </a:xfrm>
          <a:prstGeom prst="rect">
            <a:avLst/>
          </a:prstGeom>
          <a:noFill/>
        </p:spPr>
        <p:txBody>
          <a:bodyPr wrap="square" rtlCol="0">
            <a:spAutoFit/>
          </a:bodyPr>
          <a:lstStyle/>
          <a:p>
            <a:r>
              <a:rPr lang="en-GB" sz="3000" dirty="0" smtClean="0">
                <a:solidFill>
                  <a:schemeClr val="accent5"/>
                </a:solidFill>
              </a:rPr>
              <a:t>How does physical activity produce health benefits? </a:t>
            </a:r>
            <a:endParaRPr lang="fr-FR" sz="3000" dirty="0">
              <a:solidFill>
                <a:schemeClr val="accent5"/>
              </a:solidFill>
            </a:endParaRPr>
          </a:p>
        </p:txBody>
      </p:sp>
    </p:spTree>
    <p:extLst>
      <p:ext uri="{BB962C8B-B14F-4D97-AF65-F5344CB8AC3E}">
        <p14:creationId xmlns:p14="http://schemas.microsoft.com/office/powerpoint/2010/main" val="69238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20526"/>
            <a:ext cx="9144000" cy="1505310"/>
          </a:xfrm>
        </p:spPr>
        <p:txBody>
          <a:bodyPr>
            <a:normAutofit/>
          </a:bodyPr>
          <a:lstStyle/>
          <a:p>
            <a:r>
              <a:rPr lang="en-GB" altLang="fr-FR" sz="3200" dirty="0"/>
              <a:t/>
            </a:r>
            <a:br>
              <a:rPr lang="en-GB" altLang="fr-FR" sz="3200" dirty="0"/>
            </a:br>
            <a:r>
              <a:rPr lang="en-GB" altLang="fr-FR" sz="3100" dirty="0" smtClean="0"/>
              <a:t>‘</a:t>
            </a:r>
            <a:r>
              <a:rPr lang="en-GB" altLang="fr-FR" sz="3100" dirty="0"/>
              <a:t>Grand Father’ of Public Health Epidemiology: Jerry Morris</a:t>
            </a:r>
            <a:r>
              <a:rPr lang="en-GB" altLang="fr-FR" sz="2800" dirty="0"/>
              <a:t/>
            </a:r>
            <a:br>
              <a:rPr lang="en-GB" altLang="fr-FR" sz="2800" dirty="0"/>
            </a:br>
            <a:endParaRPr lang="en-GB" altLang="fr-FR" sz="2800" dirty="0"/>
          </a:p>
        </p:txBody>
      </p:sp>
      <p:pic>
        <p:nvPicPr>
          <p:cNvPr id="50180"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83568" y="1628800"/>
            <a:ext cx="2995613" cy="4419600"/>
          </a:xfrm>
          <a:noFill/>
          <a:ln/>
        </p:spPr>
      </p:pic>
      <p:sp>
        <p:nvSpPr>
          <p:cNvPr id="50181" name="Text Box 5"/>
          <p:cNvSpPr txBox="1">
            <a:spLocks noChangeArrowheads="1"/>
          </p:cNvSpPr>
          <p:nvPr/>
        </p:nvSpPr>
        <p:spPr bwMode="auto">
          <a:xfrm>
            <a:off x="4267200" y="1268760"/>
            <a:ext cx="487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fr-FR" dirty="0">
              <a:latin typeface="Arial" pitchFamily="34" charset="0"/>
            </a:endParaRPr>
          </a:p>
          <a:p>
            <a:r>
              <a:rPr lang="en-GB" altLang="fr-FR" dirty="0" smtClean="0">
                <a:latin typeface="Arial" pitchFamily="34" charset="0"/>
              </a:rPr>
              <a:t>1910-2009. </a:t>
            </a:r>
            <a:r>
              <a:rPr lang="en-GB" altLang="fr-FR" dirty="0">
                <a:latin typeface="Arial" pitchFamily="34" charset="0"/>
              </a:rPr>
              <a:t>Uses of Epidemiology 1957</a:t>
            </a:r>
          </a:p>
        </p:txBody>
      </p:sp>
      <p:sp>
        <p:nvSpPr>
          <p:cNvPr id="50182" name="Text Box 6"/>
          <p:cNvSpPr txBox="1">
            <a:spLocks noChangeArrowheads="1"/>
          </p:cNvSpPr>
          <p:nvPr/>
        </p:nvSpPr>
        <p:spPr bwMode="auto">
          <a:xfrm>
            <a:off x="3923928" y="1988840"/>
            <a:ext cx="4876800" cy="5078313"/>
          </a:xfrm>
          <a:prstGeom prst="rect">
            <a:avLst/>
          </a:prstGeom>
          <a:noFill/>
          <a:ln>
            <a:noFill/>
          </a:ln>
          <a:effectLst/>
        </p:spPr>
        <p:txBody>
          <a:bodyPr>
            <a:spAutoFit/>
          </a:bodyPr>
          <a:lstStyle/>
          <a:p>
            <a:r>
              <a:rPr lang="en-GB" altLang="fr-FR" sz="2000" dirty="0" smtClean="0">
                <a:solidFill>
                  <a:schemeClr val="bg2"/>
                </a:solidFill>
                <a:latin typeface="Arial" pitchFamily="34" charset="0"/>
              </a:rPr>
              <a:t>Epidemiology </a:t>
            </a:r>
            <a:r>
              <a:rPr lang="en-GB" altLang="fr-FR" sz="2000" dirty="0">
                <a:solidFill>
                  <a:schemeClr val="bg2"/>
                </a:solidFill>
                <a:latin typeface="Arial" pitchFamily="34" charset="0"/>
              </a:rPr>
              <a:t>is the study of how often diseases occur in different groups of people and why. </a:t>
            </a:r>
            <a:endParaRPr lang="en-GB" altLang="fr-FR" sz="2000" dirty="0" smtClean="0">
              <a:solidFill>
                <a:schemeClr val="bg2"/>
              </a:solidFill>
              <a:latin typeface="Arial" pitchFamily="34" charset="0"/>
            </a:endParaRPr>
          </a:p>
          <a:p>
            <a:r>
              <a:rPr lang="en-GB" altLang="fr-FR" sz="2000" dirty="0" smtClean="0">
                <a:solidFill>
                  <a:schemeClr val="bg2"/>
                </a:solidFill>
                <a:latin typeface="Arial" pitchFamily="34" charset="0"/>
              </a:rPr>
              <a:t>Morris studied </a:t>
            </a:r>
            <a:r>
              <a:rPr lang="en-GB" altLang="fr-FR" sz="2000" dirty="0">
                <a:solidFill>
                  <a:schemeClr val="bg2"/>
                </a:solidFill>
                <a:latin typeface="Arial" pitchFamily="34" charset="0"/>
              </a:rPr>
              <a:t>31,000 bus drivers and conductors</a:t>
            </a:r>
          </a:p>
          <a:p>
            <a:pPr>
              <a:buFont typeface="Wingdings" pitchFamily="2" charset="2"/>
              <a:buNone/>
            </a:pPr>
            <a:r>
              <a:rPr lang="en-GB" altLang="fr-FR" sz="2000" dirty="0">
                <a:solidFill>
                  <a:schemeClr val="bg2"/>
                </a:solidFill>
                <a:latin typeface="Arial" pitchFamily="34" charset="0"/>
              </a:rPr>
              <a:t> - conductors climbed 500-700 steps per shift</a:t>
            </a:r>
          </a:p>
          <a:p>
            <a:pPr>
              <a:buFontTx/>
              <a:buChar char="-"/>
            </a:pPr>
            <a:r>
              <a:rPr lang="en-GB" altLang="fr-FR" sz="2000" dirty="0" smtClean="0">
                <a:solidFill>
                  <a:schemeClr val="bg2"/>
                </a:solidFill>
                <a:latin typeface="Arial" pitchFamily="34" charset="0"/>
              </a:rPr>
              <a:t> drivers </a:t>
            </a:r>
            <a:r>
              <a:rPr lang="en-GB" altLang="fr-FR" sz="2000" dirty="0">
                <a:solidFill>
                  <a:schemeClr val="bg2"/>
                </a:solidFill>
                <a:latin typeface="Arial" pitchFamily="34" charset="0"/>
              </a:rPr>
              <a:t>sat for 90% of their shift</a:t>
            </a:r>
          </a:p>
          <a:p>
            <a:pPr>
              <a:buFontTx/>
              <a:buChar char="-"/>
            </a:pPr>
            <a:r>
              <a:rPr lang="en-GB" altLang="fr-FR" sz="2000" dirty="0" smtClean="0">
                <a:solidFill>
                  <a:schemeClr val="bg2"/>
                </a:solidFill>
                <a:latin typeface="Arial" pitchFamily="34" charset="0"/>
              </a:rPr>
              <a:t> Found less </a:t>
            </a:r>
            <a:r>
              <a:rPr lang="en-GB" altLang="fr-FR" sz="2000" dirty="0">
                <a:solidFill>
                  <a:schemeClr val="bg2"/>
                </a:solidFill>
                <a:latin typeface="Arial" pitchFamily="34" charset="0"/>
              </a:rPr>
              <a:t>coronary artery disease (CAD) in conductors</a:t>
            </a:r>
          </a:p>
          <a:p>
            <a:pPr>
              <a:buFontTx/>
              <a:buNone/>
            </a:pPr>
            <a:r>
              <a:rPr lang="en-GB" altLang="fr-FR" sz="2000" dirty="0" smtClean="0">
                <a:solidFill>
                  <a:schemeClr val="bg2"/>
                </a:solidFill>
                <a:latin typeface="Arial" pitchFamily="34" charset="0"/>
              </a:rPr>
              <a:t>Studied </a:t>
            </a:r>
            <a:r>
              <a:rPr lang="en-GB" altLang="fr-FR" sz="2000" dirty="0">
                <a:solidFill>
                  <a:schemeClr val="bg2"/>
                </a:solidFill>
                <a:latin typeface="Arial" pitchFamily="34" charset="0"/>
              </a:rPr>
              <a:t>110,000 postal workers</a:t>
            </a:r>
          </a:p>
          <a:p>
            <a:pPr>
              <a:buFontTx/>
              <a:buChar char="-"/>
            </a:pPr>
            <a:r>
              <a:rPr lang="en-GB" altLang="fr-FR" sz="2000" dirty="0" smtClean="0">
                <a:solidFill>
                  <a:schemeClr val="bg2"/>
                </a:solidFill>
                <a:latin typeface="Arial" pitchFamily="34" charset="0"/>
              </a:rPr>
              <a:t> Demonstrated </a:t>
            </a:r>
            <a:r>
              <a:rPr lang="en-GB" altLang="fr-FR" sz="2000" dirty="0">
                <a:solidFill>
                  <a:schemeClr val="bg2"/>
                </a:solidFill>
                <a:latin typeface="Arial" pitchFamily="34" charset="0"/>
              </a:rPr>
              <a:t>that postmen who cycled or walked to deliver mail had fewer CAD events than colleagues with less active jobs </a:t>
            </a:r>
          </a:p>
          <a:p>
            <a:pPr>
              <a:buFontTx/>
              <a:buChar char="•"/>
            </a:pPr>
            <a:endParaRPr lang="en-GB" altLang="fr-FR" sz="2400" dirty="0">
              <a:solidFill>
                <a:schemeClr val="bg2"/>
              </a:solidFill>
              <a:latin typeface="Arial" pitchFamily="34" charset="0"/>
            </a:endParaRPr>
          </a:p>
        </p:txBody>
      </p:sp>
    </p:spTree>
    <p:extLst>
      <p:ext uri="{BB962C8B-B14F-4D97-AF65-F5344CB8AC3E}">
        <p14:creationId xmlns:p14="http://schemas.microsoft.com/office/powerpoint/2010/main" val="3051908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692696"/>
            <a:ext cx="8028000" cy="648072"/>
          </a:xfrm>
        </p:spPr>
        <p:txBody>
          <a:bodyPr/>
          <a:lstStyle/>
          <a:p>
            <a:r>
              <a:rPr lang="en-GB" dirty="0" smtClean="0"/>
              <a:t>Health Protector extraordinary…</a:t>
            </a:r>
            <a:endParaRPr lang="fr-F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6170152"/>
              </p:ext>
            </p:extLst>
          </p:nvPr>
        </p:nvGraphicFramePr>
        <p:xfrm>
          <a:off x="323528" y="1700806"/>
          <a:ext cx="8136903" cy="4464497"/>
        </p:xfrm>
        <a:graphic>
          <a:graphicData uri="http://schemas.openxmlformats.org/drawingml/2006/table">
            <a:tbl>
              <a:tblPr firstRow="1" firstCol="1" bandRow="1">
                <a:tableStyleId>{5C22544A-7EE6-4342-B048-85BDC9FD1C3A}</a:tableStyleId>
              </a:tblPr>
              <a:tblGrid>
                <a:gridCol w="3224220"/>
                <a:gridCol w="2609051"/>
                <a:gridCol w="2303632"/>
              </a:tblGrid>
              <a:tr h="685564">
                <a:tc>
                  <a:txBody>
                    <a:bodyPr/>
                    <a:lstStyle/>
                    <a:p>
                      <a:pPr>
                        <a:spcAft>
                          <a:spcPts val="0"/>
                        </a:spcAft>
                      </a:pPr>
                      <a:r>
                        <a:rPr lang="en-GB" sz="1200" dirty="0">
                          <a:effectLst/>
                        </a:rPr>
                        <a:t>Disease</a:t>
                      </a:r>
                      <a:endParaRPr lang="fr-FR" sz="1200" dirty="0">
                        <a:solidFill>
                          <a:srgbClr val="76923C"/>
                        </a:solidFill>
                        <a:effectLst/>
                        <a:latin typeface="Arial"/>
                        <a:ea typeface="Times New Roman"/>
                        <a:cs typeface="Times New Roman"/>
                      </a:endParaRPr>
                    </a:p>
                  </a:txBody>
                  <a:tcPr marL="68580" marR="68580" marT="0" marB="0"/>
                </a:tc>
                <a:tc>
                  <a:txBody>
                    <a:bodyPr/>
                    <a:lstStyle/>
                    <a:p>
                      <a:pPr>
                        <a:spcAft>
                          <a:spcPts val="0"/>
                        </a:spcAft>
                      </a:pPr>
                      <a:r>
                        <a:rPr lang="en-GB" sz="1200">
                          <a:effectLst/>
                        </a:rPr>
                        <a:t>Risk reduction</a:t>
                      </a:r>
                      <a:endParaRPr lang="fr-FR" sz="1200">
                        <a:solidFill>
                          <a:srgbClr val="76923C"/>
                        </a:solidFill>
                        <a:effectLst/>
                        <a:latin typeface="Arial"/>
                        <a:ea typeface="Times New Roman"/>
                        <a:cs typeface="Times New Roman"/>
                      </a:endParaRPr>
                    </a:p>
                  </a:txBody>
                  <a:tcPr marL="68580" marR="68580" marT="0" marB="0"/>
                </a:tc>
                <a:tc>
                  <a:txBody>
                    <a:bodyPr/>
                    <a:lstStyle/>
                    <a:p>
                      <a:pPr>
                        <a:spcAft>
                          <a:spcPts val="0"/>
                        </a:spcAft>
                      </a:pPr>
                      <a:r>
                        <a:rPr lang="en-GB" sz="1200">
                          <a:effectLst/>
                        </a:rPr>
                        <a:t>Strength of evidence</a:t>
                      </a:r>
                      <a:endParaRPr lang="fr-FR" sz="1200">
                        <a:solidFill>
                          <a:srgbClr val="76923C"/>
                        </a:solidFill>
                        <a:effectLst/>
                        <a:latin typeface="Arial"/>
                        <a:ea typeface="Times New Roman"/>
                        <a:cs typeface="Times New Roman"/>
                      </a:endParaRPr>
                    </a:p>
                  </a:txBody>
                  <a:tcPr marL="68580" marR="68580" marT="0" marB="0"/>
                </a:tc>
              </a:tr>
              <a:tr h="351113">
                <a:tc>
                  <a:txBody>
                    <a:bodyPr/>
                    <a:lstStyle/>
                    <a:p>
                      <a:pPr>
                        <a:spcAft>
                          <a:spcPts val="0"/>
                        </a:spcAft>
                      </a:pPr>
                      <a:r>
                        <a:rPr lang="en-GB" sz="1200">
                          <a:effectLst/>
                        </a:rPr>
                        <a:t>Death</a:t>
                      </a:r>
                      <a:endParaRPr lang="fr-FR" sz="1200">
                        <a:solidFill>
                          <a:srgbClr val="76923C"/>
                        </a:solidFill>
                        <a:effectLst/>
                        <a:latin typeface="Arial"/>
                        <a:ea typeface="Times New Roman"/>
                        <a:cs typeface="Times New Roman"/>
                      </a:endParaRPr>
                    </a:p>
                  </a:txBody>
                  <a:tcPr marL="68580" marR="68580" marT="0" marB="0"/>
                </a:tc>
                <a:tc>
                  <a:txBody>
                    <a:bodyPr/>
                    <a:lstStyle/>
                    <a:p>
                      <a:pPr>
                        <a:spcAft>
                          <a:spcPts val="0"/>
                        </a:spcAft>
                      </a:pPr>
                      <a:r>
                        <a:rPr lang="en-GB" sz="1200">
                          <a:effectLst/>
                        </a:rPr>
                        <a:t>20-25%</a:t>
                      </a:r>
                      <a:endParaRPr lang="fr-FR" sz="1200">
                        <a:solidFill>
                          <a:srgbClr val="76923C"/>
                        </a:solidFill>
                        <a:effectLst/>
                        <a:latin typeface="Arial"/>
                        <a:ea typeface="Times New Roman"/>
                        <a:cs typeface="Times New Roman"/>
                      </a:endParaRPr>
                    </a:p>
                  </a:txBody>
                  <a:tcPr marL="68580" marR="68580" marT="0" marB="0"/>
                </a:tc>
                <a:tc>
                  <a:txBody>
                    <a:bodyPr/>
                    <a:lstStyle/>
                    <a:p>
                      <a:pPr>
                        <a:spcAft>
                          <a:spcPts val="0"/>
                        </a:spcAft>
                      </a:pPr>
                      <a:r>
                        <a:rPr lang="en-GB" sz="1200">
                          <a:effectLst/>
                        </a:rPr>
                        <a:t>Strong</a:t>
                      </a:r>
                      <a:endParaRPr lang="fr-FR" sz="1200">
                        <a:solidFill>
                          <a:srgbClr val="76923C"/>
                        </a:solidFill>
                        <a:effectLst/>
                        <a:latin typeface="Arial"/>
                        <a:ea typeface="Times New Roman"/>
                        <a:cs typeface="Times New Roman"/>
                      </a:endParaRPr>
                    </a:p>
                  </a:txBody>
                  <a:tcPr marL="68580" marR="68580" marT="0" marB="0"/>
                </a:tc>
              </a:tr>
              <a:tr h="342782">
                <a:tc>
                  <a:txBody>
                    <a:bodyPr/>
                    <a:lstStyle/>
                    <a:p>
                      <a:pPr>
                        <a:spcAft>
                          <a:spcPts val="0"/>
                        </a:spcAft>
                      </a:pPr>
                      <a:r>
                        <a:rPr lang="en-GB" sz="1200">
                          <a:effectLst/>
                        </a:rPr>
                        <a:t>CHD &amp; Stroke</a:t>
                      </a:r>
                      <a:endParaRPr lang="fr-FR" sz="1200">
                        <a:solidFill>
                          <a:srgbClr val="76923C"/>
                        </a:solidFill>
                        <a:effectLst/>
                        <a:latin typeface="Arial"/>
                        <a:ea typeface="Times New Roman"/>
                        <a:cs typeface="Times New Roman"/>
                      </a:endParaRPr>
                    </a:p>
                  </a:txBody>
                  <a:tcPr marL="68580" marR="68580" marT="0" marB="0"/>
                </a:tc>
                <a:tc>
                  <a:txBody>
                    <a:bodyPr/>
                    <a:lstStyle/>
                    <a:p>
                      <a:pPr>
                        <a:spcAft>
                          <a:spcPts val="0"/>
                        </a:spcAft>
                      </a:pPr>
                      <a:r>
                        <a:rPr lang="en-GB" sz="1200">
                          <a:effectLst/>
                        </a:rPr>
                        <a:t>20-35%</a:t>
                      </a:r>
                      <a:endParaRPr lang="fr-FR" sz="1200">
                        <a:solidFill>
                          <a:srgbClr val="76923C"/>
                        </a:solidFill>
                        <a:effectLst/>
                        <a:latin typeface="Arial"/>
                        <a:ea typeface="Times New Roman"/>
                        <a:cs typeface="Times New Roman"/>
                      </a:endParaRPr>
                    </a:p>
                  </a:txBody>
                  <a:tcPr marL="68580" marR="68580" marT="0" marB="0"/>
                </a:tc>
                <a:tc>
                  <a:txBody>
                    <a:bodyPr/>
                    <a:lstStyle/>
                    <a:p>
                      <a:pPr>
                        <a:spcAft>
                          <a:spcPts val="0"/>
                        </a:spcAft>
                      </a:pPr>
                      <a:r>
                        <a:rPr lang="en-GB" sz="1200">
                          <a:effectLst/>
                        </a:rPr>
                        <a:t>Strong</a:t>
                      </a:r>
                      <a:endParaRPr lang="fr-FR" sz="1200">
                        <a:solidFill>
                          <a:srgbClr val="76923C"/>
                        </a:solidFill>
                        <a:effectLst/>
                        <a:latin typeface="Arial"/>
                        <a:ea typeface="Times New Roman"/>
                        <a:cs typeface="Times New Roman"/>
                      </a:endParaRPr>
                    </a:p>
                  </a:txBody>
                  <a:tcPr marL="68580" marR="68580" marT="0" marB="0"/>
                </a:tc>
              </a:tr>
              <a:tr h="342782">
                <a:tc>
                  <a:txBody>
                    <a:bodyPr/>
                    <a:lstStyle/>
                    <a:p>
                      <a:pPr>
                        <a:spcAft>
                          <a:spcPts val="0"/>
                        </a:spcAft>
                      </a:pPr>
                      <a:r>
                        <a:rPr lang="en-GB" sz="1200">
                          <a:effectLst/>
                        </a:rPr>
                        <a:t>Type 2 Diabetes</a:t>
                      </a:r>
                      <a:endParaRPr lang="fr-FR" sz="1200">
                        <a:solidFill>
                          <a:srgbClr val="76923C"/>
                        </a:solidFill>
                        <a:effectLst/>
                        <a:latin typeface="Arial"/>
                        <a:ea typeface="Times New Roman"/>
                        <a:cs typeface="Times New Roman"/>
                      </a:endParaRPr>
                    </a:p>
                  </a:txBody>
                  <a:tcPr marL="68580" marR="68580" marT="0" marB="0"/>
                </a:tc>
                <a:tc>
                  <a:txBody>
                    <a:bodyPr/>
                    <a:lstStyle/>
                    <a:p>
                      <a:pPr>
                        <a:spcAft>
                          <a:spcPts val="0"/>
                        </a:spcAft>
                      </a:pPr>
                      <a:r>
                        <a:rPr lang="en-GB" sz="1200">
                          <a:effectLst/>
                        </a:rPr>
                        <a:t>35-40%</a:t>
                      </a:r>
                      <a:endParaRPr lang="fr-FR" sz="1200">
                        <a:solidFill>
                          <a:srgbClr val="76923C"/>
                        </a:solidFill>
                        <a:effectLst/>
                        <a:latin typeface="Arial"/>
                        <a:ea typeface="Times New Roman"/>
                        <a:cs typeface="Times New Roman"/>
                      </a:endParaRPr>
                    </a:p>
                  </a:txBody>
                  <a:tcPr marL="68580" marR="68580" marT="0" marB="0"/>
                </a:tc>
                <a:tc>
                  <a:txBody>
                    <a:bodyPr/>
                    <a:lstStyle/>
                    <a:p>
                      <a:pPr>
                        <a:spcAft>
                          <a:spcPts val="0"/>
                        </a:spcAft>
                      </a:pPr>
                      <a:r>
                        <a:rPr lang="en-GB" sz="1200">
                          <a:effectLst/>
                        </a:rPr>
                        <a:t>Strong</a:t>
                      </a:r>
                      <a:endParaRPr lang="fr-FR" sz="1200">
                        <a:solidFill>
                          <a:srgbClr val="76923C"/>
                        </a:solidFill>
                        <a:effectLst/>
                        <a:latin typeface="Arial"/>
                        <a:ea typeface="Times New Roman"/>
                        <a:cs typeface="Times New Roman"/>
                      </a:endParaRPr>
                    </a:p>
                  </a:txBody>
                  <a:tcPr marL="68580" marR="68580" marT="0" marB="0"/>
                </a:tc>
              </a:tr>
              <a:tr h="342782">
                <a:tc>
                  <a:txBody>
                    <a:bodyPr/>
                    <a:lstStyle/>
                    <a:p>
                      <a:pPr>
                        <a:spcAft>
                          <a:spcPts val="0"/>
                        </a:spcAft>
                      </a:pPr>
                      <a:r>
                        <a:rPr lang="en-GB" sz="1200">
                          <a:effectLst/>
                        </a:rPr>
                        <a:t>Colon Cancer</a:t>
                      </a:r>
                      <a:endParaRPr lang="fr-FR" sz="1200">
                        <a:solidFill>
                          <a:srgbClr val="76923C"/>
                        </a:solidFill>
                        <a:effectLst/>
                        <a:latin typeface="Arial"/>
                        <a:ea typeface="Times New Roman"/>
                        <a:cs typeface="Times New Roman"/>
                      </a:endParaRPr>
                    </a:p>
                  </a:txBody>
                  <a:tcPr marL="68580" marR="68580" marT="0" marB="0"/>
                </a:tc>
                <a:tc>
                  <a:txBody>
                    <a:bodyPr/>
                    <a:lstStyle/>
                    <a:p>
                      <a:pPr>
                        <a:spcAft>
                          <a:spcPts val="0"/>
                        </a:spcAft>
                      </a:pPr>
                      <a:r>
                        <a:rPr lang="en-GB" sz="1200">
                          <a:effectLst/>
                        </a:rPr>
                        <a:t>30-50%</a:t>
                      </a:r>
                      <a:endParaRPr lang="fr-FR" sz="1200">
                        <a:solidFill>
                          <a:srgbClr val="76923C"/>
                        </a:solidFill>
                        <a:effectLst/>
                        <a:latin typeface="Arial"/>
                        <a:ea typeface="Times New Roman"/>
                        <a:cs typeface="Times New Roman"/>
                      </a:endParaRPr>
                    </a:p>
                  </a:txBody>
                  <a:tcPr marL="68580" marR="68580" marT="0" marB="0"/>
                </a:tc>
                <a:tc>
                  <a:txBody>
                    <a:bodyPr/>
                    <a:lstStyle/>
                    <a:p>
                      <a:pPr>
                        <a:spcAft>
                          <a:spcPts val="0"/>
                        </a:spcAft>
                      </a:pPr>
                      <a:r>
                        <a:rPr lang="en-GB" sz="1200">
                          <a:effectLst/>
                        </a:rPr>
                        <a:t>Strong</a:t>
                      </a:r>
                      <a:endParaRPr lang="fr-FR" sz="1200">
                        <a:solidFill>
                          <a:srgbClr val="76923C"/>
                        </a:solidFill>
                        <a:effectLst/>
                        <a:latin typeface="Arial"/>
                        <a:ea typeface="Times New Roman"/>
                        <a:cs typeface="Times New Roman"/>
                      </a:endParaRPr>
                    </a:p>
                  </a:txBody>
                  <a:tcPr marL="68580" marR="68580" marT="0" marB="0"/>
                </a:tc>
              </a:tr>
              <a:tr h="342782">
                <a:tc>
                  <a:txBody>
                    <a:bodyPr/>
                    <a:lstStyle/>
                    <a:p>
                      <a:pPr>
                        <a:spcAft>
                          <a:spcPts val="0"/>
                        </a:spcAft>
                      </a:pPr>
                      <a:r>
                        <a:rPr lang="en-GB" sz="1200">
                          <a:effectLst/>
                        </a:rPr>
                        <a:t>Breast Cancer</a:t>
                      </a:r>
                      <a:endParaRPr lang="fr-FR" sz="1200">
                        <a:solidFill>
                          <a:srgbClr val="76923C"/>
                        </a:solidFill>
                        <a:effectLst/>
                        <a:latin typeface="Arial"/>
                        <a:ea typeface="Times New Roman"/>
                        <a:cs typeface="Times New Roman"/>
                      </a:endParaRPr>
                    </a:p>
                  </a:txBody>
                  <a:tcPr marL="68580" marR="68580" marT="0" marB="0"/>
                </a:tc>
                <a:tc>
                  <a:txBody>
                    <a:bodyPr/>
                    <a:lstStyle/>
                    <a:p>
                      <a:pPr>
                        <a:spcAft>
                          <a:spcPts val="0"/>
                        </a:spcAft>
                      </a:pPr>
                      <a:r>
                        <a:rPr lang="en-GB" sz="1200">
                          <a:effectLst/>
                        </a:rPr>
                        <a:t>20%</a:t>
                      </a:r>
                      <a:endParaRPr lang="fr-FR" sz="1200">
                        <a:solidFill>
                          <a:srgbClr val="76923C"/>
                        </a:solidFill>
                        <a:effectLst/>
                        <a:latin typeface="Arial"/>
                        <a:ea typeface="Times New Roman"/>
                        <a:cs typeface="Times New Roman"/>
                      </a:endParaRPr>
                    </a:p>
                  </a:txBody>
                  <a:tcPr marL="68580" marR="68580" marT="0" marB="0"/>
                </a:tc>
                <a:tc>
                  <a:txBody>
                    <a:bodyPr/>
                    <a:lstStyle/>
                    <a:p>
                      <a:pPr>
                        <a:spcAft>
                          <a:spcPts val="0"/>
                        </a:spcAft>
                      </a:pPr>
                      <a:r>
                        <a:rPr lang="en-GB" sz="1200">
                          <a:effectLst/>
                        </a:rPr>
                        <a:t>Strong</a:t>
                      </a:r>
                      <a:endParaRPr lang="fr-FR" sz="1200">
                        <a:solidFill>
                          <a:srgbClr val="76923C"/>
                        </a:solidFill>
                        <a:effectLst/>
                        <a:latin typeface="Arial"/>
                        <a:ea typeface="Times New Roman"/>
                        <a:cs typeface="Times New Roman"/>
                      </a:endParaRPr>
                    </a:p>
                  </a:txBody>
                  <a:tcPr marL="68580" marR="68580" marT="0" marB="0"/>
                </a:tc>
              </a:tr>
              <a:tr h="342782">
                <a:tc>
                  <a:txBody>
                    <a:bodyPr/>
                    <a:lstStyle/>
                    <a:p>
                      <a:pPr>
                        <a:spcAft>
                          <a:spcPts val="0"/>
                        </a:spcAft>
                      </a:pPr>
                      <a:r>
                        <a:rPr lang="en-GB" sz="1200">
                          <a:effectLst/>
                        </a:rPr>
                        <a:t>Hip Fracture</a:t>
                      </a:r>
                      <a:endParaRPr lang="fr-FR" sz="1200">
                        <a:solidFill>
                          <a:srgbClr val="76923C"/>
                        </a:solidFill>
                        <a:effectLst/>
                        <a:latin typeface="Arial"/>
                        <a:ea typeface="Times New Roman"/>
                        <a:cs typeface="Times New Roman"/>
                      </a:endParaRPr>
                    </a:p>
                  </a:txBody>
                  <a:tcPr marL="68580" marR="68580" marT="0" marB="0"/>
                </a:tc>
                <a:tc>
                  <a:txBody>
                    <a:bodyPr/>
                    <a:lstStyle/>
                    <a:p>
                      <a:pPr>
                        <a:spcAft>
                          <a:spcPts val="0"/>
                        </a:spcAft>
                      </a:pPr>
                      <a:r>
                        <a:rPr lang="en-GB" sz="1200">
                          <a:effectLst/>
                        </a:rPr>
                        <a:t>36-38%</a:t>
                      </a:r>
                      <a:endParaRPr lang="fr-FR" sz="1200">
                        <a:solidFill>
                          <a:srgbClr val="76923C"/>
                        </a:solidFill>
                        <a:effectLst/>
                        <a:latin typeface="Arial"/>
                        <a:ea typeface="Times New Roman"/>
                        <a:cs typeface="Times New Roman"/>
                      </a:endParaRPr>
                    </a:p>
                  </a:txBody>
                  <a:tcPr marL="68580" marR="68580" marT="0" marB="0"/>
                </a:tc>
                <a:tc>
                  <a:txBody>
                    <a:bodyPr/>
                    <a:lstStyle/>
                    <a:p>
                      <a:pPr>
                        <a:spcAft>
                          <a:spcPts val="0"/>
                        </a:spcAft>
                      </a:pPr>
                      <a:r>
                        <a:rPr lang="en-GB" sz="1200">
                          <a:effectLst/>
                        </a:rPr>
                        <a:t>Moderate</a:t>
                      </a:r>
                      <a:endParaRPr lang="fr-FR" sz="1200">
                        <a:solidFill>
                          <a:srgbClr val="76923C"/>
                        </a:solidFill>
                        <a:effectLst/>
                        <a:latin typeface="Arial"/>
                        <a:ea typeface="Times New Roman"/>
                        <a:cs typeface="Times New Roman"/>
                      </a:endParaRPr>
                    </a:p>
                  </a:txBody>
                  <a:tcPr marL="68580" marR="68580" marT="0" marB="0"/>
                </a:tc>
              </a:tr>
              <a:tr h="342782">
                <a:tc>
                  <a:txBody>
                    <a:bodyPr/>
                    <a:lstStyle/>
                    <a:p>
                      <a:pPr>
                        <a:spcAft>
                          <a:spcPts val="0"/>
                        </a:spcAft>
                      </a:pPr>
                      <a:r>
                        <a:rPr lang="en-GB" sz="1200">
                          <a:effectLst/>
                        </a:rPr>
                        <a:t>Depression</a:t>
                      </a:r>
                      <a:endParaRPr lang="fr-FR" sz="1200">
                        <a:solidFill>
                          <a:srgbClr val="76923C"/>
                        </a:solidFill>
                        <a:effectLst/>
                        <a:latin typeface="Arial"/>
                        <a:ea typeface="Times New Roman"/>
                        <a:cs typeface="Times New Roman"/>
                      </a:endParaRPr>
                    </a:p>
                  </a:txBody>
                  <a:tcPr marL="68580" marR="68580" marT="0" marB="0"/>
                </a:tc>
                <a:tc>
                  <a:txBody>
                    <a:bodyPr/>
                    <a:lstStyle/>
                    <a:p>
                      <a:pPr>
                        <a:spcAft>
                          <a:spcPts val="0"/>
                        </a:spcAft>
                      </a:pPr>
                      <a:r>
                        <a:rPr lang="en-GB" sz="1200">
                          <a:effectLst/>
                        </a:rPr>
                        <a:t>20-30%</a:t>
                      </a:r>
                      <a:endParaRPr lang="fr-FR" sz="1200">
                        <a:solidFill>
                          <a:srgbClr val="76923C"/>
                        </a:solidFill>
                        <a:effectLst/>
                        <a:latin typeface="Arial"/>
                        <a:ea typeface="Times New Roman"/>
                        <a:cs typeface="Times New Roman"/>
                      </a:endParaRPr>
                    </a:p>
                  </a:txBody>
                  <a:tcPr marL="68580" marR="68580" marT="0" marB="0"/>
                </a:tc>
                <a:tc>
                  <a:txBody>
                    <a:bodyPr/>
                    <a:lstStyle/>
                    <a:p>
                      <a:pPr>
                        <a:spcAft>
                          <a:spcPts val="0"/>
                        </a:spcAft>
                      </a:pPr>
                      <a:r>
                        <a:rPr lang="en-GB" sz="1200">
                          <a:effectLst/>
                        </a:rPr>
                        <a:t>Strong</a:t>
                      </a:r>
                      <a:endParaRPr lang="fr-FR" sz="1200">
                        <a:solidFill>
                          <a:srgbClr val="76923C"/>
                        </a:solidFill>
                        <a:effectLst/>
                        <a:latin typeface="Arial"/>
                        <a:ea typeface="Times New Roman"/>
                        <a:cs typeface="Times New Roman"/>
                      </a:endParaRPr>
                    </a:p>
                  </a:txBody>
                  <a:tcPr marL="68580" marR="68580" marT="0" marB="0"/>
                </a:tc>
              </a:tr>
              <a:tr h="342782">
                <a:tc>
                  <a:txBody>
                    <a:bodyPr/>
                    <a:lstStyle/>
                    <a:p>
                      <a:pPr>
                        <a:spcAft>
                          <a:spcPts val="0"/>
                        </a:spcAft>
                      </a:pPr>
                      <a:r>
                        <a:rPr lang="en-GB" sz="1200">
                          <a:effectLst/>
                        </a:rPr>
                        <a:t>Hypertension</a:t>
                      </a:r>
                      <a:endParaRPr lang="fr-FR" sz="1200">
                        <a:solidFill>
                          <a:srgbClr val="76923C"/>
                        </a:solidFill>
                        <a:effectLst/>
                        <a:latin typeface="Arial"/>
                        <a:ea typeface="Times New Roman"/>
                        <a:cs typeface="Times New Roman"/>
                      </a:endParaRPr>
                    </a:p>
                  </a:txBody>
                  <a:tcPr marL="68580" marR="68580" marT="0" marB="0"/>
                </a:tc>
                <a:tc>
                  <a:txBody>
                    <a:bodyPr/>
                    <a:lstStyle/>
                    <a:p>
                      <a:pPr>
                        <a:spcAft>
                          <a:spcPts val="0"/>
                        </a:spcAft>
                      </a:pPr>
                      <a:r>
                        <a:rPr lang="en-GB" sz="1200">
                          <a:effectLst/>
                        </a:rPr>
                        <a:t>33%</a:t>
                      </a:r>
                      <a:endParaRPr lang="fr-FR" sz="1200">
                        <a:solidFill>
                          <a:srgbClr val="76923C"/>
                        </a:solidFill>
                        <a:effectLst/>
                        <a:latin typeface="Arial"/>
                        <a:ea typeface="Times New Roman"/>
                        <a:cs typeface="Times New Roman"/>
                      </a:endParaRPr>
                    </a:p>
                  </a:txBody>
                  <a:tcPr marL="68580" marR="68580" marT="0" marB="0"/>
                </a:tc>
                <a:tc>
                  <a:txBody>
                    <a:bodyPr/>
                    <a:lstStyle/>
                    <a:p>
                      <a:pPr>
                        <a:spcAft>
                          <a:spcPts val="0"/>
                        </a:spcAft>
                      </a:pPr>
                      <a:r>
                        <a:rPr lang="en-GB" sz="1200">
                          <a:effectLst/>
                        </a:rPr>
                        <a:t>Strong</a:t>
                      </a:r>
                      <a:endParaRPr lang="fr-FR" sz="1200">
                        <a:solidFill>
                          <a:srgbClr val="76923C"/>
                        </a:solidFill>
                        <a:effectLst/>
                        <a:latin typeface="Arial"/>
                        <a:ea typeface="Times New Roman"/>
                        <a:cs typeface="Times New Roman"/>
                      </a:endParaRPr>
                    </a:p>
                  </a:txBody>
                  <a:tcPr marL="68580" marR="68580" marT="0" marB="0"/>
                </a:tc>
              </a:tr>
              <a:tr h="342782">
                <a:tc>
                  <a:txBody>
                    <a:bodyPr/>
                    <a:lstStyle/>
                    <a:p>
                      <a:pPr>
                        <a:spcAft>
                          <a:spcPts val="0"/>
                        </a:spcAft>
                      </a:pPr>
                      <a:r>
                        <a:rPr lang="en-GB" sz="1200">
                          <a:effectLst/>
                        </a:rPr>
                        <a:t>Alzheimer’s Disease</a:t>
                      </a:r>
                      <a:endParaRPr lang="fr-FR" sz="1200">
                        <a:solidFill>
                          <a:srgbClr val="76923C"/>
                        </a:solidFill>
                        <a:effectLst/>
                        <a:latin typeface="Arial"/>
                        <a:ea typeface="Times New Roman"/>
                        <a:cs typeface="Times New Roman"/>
                      </a:endParaRPr>
                    </a:p>
                  </a:txBody>
                  <a:tcPr marL="68580" marR="68580" marT="0" marB="0"/>
                </a:tc>
                <a:tc>
                  <a:txBody>
                    <a:bodyPr/>
                    <a:lstStyle/>
                    <a:p>
                      <a:pPr>
                        <a:spcAft>
                          <a:spcPts val="0"/>
                        </a:spcAft>
                      </a:pPr>
                      <a:r>
                        <a:rPr lang="en-GB" sz="1200">
                          <a:effectLst/>
                        </a:rPr>
                        <a:t>20-30%</a:t>
                      </a:r>
                      <a:endParaRPr lang="fr-FR" sz="1200">
                        <a:solidFill>
                          <a:srgbClr val="76923C"/>
                        </a:solidFill>
                        <a:effectLst/>
                        <a:latin typeface="Arial"/>
                        <a:ea typeface="Times New Roman"/>
                        <a:cs typeface="Times New Roman"/>
                      </a:endParaRPr>
                    </a:p>
                  </a:txBody>
                  <a:tcPr marL="68580" marR="68580" marT="0" marB="0"/>
                </a:tc>
                <a:tc>
                  <a:txBody>
                    <a:bodyPr/>
                    <a:lstStyle/>
                    <a:p>
                      <a:pPr>
                        <a:spcAft>
                          <a:spcPts val="0"/>
                        </a:spcAft>
                      </a:pPr>
                      <a:r>
                        <a:rPr lang="en-GB" sz="1200">
                          <a:effectLst/>
                        </a:rPr>
                        <a:t>Moderate</a:t>
                      </a:r>
                      <a:endParaRPr lang="fr-FR" sz="1200">
                        <a:solidFill>
                          <a:srgbClr val="76923C"/>
                        </a:solidFill>
                        <a:effectLst/>
                        <a:latin typeface="Arial"/>
                        <a:ea typeface="Times New Roman"/>
                        <a:cs typeface="Times New Roman"/>
                      </a:endParaRPr>
                    </a:p>
                  </a:txBody>
                  <a:tcPr marL="68580" marR="68580" marT="0" marB="0"/>
                </a:tc>
              </a:tr>
              <a:tr h="685564">
                <a:tc>
                  <a:txBody>
                    <a:bodyPr/>
                    <a:lstStyle/>
                    <a:p>
                      <a:pPr>
                        <a:spcAft>
                          <a:spcPts val="0"/>
                        </a:spcAft>
                      </a:pPr>
                      <a:r>
                        <a:rPr lang="en-GB" sz="1200">
                          <a:effectLst/>
                        </a:rPr>
                        <a:t>Functional limitations, elderly</a:t>
                      </a:r>
                      <a:endParaRPr lang="fr-FR" sz="1200">
                        <a:solidFill>
                          <a:srgbClr val="76923C"/>
                        </a:solidFill>
                        <a:effectLst/>
                        <a:latin typeface="Arial"/>
                        <a:ea typeface="Times New Roman"/>
                        <a:cs typeface="Times New Roman"/>
                      </a:endParaRPr>
                    </a:p>
                  </a:txBody>
                  <a:tcPr marL="68580" marR="68580" marT="0" marB="0"/>
                </a:tc>
                <a:tc>
                  <a:txBody>
                    <a:bodyPr/>
                    <a:lstStyle/>
                    <a:p>
                      <a:pPr>
                        <a:spcAft>
                          <a:spcPts val="0"/>
                        </a:spcAft>
                      </a:pPr>
                      <a:r>
                        <a:rPr lang="en-GB" sz="1200">
                          <a:effectLst/>
                        </a:rPr>
                        <a:t>30%</a:t>
                      </a:r>
                      <a:endParaRPr lang="fr-FR" sz="1200">
                        <a:solidFill>
                          <a:srgbClr val="76923C"/>
                        </a:solidFill>
                        <a:effectLst/>
                        <a:latin typeface="Arial"/>
                        <a:ea typeface="Times New Roman"/>
                        <a:cs typeface="Times New Roman"/>
                      </a:endParaRPr>
                    </a:p>
                  </a:txBody>
                  <a:tcPr marL="68580" marR="68580" marT="0" marB="0"/>
                </a:tc>
                <a:tc>
                  <a:txBody>
                    <a:bodyPr/>
                    <a:lstStyle/>
                    <a:p>
                      <a:pPr>
                        <a:spcAft>
                          <a:spcPts val="0"/>
                        </a:spcAft>
                      </a:pPr>
                      <a:r>
                        <a:rPr lang="en-GB" sz="1200" dirty="0">
                          <a:effectLst/>
                        </a:rPr>
                        <a:t>Strong</a:t>
                      </a:r>
                      <a:endParaRPr lang="fr-FR" sz="1200" dirty="0">
                        <a:solidFill>
                          <a:srgbClr val="76923C"/>
                        </a:solidFill>
                        <a:effectLst/>
                        <a:latin typeface="Arial"/>
                        <a:ea typeface="Times New Roman"/>
                        <a:cs typeface="Times New Roman"/>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fld id="{E051598E-9D06-4046-8EF2-7702044C4E81}" type="slidenum">
              <a:rPr lang="en-US" smtClean="0"/>
              <a:pPr/>
              <a:t>17</a:t>
            </a:fld>
            <a:endParaRPr lang="en-US" dirty="0"/>
          </a:p>
        </p:txBody>
      </p:sp>
    </p:spTree>
    <p:extLst>
      <p:ext uri="{BB962C8B-B14F-4D97-AF65-F5344CB8AC3E}">
        <p14:creationId xmlns:p14="http://schemas.microsoft.com/office/powerpoint/2010/main" val="20065300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dirty="0">
                <a:cs typeface="Arial" panose="020B0604020202020204" pitchFamily="34" charset="0"/>
              </a:rPr>
              <a:t>Physical activity</a:t>
            </a:r>
            <a:endParaRPr lang="en-GB" dirty="0"/>
          </a:p>
        </p:txBody>
      </p:sp>
      <p:sp>
        <p:nvSpPr>
          <p:cNvPr id="3" name="Content Placeholder 2"/>
          <p:cNvSpPr>
            <a:spLocks noGrp="1"/>
          </p:cNvSpPr>
          <p:nvPr>
            <p:ph idx="1"/>
          </p:nvPr>
        </p:nvSpPr>
        <p:spPr>
          <a:xfrm>
            <a:off x="539552" y="2348880"/>
            <a:ext cx="8190464" cy="3803575"/>
          </a:xfrm>
        </p:spPr>
        <p:txBody>
          <a:bodyPr>
            <a:normAutofit lnSpcReduction="10000"/>
          </a:bodyPr>
          <a:lstStyle/>
          <a:p>
            <a:pPr lvl="0">
              <a:spcBef>
                <a:spcPct val="20000"/>
              </a:spcBef>
            </a:pPr>
            <a:endParaRPr lang="en-GB" sz="2400" dirty="0" smtClean="0">
              <a:latin typeface="+mn-lt"/>
              <a:cs typeface="Arial" panose="020B0604020202020204" pitchFamily="34" charset="0"/>
            </a:endParaRPr>
          </a:p>
          <a:p>
            <a:pPr lvl="0" algn="ctr">
              <a:spcBef>
                <a:spcPct val="20000"/>
              </a:spcBef>
            </a:pPr>
            <a:r>
              <a:rPr lang="en-GB" sz="2600" b="1" dirty="0" smtClean="0">
                <a:solidFill>
                  <a:schemeClr val="bg2"/>
                </a:solidFill>
                <a:latin typeface="+mn-lt"/>
                <a:cs typeface="Arial" panose="020B0604020202020204" pitchFamily="34" charset="0"/>
              </a:rPr>
              <a:t>‘</a:t>
            </a:r>
            <a:r>
              <a:rPr lang="en-GB" sz="2600" dirty="0">
                <a:solidFill>
                  <a:schemeClr val="bg2"/>
                </a:solidFill>
                <a:latin typeface="+mn-lt"/>
                <a:cs typeface="Arial" panose="020B0604020202020204" pitchFamily="34" charset="0"/>
              </a:rPr>
              <a:t>I have two doctors, my left leg and my </a:t>
            </a:r>
            <a:r>
              <a:rPr lang="en-GB" sz="2600" dirty="0" smtClean="0">
                <a:solidFill>
                  <a:schemeClr val="bg2"/>
                </a:solidFill>
                <a:latin typeface="+mn-lt"/>
                <a:cs typeface="Arial" panose="020B0604020202020204" pitchFamily="34" charset="0"/>
              </a:rPr>
              <a:t>right…’</a:t>
            </a:r>
            <a:endParaRPr lang="en-GB" sz="2600" dirty="0">
              <a:solidFill>
                <a:schemeClr val="bg2"/>
              </a:solidFill>
              <a:latin typeface="+mn-lt"/>
              <a:cs typeface="Arial" panose="020B0604020202020204" pitchFamily="34" charset="0"/>
            </a:endParaRPr>
          </a:p>
          <a:p>
            <a:pPr lvl="0" algn="ctr">
              <a:spcBef>
                <a:spcPct val="20000"/>
              </a:spcBef>
            </a:pPr>
            <a:r>
              <a:rPr lang="en-GB" sz="1600" dirty="0" smtClean="0">
                <a:solidFill>
                  <a:prstClr val="black"/>
                </a:solidFill>
                <a:latin typeface="+mn-lt"/>
              </a:rPr>
              <a:t>Trevelyan</a:t>
            </a:r>
            <a:r>
              <a:rPr lang="en-GB" sz="1600" dirty="0">
                <a:solidFill>
                  <a:prstClr val="black"/>
                </a:solidFill>
                <a:latin typeface="+mn-lt"/>
              </a:rPr>
              <a:t>, G. Walking. 1913 In Clio, a muse and other essays. London: </a:t>
            </a:r>
            <a:r>
              <a:rPr lang="en-GB" sz="1600" dirty="0" smtClean="0">
                <a:solidFill>
                  <a:prstClr val="black"/>
                </a:solidFill>
                <a:latin typeface="+mn-lt"/>
              </a:rPr>
              <a:t>Longman</a:t>
            </a:r>
            <a:r>
              <a:rPr lang="en-GB" sz="1600" dirty="0">
                <a:solidFill>
                  <a:prstClr val="black"/>
                </a:solidFill>
                <a:latin typeface="+mn-lt"/>
              </a:rPr>
              <a:t>, Green and Co. 56</a:t>
            </a:r>
            <a:r>
              <a:rPr lang="en-GB" sz="1600" dirty="0" smtClean="0">
                <a:solidFill>
                  <a:prstClr val="black"/>
                </a:solidFill>
                <a:latin typeface="+mn-lt"/>
              </a:rPr>
              <a:t>.</a:t>
            </a:r>
          </a:p>
          <a:p>
            <a:pPr lvl="0" algn="ctr">
              <a:spcBef>
                <a:spcPct val="20000"/>
              </a:spcBef>
            </a:pPr>
            <a:endParaRPr lang="en-GB" sz="1600" dirty="0">
              <a:solidFill>
                <a:prstClr val="black"/>
              </a:solidFill>
              <a:latin typeface="+mn-lt"/>
            </a:endParaRPr>
          </a:p>
          <a:p>
            <a:pPr algn="ctr"/>
            <a:r>
              <a:rPr lang="en-GB" sz="2600" dirty="0">
                <a:solidFill>
                  <a:schemeClr val="bg2"/>
                </a:solidFill>
                <a:cs typeface="Arial" panose="020B0604020202020204" pitchFamily="34" charset="0"/>
              </a:rPr>
              <a:t>“For most people, the easiest and most </a:t>
            </a:r>
            <a:r>
              <a:rPr lang="en-GB" sz="2600" dirty="0" smtClean="0">
                <a:solidFill>
                  <a:schemeClr val="bg2"/>
                </a:solidFill>
                <a:cs typeface="Arial" panose="020B0604020202020204" pitchFamily="34" charset="0"/>
              </a:rPr>
              <a:t>acceptable </a:t>
            </a:r>
            <a:r>
              <a:rPr lang="en-GB" sz="2600" dirty="0">
                <a:solidFill>
                  <a:schemeClr val="bg2"/>
                </a:solidFill>
                <a:cs typeface="Arial" panose="020B0604020202020204" pitchFamily="34" charset="0"/>
              </a:rPr>
              <a:t>forms of physical activity are </a:t>
            </a:r>
            <a:r>
              <a:rPr lang="en-GB" sz="2600" dirty="0" smtClean="0">
                <a:solidFill>
                  <a:schemeClr val="bg2"/>
                </a:solidFill>
                <a:cs typeface="Arial" panose="020B0604020202020204" pitchFamily="34" charset="0"/>
              </a:rPr>
              <a:t>those </a:t>
            </a:r>
            <a:r>
              <a:rPr lang="en-GB" sz="2600" dirty="0">
                <a:solidFill>
                  <a:schemeClr val="bg2"/>
                </a:solidFill>
                <a:cs typeface="Arial" panose="020B0604020202020204" pitchFamily="34" charset="0"/>
              </a:rPr>
              <a:t>that can be incorporated into everyday </a:t>
            </a:r>
            <a:r>
              <a:rPr lang="en-GB" sz="2600" dirty="0" smtClean="0">
                <a:solidFill>
                  <a:schemeClr val="bg2"/>
                </a:solidFill>
                <a:cs typeface="Arial" panose="020B0604020202020204" pitchFamily="34" charset="0"/>
              </a:rPr>
              <a:t>life</a:t>
            </a:r>
            <a:r>
              <a:rPr lang="en-GB" sz="2600" dirty="0">
                <a:solidFill>
                  <a:schemeClr val="bg2"/>
                </a:solidFill>
                <a:cs typeface="Arial" panose="020B0604020202020204" pitchFamily="34" charset="0"/>
              </a:rPr>
              <a:t>. Examples include walking or cycling </a:t>
            </a:r>
            <a:r>
              <a:rPr lang="en-GB" sz="2600" dirty="0" smtClean="0">
                <a:solidFill>
                  <a:schemeClr val="bg2"/>
                </a:solidFill>
                <a:cs typeface="Arial" panose="020B0604020202020204" pitchFamily="34" charset="0"/>
              </a:rPr>
              <a:t>instead </a:t>
            </a:r>
            <a:r>
              <a:rPr lang="en-GB" sz="2600" dirty="0">
                <a:solidFill>
                  <a:schemeClr val="bg2"/>
                </a:solidFill>
                <a:cs typeface="Arial" panose="020B0604020202020204" pitchFamily="34" charset="0"/>
              </a:rPr>
              <a:t>of travelling by car.” </a:t>
            </a:r>
          </a:p>
          <a:p>
            <a:pPr algn="ctr"/>
            <a:r>
              <a:rPr lang="en-GB" sz="1600" dirty="0" smtClean="0">
                <a:cs typeface="Arial" panose="020B0604020202020204" pitchFamily="34" charset="0"/>
              </a:rPr>
              <a:t>CMOs</a:t>
            </a:r>
            <a:r>
              <a:rPr lang="en-GB" sz="1600" dirty="0">
                <a:cs typeface="Arial" panose="020B0604020202020204" pitchFamily="34" charset="0"/>
              </a:rPr>
              <a:t>, Start Active, Stay Active 2011</a:t>
            </a:r>
          </a:p>
          <a:p>
            <a:endParaRPr lang="en-GB" sz="1600" dirty="0"/>
          </a:p>
        </p:txBody>
      </p:sp>
      <p:sp>
        <p:nvSpPr>
          <p:cNvPr id="4" name="Slide Number Placeholder 3"/>
          <p:cNvSpPr>
            <a:spLocks noGrp="1"/>
          </p:cNvSpPr>
          <p:nvPr>
            <p:ph type="sldNum" sz="quarter" idx="12"/>
          </p:nvPr>
        </p:nvSpPr>
        <p:spPr/>
        <p:txBody>
          <a:bodyPr/>
          <a:lstStyle/>
          <a:p>
            <a:fld id="{E051598E-9D06-4046-8EF2-7702044C4E81}" type="slidenum">
              <a:rPr lang="en-US" smtClean="0"/>
              <a:pPr/>
              <a:t>18</a:t>
            </a:fld>
            <a:endParaRPr lang="en-US" dirty="0"/>
          </a:p>
        </p:txBody>
      </p:sp>
    </p:spTree>
    <p:extLst>
      <p:ext uri="{BB962C8B-B14F-4D97-AF65-F5344CB8AC3E}">
        <p14:creationId xmlns:p14="http://schemas.microsoft.com/office/powerpoint/2010/main" val="243416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620688"/>
            <a:ext cx="8028000" cy="720080"/>
          </a:xfrm>
        </p:spPr>
        <p:txBody>
          <a:bodyPr>
            <a:normAutofit/>
          </a:bodyPr>
          <a:lstStyle/>
          <a:p>
            <a:pPr algn="ctr"/>
            <a:r>
              <a:rPr lang="en-GB" altLang="fr-FR" dirty="0"/>
              <a:t>Dose response curve: physical activity</a:t>
            </a:r>
          </a:p>
        </p:txBody>
      </p:sp>
      <p:sp>
        <p:nvSpPr>
          <p:cNvPr id="4" name="Slide Number Placeholder 3"/>
          <p:cNvSpPr>
            <a:spLocks noGrp="1"/>
          </p:cNvSpPr>
          <p:nvPr>
            <p:ph type="sldNum" sz="quarter" idx="12"/>
          </p:nvPr>
        </p:nvSpPr>
        <p:spPr/>
        <p:txBody>
          <a:bodyPr/>
          <a:lstStyle/>
          <a:p>
            <a:fld id="{E051598E-9D06-4046-8EF2-7702044C4E81}" type="slidenum">
              <a:rPr lang="en-US" smtClean="0"/>
              <a:pPr/>
              <a:t>19</a:t>
            </a:fld>
            <a:endParaRPr lang="en-US" dirty="0"/>
          </a:p>
        </p:txBody>
      </p:sp>
      <p:pic>
        <p:nvPicPr>
          <p:cNvPr id="5"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56846" y="2087563"/>
            <a:ext cx="5430309" cy="4065587"/>
          </a:xfrm>
          <a:prstGeom prst="rect">
            <a:avLst/>
          </a:prstGeom>
          <a:solidFill>
            <a:schemeClr val="bg1"/>
          </a:solidFill>
          <a:ln>
            <a:noFill/>
          </a:ln>
        </p:spPr>
      </p:pic>
      <p:cxnSp>
        <p:nvCxnSpPr>
          <p:cNvPr id="8" name="Elbow Connector 7"/>
          <p:cNvCxnSpPr/>
          <p:nvPr/>
        </p:nvCxnSpPr>
        <p:spPr>
          <a:xfrm rot="10800000">
            <a:off x="3003849" y="4797895"/>
            <a:ext cx="3959225" cy="1295400"/>
          </a:xfrm>
          <a:prstGeom prst="bentConnector3">
            <a:avLst/>
          </a:prstGeom>
          <a:noFill/>
          <a:ln w="57150" cap="flat" cmpd="sng" algn="ctr">
            <a:solidFill>
              <a:srgbClr val="4F81BD">
                <a:shade val="95000"/>
                <a:satMod val="105000"/>
              </a:srgbClr>
            </a:solidFill>
            <a:prstDash val="solid"/>
            <a:tailEnd type="arrow"/>
          </a:ln>
          <a:effectLst/>
        </p:spPr>
      </p:cxnSp>
      <p:sp>
        <p:nvSpPr>
          <p:cNvPr id="10" name="Cloud 9"/>
          <p:cNvSpPr/>
          <p:nvPr/>
        </p:nvSpPr>
        <p:spPr>
          <a:xfrm>
            <a:off x="6963074" y="5589240"/>
            <a:ext cx="1425350" cy="914400"/>
          </a:xfrm>
          <a:prstGeom prst="cloud">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200" dirty="0"/>
              <a:t>26% of adults are here</a:t>
            </a:r>
            <a:endParaRPr lang="fr-FR" sz="1200" dirty="0"/>
          </a:p>
        </p:txBody>
      </p:sp>
    </p:spTree>
    <p:extLst>
      <p:ext uri="{BB962C8B-B14F-4D97-AF65-F5344CB8AC3E}">
        <p14:creationId xmlns:p14="http://schemas.microsoft.com/office/powerpoint/2010/main" val="1632986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1124744"/>
            <a:ext cx="8028000" cy="720080"/>
          </a:xfrm>
        </p:spPr>
        <p:txBody>
          <a:bodyPr/>
          <a:lstStyle/>
          <a:p>
            <a:r>
              <a:rPr lang="en-GB" altLang="en-US" dirty="0" smtClean="0"/>
              <a:t>		</a:t>
            </a:r>
            <a:r>
              <a:rPr lang="en-GB" dirty="0" smtClean="0">
                <a:ea typeface="Verdana" pitchFamily="34" charset="0"/>
                <a:cs typeface="Arial" pitchFamily="34" charset="0"/>
              </a:rPr>
              <a:t>Learning </a:t>
            </a:r>
            <a:r>
              <a:rPr lang="en-GB" dirty="0">
                <a:ea typeface="Verdana" pitchFamily="34" charset="0"/>
                <a:cs typeface="Arial" pitchFamily="34" charset="0"/>
              </a:rPr>
              <a:t>outcomes</a:t>
            </a:r>
            <a:endParaRPr lang="en-GB" dirty="0"/>
          </a:p>
        </p:txBody>
      </p:sp>
      <p:sp>
        <p:nvSpPr>
          <p:cNvPr id="3" name="Content Placeholder 2"/>
          <p:cNvSpPr>
            <a:spLocks noGrp="1"/>
          </p:cNvSpPr>
          <p:nvPr>
            <p:ph idx="1"/>
          </p:nvPr>
        </p:nvSpPr>
        <p:spPr>
          <a:xfrm>
            <a:off x="539552" y="1988840"/>
            <a:ext cx="8028000" cy="4163615"/>
          </a:xfrm>
        </p:spPr>
        <p:txBody>
          <a:bodyPr numCol="1">
            <a:normAutofit/>
          </a:bodyPr>
          <a:lstStyle/>
          <a:p>
            <a:pPr marL="365760" indent="-256032">
              <a:buFont typeface="Wingdings 3"/>
              <a:buChar char=""/>
              <a:defRPr/>
            </a:pPr>
            <a:r>
              <a:rPr lang="en-GB" sz="2800" dirty="0" smtClean="0">
                <a:solidFill>
                  <a:schemeClr val="bg2"/>
                </a:solidFill>
                <a:ea typeface="Verdana" pitchFamily="34" charset="0"/>
                <a:cs typeface="Arial" pitchFamily="34" charset="0"/>
              </a:rPr>
              <a:t>Understanding the dominance </a:t>
            </a:r>
            <a:r>
              <a:rPr lang="en-GB" sz="2800" dirty="0">
                <a:solidFill>
                  <a:schemeClr val="bg2"/>
                </a:solidFill>
                <a:ea typeface="Verdana" pitchFamily="34" charset="0"/>
                <a:cs typeface="Arial" pitchFamily="34" charset="0"/>
              </a:rPr>
              <a:t>of mobility over </a:t>
            </a:r>
            <a:r>
              <a:rPr lang="en-GB" sz="2800" dirty="0" smtClean="0">
                <a:solidFill>
                  <a:schemeClr val="bg2"/>
                </a:solidFill>
                <a:ea typeface="Verdana" pitchFamily="34" charset="0"/>
                <a:cs typeface="Arial" pitchFamily="34" charset="0"/>
              </a:rPr>
              <a:t>accessibility and how this impacted on active travel</a:t>
            </a:r>
            <a:endParaRPr lang="en-GB" sz="2800" dirty="0">
              <a:solidFill>
                <a:schemeClr val="bg2"/>
              </a:solidFill>
              <a:ea typeface="Verdana" pitchFamily="34" charset="0"/>
              <a:cs typeface="Arial" pitchFamily="34" charset="0"/>
            </a:endParaRPr>
          </a:p>
          <a:p>
            <a:pPr marL="365760" indent="-256032">
              <a:buFont typeface="Wingdings 3"/>
              <a:buChar char=""/>
              <a:defRPr/>
            </a:pPr>
            <a:r>
              <a:rPr lang="en-GB" sz="2800" dirty="0" smtClean="0">
                <a:solidFill>
                  <a:schemeClr val="bg2"/>
                </a:solidFill>
                <a:ea typeface="Verdana" pitchFamily="34" charset="0"/>
                <a:cs typeface="Arial" pitchFamily="34" charset="0"/>
              </a:rPr>
              <a:t>Understand some basic science on health effects of physical activity</a:t>
            </a:r>
            <a:endParaRPr lang="en-GB" sz="2800" dirty="0">
              <a:solidFill>
                <a:schemeClr val="bg2"/>
              </a:solidFill>
              <a:ea typeface="Verdana" pitchFamily="34" charset="0"/>
              <a:cs typeface="Arial" pitchFamily="34" charset="0"/>
            </a:endParaRPr>
          </a:p>
          <a:p>
            <a:pPr marL="365760" indent="-256032">
              <a:buFont typeface="Wingdings 3"/>
              <a:buChar char=""/>
              <a:defRPr/>
            </a:pPr>
            <a:r>
              <a:rPr lang="en-GB" sz="2800" dirty="0" smtClean="0">
                <a:solidFill>
                  <a:schemeClr val="bg2"/>
                </a:solidFill>
                <a:ea typeface="Verdana" pitchFamily="34" charset="0"/>
                <a:cs typeface="Arial" pitchFamily="34" charset="0"/>
              </a:rPr>
              <a:t>Be aware of </a:t>
            </a:r>
            <a:r>
              <a:rPr lang="en-GB" sz="2800" dirty="0">
                <a:solidFill>
                  <a:schemeClr val="bg2"/>
                </a:solidFill>
                <a:ea typeface="Verdana" pitchFamily="34" charset="0"/>
                <a:cs typeface="Arial" pitchFamily="34" charset="0"/>
              </a:rPr>
              <a:t>e</a:t>
            </a:r>
            <a:r>
              <a:rPr lang="en-GB" sz="2800" dirty="0" smtClean="0">
                <a:solidFill>
                  <a:schemeClr val="bg2"/>
                </a:solidFill>
                <a:ea typeface="Verdana" pitchFamily="34" charset="0"/>
                <a:cs typeface="Arial" pitchFamily="34" charset="0"/>
              </a:rPr>
              <a:t>vidence bases </a:t>
            </a:r>
            <a:r>
              <a:rPr lang="en-GB" sz="2800" dirty="0">
                <a:solidFill>
                  <a:schemeClr val="bg2"/>
                </a:solidFill>
                <a:ea typeface="Verdana" pitchFamily="34" charset="0"/>
                <a:cs typeface="Arial" pitchFamily="34" charset="0"/>
              </a:rPr>
              <a:t>and sources</a:t>
            </a:r>
          </a:p>
          <a:p>
            <a:pPr marL="365760" indent="-256032">
              <a:buFont typeface="Wingdings 3"/>
              <a:buChar char=""/>
              <a:defRPr/>
            </a:pPr>
            <a:r>
              <a:rPr lang="en-GB" sz="2800" dirty="0">
                <a:solidFill>
                  <a:schemeClr val="bg2"/>
                </a:solidFill>
                <a:ea typeface="Verdana" pitchFamily="34" charset="0"/>
                <a:cs typeface="Arial" pitchFamily="34" charset="0"/>
              </a:rPr>
              <a:t>Confidence to engage with transport </a:t>
            </a:r>
            <a:r>
              <a:rPr lang="en-GB" sz="2800" dirty="0" smtClean="0">
                <a:solidFill>
                  <a:schemeClr val="bg2"/>
                </a:solidFill>
                <a:ea typeface="Verdana" pitchFamily="34" charset="0"/>
                <a:cs typeface="Arial" pitchFamily="34" charset="0"/>
              </a:rPr>
              <a:t>planning/public health colleagues </a:t>
            </a:r>
            <a:r>
              <a:rPr lang="en-GB" sz="2800" dirty="0">
                <a:solidFill>
                  <a:schemeClr val="bg2"/>
                </a:solidFill>
                <a:ea typeface="Verdana" pitchFamily="34" charset="0"/>
                <a:cs typeface="Arial" pitchFamily="34" charset="0"/>
              </a:rPr>
              <a:t>colleagues</a:t>
            </a:r>
            <a:endParaRPr lang="fr-FR" sz="2800" dirty="0">
              <a:solidFill>
                <a:schemeClr val="bg2"/>
              </a:solidFill>
              <a:ea typeface="Verdana" pitchFamily="34" charset="0"/>
              <a:cs typeface="Arial" pitchFamily="34" charset="0"/>
            </a:endParaRPr>
          </a:p>
          <a:p>
            <a:pPr marL="342900" indent="-342900" algn="ctr">
              <a:buFont typeface="Wingdings" panose="05000000000000000000" pitchFamily="2" charset="2"/>
              <a:buChar char="v"/>
            </a:pPr>
            <a:endParaRPr lang="en-GB" sz="2400" dirty="0"/>
          </a:p>
        </p:txBody>
      </p:sp>
      <p:sp>
        <p:nvSpPr>
          <p:cNvPr id="4" name="Slide Number Placeholder 3"/>
          <p:cNvSpPr>
            <a:spLocks noGrp="1"/>
          </p:cNvSpPr>
          <p:nvPr>
            <p:ph type="sldNum" sz="quarter" idx="12"/>
          </p:nvPr>
        </p:nvSpPr>
        <p:spPr/>
        <p:txBody>
          <a:bodyPr/>
          <a:lstStyle/>
          <a:p>
            <a:fld id="{E051598E-9D06-4046-8EF2-7702044C4E81}" type="slidenum">
              <a:rPr lang="en-US" smtClean="0"/>
              <a:pPr/>
              <a:t>2</a:t>
            </a:fld>
            <a:endParaRPr lang="en-US" dirty="0"/>
          </a:p>
        </p:txBody>
      </p:sp>
    </p:spTree>
    <p:extLst>
      <p:ext uri="{BB962C8B-B14F-4D97-AF65-F5344CB8AC3E}">
        <p14:creationId xmlns:p14="http://schemas.microsoft.com/office/powerpoint/2010/main" val="35046119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404664"/>
            <a:ext cx="8028000" cy="720080"/>
          </a:xfrm>
        </p:spPr>
        <p:txBody>
          <a:bodyPr>
            <a:noAutofit/>
          </a:bodyPr>
          <a:lstStyle/>
          <a:p>
            <a:pPr algn="ctr"/>
            <a:r>
              <a:rPr lang="en-US" dirty="0">
                <a:solidFill>
                  <a:schemeClr val="accent5"/>
                </a:solidFill>
                <a:cs typeface="Arial" panose="020B0604020202020204" pitchFamily="34" charset="0"/>
              </a:rPr>
              <a:t>The risk of premature death </a:t>
            </a:r>
            <a:r>
              <a:rPr lang="en-US" dirty="0" smtClean="0">
                <a:solidFill>
                  <a:schemeClr val="accent5"/>
                </a:solidFill>
                <a:cs typeface="Arial" panose="020B0604020202020204" pitchFamily="34" charset="0"/>
              </a:rPr>
              <a:t>through </a:t>
            </a:r>
            <a:r>
              <a:rPr lang="en-US" dirty="0">
                <a:solidFill>
                  <a:schemeClr val="accent5"/>
                </a:solidFill>
                <a:cs typeface="Arial" panose="020B0604020202020204" pitchFamily="34" charset="0"/>
              </a:rPr>
              <a:t>physical inactivity compared to road casualties </a:t>
            </a:r>
            <a:endParaRPr lang="en-GB" dirty="0">
              <a:solidFill>
                <a:schemeClr val="accent5"/>
              </a:solidFill>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20</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94315993"/>
              </p:ext>
            </p:extLst>
          </p:nvPr>
        </p:nvGraphicFramePr>
        <p:xfrm>
          <a:off x="1187624" y="2348880"/>
          <a:ext cx="6901775" cy="4151774"/>
        </p:xfrm>
        <a:graphic>
          <a:graphicData uri="http://schemas.openxmlformats.org/presentationml/2006/ole">
            <mc:AlternateContent xmlns:mc="http://schemas.openxmlformats.org/markup-compatibility/2006">
              <mc:Choice xmlns:v="urn:schemas-microsoft-com:vml" Requires="v">
                <p:oleObj spid="_x0000_s2114" name="Worksheet" r:id="rId4" imgW="7296049" imgH="4209989" progId="Excel.Sheet.8">
                  <p:embed/>
                </p:oleObj>
              </mc:Choice>
              <mc:Fallback>
                <p:oleObj name="Worksheet" r:id="rId4" imgW="7296049" imgH="4209989" progId="Excel.Sheet.8">
                  <p:embed/>
                  <p:pic>
                    <p:nvPicPr>
                      <p:cNvPr id="0"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2348880"/>
                        <a:ext cx="6901775" cy="4151774"/>
                      </a:xfrm>
                      <a:prstGeom prst="rect">
                        <a:avLst/>
                      </a:prstGeom>
                      <a:noFill/>
                      <a:ln w="9525">
                        <a:solidFill>
                          <a:srgbClr val="474B78"/>
                        </a:solidFill>
                        <a:miter lim="800000"/>
                        <a:headEnd/>
                        <a:tailEnd/>
                      </a:ln>
                    </p:spPr>
                  </p:pic>
                </p:oleObj>
              </mc:Fallback>
            </mc:AlternateContent>
          </a:graphicData>
        </a:graphic>
      </p:graphicFrame>
      <p:sp>
        <p:nvSpPr>
          <p:cNvPr id="7" name="TextBox 6"/>
          <p:cNvSpPr txBox="1"/>
          <p:nvPr/>
        </p:nvSpPr>
        <p:spPr>
          <a:xfrm rot="20575377">
            <a:off x="2001992" y="3658366"/>
            <a:ext cx="5717675" cy="338554"/>
          </a:xfrm>
          <a:prstGeom prst="rect">
            <a:avLst/>
          </a:prstGeom>
          <a:solidFill>
            <a:srgbClr val="FFFF00"/>
          </a:solidFill>
          <a:ln>
            <a:solidFill>
              <a:schemeClr val="bg2"/>
            </a:solidFill>
          </a:ln>
          <a:scene3d>
            <a:camera prst="orthographicFront">
              <a:rot lat="0" lon="0" rev="0"/>
            </a:camera>
            <a:lightRig rig="threePt" dir="t"/>
          </a:scene3d>
        </p:spPr>
        <p:txBody>
          <a:bodyPr wrap="square" rtlCol="0">
            <a:spAutoFit/>
          </a:bodyPr>
          <a:lstStyle/>
          <a:p>
            <a:pPr>
              <a:spcBef>
                <a:spcPct val="0"/>
              </a:spcBef>
            </a:pPr>
            <a:r>
              <a:rPr lang="en-GB" altLang="fr-FR" sz="1600" dirty="0">
                <a:latin typeface="Arial" charset="0"/>
                <a:cs typeface="Arial" charset="0"/>
              </a:rPr>
              <a:t>So what is more dangerous, being active or being sedentary?</a:t>
            </a:r>
          </a:p>
        </p:txBody>
      </p:sp>
      <p:sp>
        <p:nvSpPr>
          <p:cNvPr id="8" name="TextBox 4"/>
          <p:cNvSpPr txBox="1">
            <a:spLocks noChangeArrowheads="1"/>
          </p:cNvSpPr>
          <p:nvPr/>
        </p:nvSpPr>
        <p:spPr bwMode="auto">
          <a:xfrm>
            <a:off x="1043608" y="6500654"/>
            <a:ext cx="670815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fr-FR" sz="1200" b="1" dirty="0">
                <a:solidFill>
                  <a:srgbClr val="000000"/>
                </a:solidFill>
                <a:latin typeface="Calibri" pitchFamily="34" charset="0"/>
                <a:ea typeface="ＭＳ Ｐゴシック" pitchFamily="34" charset="-128"/>
              </a:rPr>
              <a:t>Source: * **</a:t>
            </a:r>
            <a:r>
              <a:rPr lang="en-US" altLang="fr-FR" sz="1200" b="1" dirty="0" err="1">
                <a:solidFill>
                  <a:srgbClr val="000000"/>
                </a:solidFill>
                <a:latin typeface="Calibri" pitchFamily="34" charset="0"/>
                <a:ea typeface="ＭＳ Ｐゴシック" pitchFamily="34" charset="-128"/>
              </a:rPr>
              <a:t>DfT</a:t>
            </a:r>
            <a:r>
              <a:rPr lang="en-US" altLang="fr-FR" sz="1200" b="1" dirty="0">
                <a:solidFill>
                  <a:srgbClr val="000000"/>
                </a:solidFill>
                <a:latin typeface="Calibri" pitchFamily="34" charset="0"/>
                <a:ea typeface="ＭＳ Ｐゴシック" pitchFamily="34" charset="-128"/>
              </a:rPr>
              <a:t> Road Traffic Casualties 2009   *** BHF statistics 2010 edition; McPherson et al 2002.</a:t>
            </a:r>
          </a:p>
        </p:txBody>
      </p:sp>
    </p:spTree>
    <p:extLst>
      <p:ext uri="{BB962C8B-B14F-4D97-AF65-F5344CB8AC3E}">
        <p14:creationId xmlns:p14="http://schemas.microsoft.com/office/powerpoint/2010/main" val="93170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620688"/>
            <a:ext cx="8028000" cy="648072"/>
          </a:xfrm>
        </p:spPr>
        <p:txBody>
          <a:bodyPr>
            <a:noAutofit/>
          </a:bodyPr>
          <a:lstStyle/>
          <a:p>
            <a:pPr algn="ctr"/>
            <a:r>
              <a:rPr lang="en-US" dirty="0"/>
              <a:t>Dept. Transport’s </a:t>
            </a:r>
            <a:r>
              <a:rPr lang="en-US" dirty="0" err="1"/>
              <a:t>WebTAG</a:t>
            </a:r>
            <a:r>
              <a:rPr lang="en-US" dirty="0"/>
              <a:t>: categories of value for money (UK)</a:t>
            </a:r>
            <a:endParaRPr lang="en-GB" dirty="0"/>
          </a:p>
        </p:txBody>
      </p:sp>
      <p:sp>
        <p:nvSpPr>
          <p:cNvPr id="4" name="Slide Number Placeholder 3"/>
          <p:cNvSpPr>
            <a:spLocks noGrp="1"/>
          </p:cNvSpPr>
          <p:nvPr>
            <p:ph type="sldNum" sz="quarter" idx="12"/>
          </p:nvPr>
        </p:nvSpPr>
        <p:spPr/>
        <p:txBody>
          <a:bodyPr/>
          <a:lstStyle/>
          <a:p>
            <a:fld id="{E051598E-9D06-4046-8EF2-7702044C4E81}" type="slidenum">
              <a:rPr lang="en-US" smtClean="0"/>
              <a:pPr/>
              <a:t>21</a:t>
            </a:fld>
            <a:endParaRPr lang="en-US"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2276872"/>
            <a:ext cx="7704856" cy="4248472"/>
          </a:xfrm>
          <a:prstGeom prst="rect">
            <a:avLst/>
          </a:prstGeom>
          <a:noFill/>
          <a:ln w="9525">
            <a:solidFill>
              <a:schemeClr val="accent5"/>
            </a:solidFill>
            <a:miter lim="800000"/>
            <a:headEnd/>
            <a:tailEnd/>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rot="20603160">
            <a:off x="1558239" y="4707717"/>
            <a:ext cx="5472608" cy="369332"/>
          </a:xfrm>
          <a:prstGeom prst="rect">
            <a:avLst/>
          </a:prstGeom>
          <a:solidFill>
            <a:schemeClr val="accent3">
              <a:lumMod val="40000"/>
              <a:lumOff val="60000"/>
            </a:schemeClr>
          </a:solidFill>
          <a:ln>
            <a:solidFill>
              <a:schemeClr val="bg2"/>
            </a:solidFill>
          </a:ln>
        </p:spPr>
        <p:txBody>
          <a:bodyPr wrap="square" rtlCol="0">
            <a:spAutoFit/>
          </a:bodyPr>
          <a:lstStyle/>
          <a:p>
            <a:pPr>
              <a:defRPr/>
            </a:pPr>
            <a:r>
              <a:rPr lang="en-GB" dirty="0">
                <a:latin typeface="Arial" pitchFamily="34" charset="0"/>
              </a:rPr>
              <a:t>Most walking and cycling schemes score over 4:1</a:t>
            </a:r>
          </a:p>
        </p:txBody>
      </p:sp>
    </p:spTree>
    <p:extLst>
      <p:ext uri="{BB962C8B-B14F-4D97-AF65-F5344CB8AC3E}">
        <p14:creationId xmlns:p14="http://schemas.microsoft.com/office/powerpoint/2010/main" val="340412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27278762"/>
              </p:ext>
            </p:extLst>
          </p:nvPr>
        </p:nvGraphicFramePr>
        <p:xfrm>
          <a:off x="755576" y="1196752"/>
          <a:ext cx="7993062" cy="5186362"/>
        </p:xfrm>
        <a:graphic>
          <a:graphicData uri="http://schemas.openxmlformats.org/drawingml/2006/table">
            <a:tbl>
              <a:tblPr firstRow="1" firstCol="1" lastRow="1" lastCol="1" bandRow="1" bandCol="1">
                <a:tableStyleId>{5C22544A-7EE6-4342-B048-85BDC9FD1C3A}</a:tableStyleId>
              </a:tblPr>
              <a:tblGrid>
                <a:gridCol w="7993062"/>
              </a:tblGrid>
              <a:tr h="718804">
                <a:tc>
                  <a:txBody>
                    <a:bodyPr/>
                    <a:lstStyle/>
                    <a:p>
                      <a:pPr>
                        <a:spcBef>
                          <a:spcPts val="600"/>
                        </a:spcBef>
                        <a:spcAft>
                          <a:spcPts val="600"/>
                        </a:spcAft>
                      </a:pPr>
                      <a:r>
                        <a:rPr lang="en-GB" sz="1800" dirty="0" smtClean="0">
                          <a:effectLst/>
                        </a:rPr>
                        <a:t>Pie </a:t>
                      </a:r>
                      <a:r>
                        <a:rPr lang="en-GB" sz="1800" dirty="0">
                          <a:effectLst/>
                        </a:rPr>
                        <a:t>chart of user benefits arising from the Yeadon to </a:t>
                      </a:r>
                      <a:r>
                        <a:rPr lang="en-GB" sz="1800" dirty="0" err="1">
                          <a:effectLst/>
                        </a:rPr>
                        <a:t>Guisely</a:t>
                      </a:r>
                      <a:r>
                        <a:rPr lang="en-GB" sz="1800" dirty="0">
                          <a:effectLst/>
                        </a:rPr>
                        <a:t> Links to Schools scheme  </a:t>
                      </a:r>
                      <a:endParaRPr lang="fr-FR" sz="1800" b="1" dirty="0">
                        <a:solidFill>
                          <a:srgbClr val="FFFFFF"/>
                        </a:solidFill>
                        <a:effectLst/>
                        <a:latin typeface="Arial"/>
                        <a:ea typeface="Times New Roman"/>
                      </a:endParaRPr>
                    </a:p>
                  </a:txBody>
                  <a:tcPr marL="68581" marR="68581" marT="0" marB="0"/>
                </a:tc>
              </a:tr>
              <a:tr h="4467558">
                <a:tc>
                  <a:txBody>
                    <a:bodyPr/>
                    <a:lstStyle/>
                    <a:p>
                      <a:pPr>
                        <a:spcBef>
                          <a:spcPts val="600"/>
                        </a:spcBef>
                        <a:spcAft>
                          <a:spcPts val="600"/>
                        </a:spcAft>
                        <a:tabLst>
                          <a:tab pos="685800" algn="l"/>
                        </a:tabLst>
                      </a:pPr>
                      <a:endParaRPr lang="fr-FR" sz="1200" dirty="0">
                        <a:effectLst/>
                      </a:endParaRPr>
                    </a:p>
                    <a:p>
                      <a:pPr>
                        <a:spcBef>
                          <a:spcPts val="600"/>
                        </a:spcBef>
                        <a:spcAft>
                          <a:spcPts val="600"/>
                        </a:spcAft>
                        <a:tabLst>
                          <a:tab pos="685800" algn="l"/>
                        </a:tabLst>
                      </a:pPr>
                      <a:r>
                        <a:rPr lang="en-GB" sz="1200" dirty="0">
                          <a:effectLst/>
                        </a:rPr>
                        <a:t> </a:t>
                      </a:r>
                      <a:endParaRPr lang="fr-FR" sz="1200" dirty="0">
                        <a:solidFill>
                          <a:srgbClr val="000000"/>
                        </a:solidFill>
                        <a:effectLst/>
                        <a:latin typeface="Arial"/>
                        <a:ea typeface="Times New Roman"/>
                      </a:endParaRPr>
                    </a:p>
                  </a:txBody>
                  <a:tcPr marL="68581" marR="68581" marT="0" marB="0"/>
                </a:tc>
              </a:tr>
            </a:tbl>
          </a:graphicData>
        </a:graphic>
      </p:graphicFrame>
      <p:pic>
        <p:nvPicPr>
          <p:cNvPr id="13322" name="Picture 236"/>
          <p:cNvPicPr>
            <a:picLocks noChangeAspect="1" noChangeArrowheads="1"/>
          </p:cNvPicPr>
          <p:nvPr/>
        </p:nvPicPr>
        <p:blipFill>
          <a:blip r:embed="rId3">
            <a:extLst>
              <a:ext uri="{28A0092B-C50C-407E-A947-70E740481C1C}">
                <a14:useLocalDpi xmlns:a14="http://schemas.microsoft.com/office/drawing/2010/main" val="0"/>
              </a:ext>
            </a:extLst>
          </a:blip>
          <a:srcRect l="1862" t="2908" r="1932" b="4393"/>
          <a:stretch>
            <a:fillRect/>
          </a:stretch>
        </p:blipFill>
        <p:spPr bwMode="auto">
          <a:xfrm>
            <a:off x="2297113" y="2778125"/>
            <a:ext cx="5370512"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251521" y="260350"/>
            <a:ext cx="8640960" cy="720378"/>
          </a:xfrm>
          <a:prstGeom prst="rect">
            <a:avLst/>
          </a:prstGeom>
          <a:extLst/>
        </p:spPr>
        <p:style>
          <a:lnRef idx="2">
            <a:schemeClr val="accent6"/>
          </a:lnRef>
          <a:fillRef idx="1">
            <a:schemeClr val="lt1"/>
          </a:fillRef>
          <a:effectRef idx="0">
            <a:schemeClr val="accent6"/>
          </a:effectRef>
          <a:fontRef idx="minor">
            <a:schemeClr val="dk1"/>
          </a:fontRef>
        </p:style>
        <p:txBody>
          <a:bodyPr/>
          <a:lstStyle>
            <a:lvl1pPr algn="l" rtl="0" eaLnBrk="0" fontAlgn="base" hangingPunct="0">
              <a:spcBef>
                <a:spcPct val="0"/>
              </a:spcBef>
              <a:spcAft>
                <a:spcPct val="0"/>
              </a:spcAft>
              <a:defRPr sz="3600" b="1" i="1">
                <a:solidFill>
                  <a:srgbClr val="336699"/>
                </a:solidFill>
                <a:latin typeface="+mj-lt"/>
                <a:ea typeface="+mj-ea"/>
                <a:cs typeface="+mj-cs"/>
              </a:defRPr>
            </a:lvl1pPr>
            <a:lvl2pPr algn="l" rtl="0" eaLnBrk="0" fontAlgn="base" hangingPunct="0">
              <a:spcBef>
                <a:spcPct val="0"/>
              </a:spcBef>
              <a:spcAft>
                <a:spcPct val="0"/>
              </a:spcAft>
              <a:defRPr sz="3600" b="1" i="1">
                <a:solidFill>
                  <a:srgbClr val="336699"/>
                </a:solidFill>
                <a:latin typeface="Arial Unicode MS" pitchFamily="34" charset="-128"/>
              </a:defRPr>
            </a:lvl2pPr>
            <a:lvl3pPr algn="l" rtl="0" eaLnBrk="0" fontAlgn="base" hangingPunct="0">
              <a:spcBef>
                <a:spcPct val="0"/>
              </a:spcBef>
              <a:spcAft>
                <a:spcPct val="0"/>
              </a:spcAft>
              <a:defRPr sz="3600" b="1" i="1">
                <a:solidFill>
                  <a:srgbClr val="336699"/>
                </a:solidFill>
                <a:latin typeface="Arial Unicode MS" pitchFamily="34" charset="-128"/>
              </a:defRPr>
            </a:lvl3pPr>
            <a:lvl4pPr algn="l" rtl="0" eaLnBrk="0" fontAlgn="base" hangingPunct="0">
              <a:spcBef>
                <a:spcPct val="0"/>
              </a:spcBef>
              <a:spcAft>
                <a:spcPct val="0"/>
              </a:spcAft>
              <a:defRPr sz="3600" b="1" i="1">
                <a:solidFill>
                  <a:srgbClr val="336699"/>
                </a:solidFill>
                <a:latin typeface="Arial Unicode MS" pitchFamily="34" charset="-128"/>
              </a:defRPr>
            </a:lvl4pPr>
            <a:lvl5pPr algn="l" rtl="0" eaLnBrk="0" fontAlgn="base" hangingPunct="0">
              <a:spcBef>
                <a:spcPct val="0"/>
              </a:spcBef>
              <a:spcAft>
                <a:spcPct val="0"/>
              </a:spcAft>
              <a:defRPr sz="3600" b="1" i="1">
                <a:solidFill>
                  <a:srgbClr val="336699"/>
                </a:solidFill>
                <a:latin typeface="Arial Unicode MS" pitchFamily="34" charset="-128"/>
              </a:defRPr>
            </a:lvl5pPr>
            <a:lvl6pPr marL="457200" algn="l" rtl="0" fontAlgn="base">
              <a:spcBef>
                <a:spcPct val="0"/>
              </a:spcBef>
              <a:spcAft>
                <a:spcPct val="0"/>
              </a:spcAft>
              <a:defRPr sz="3600" b="1" i="1">
                <a:solidFill>
                  <a:srgbClr val="336699"/>
                </a:solidFill>
                <a:latin typeface="Arial Unicode MS" pitchFamily="34" charset="-128"/>
              </a:defRPr>
            </a:lvl6pPr>
            <a:lvl7pPr marL="914400" algn="l" rtl="0" fontAlgn="base">
              <a:spcBef>
                <a:spcPct val="0"/>
              </a:spcBef>
              <a:spcAft>
                <a:spcPct val="0"/>
              </a:spcAft>
              <a:defRPr sz="3600" b="1" i="1">
                <a:solidFill>
                  <a:srgbClr val="336699"/>
                </a:solidFill>
                <a:latin typeface="Arial Unicode MS" pitchFamily="34" charset="-128"/>
              </a:defRPr>
            </a:lvl7pPr>
            <a:lvl8pPr marL="1371600" algn="l" rtl="0" fontAlgn="base">
              <a:spcBef>
                <a:spcPct val="0"/>
              </a:spcBef>
              <a:spcAft>
                <a:spcPct val="0"/>
              </a:spcAft>
              <a:defRPr sz="3600" b="1" i="1">
                <a:solidFill>
                  <a:srgbClr val="336699"/>
                </a:solidFill>
                <a:latin typeface="Arial Unicode MS" pitchFamily="34" charset="-128"/>
              </a:defRPr>
            </a:lvl8pPr>
            <a:lvl9pPr marL="1828800" algn="l" rtl="0" fontAlgn="base">
              <a:spcBef>
                <a:spcPct val="0"/>
              </a:spcBef>
              <a:spcAft>
                <a:spcPct val="0"/>
              </a:spcAft>
              <a:defRPr sz="3600" b="1" i="1">
                <a:solidFill>
                  <a:srgbClr val="336699"/>
                </a:solidFill>
                <a:latin typeface="Arial Unicode MS" pitchFamily="34" charset="-128"/>
              </a:defRPr>
            </a:lvl9pPr>
          </a:lstStyle>
          <a:p>
            <a:pPr eaLnBrk="1" hangingPunct="1">
              <a:defRPr/>
            </a:pPr>
            <a:r>
              <a:rPr lang="en-GB" sz="2800" b="0" i="0" dirty="0">
                <a:solidFill>
                  <a:schemeClr val="tx2"/>
                </a:solidFill>
                <a:latin typeface="+mn-lt"/>
                <a:cs typeface="Calibri" panose="020F0502020204030204" pitchFamily="34" charset="0"/>
              </a:rPr>
              <a:t>How significant are the economic health benefits? </a:t>
            </a:r>
            <a:endParaRPr lang="fr-FR" sz="2800" b="0" i="0" dirty="0">
              <a:solidFill>
                <a:schemeClr val="tx2"/>
              </a:solidFill>
              <a:latin typeface="+mn-lt"/>
              <a:cs typeface="Calibri" panose="020F0502020204030204" pitchFamily="34" charset="0"/>
            </a:endParaRPr>
          </a:p>
          <a:p>
            <a:pPr eaLnBrk="1" hangingPunct="1">
              <a:defRPr/>
            </a:pPr>
            <a:endParaRPr lang="en-GB" altLang="fr-FR" i="0" dirty="0" smtClean="0">
              <a:solidFill>
                <a:schemeClr val="tx1"/>
              </a:solidFill>
              <a:latin typeface="Century" pitchFamily="18" charset="0"/>
              <a:cs typeface="Arial" panose="020B0604020202020204" pitchFamily="34" charset="0"/>
            </a:endParaRPr>
          </a:p>
        </p:txBody>
      </p:sp>
    </p:spTree>
    <p:extLst>
      <p:ext uri="{BB962C8B-B14F-4D97-AF65-F5344CB8AC3E}">
        <p14:creationId xmlns:p14="http://schemas.microsoft.com/office/powerpoint/2010/main" val="55872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404664"/>
            <a:ext cx="8028000" cy="720080"/>
          </a:xfrm>
        </p:spPr>
        <p:txBody>
          <a:bodyPr>
            <a:normAutofit/>
          </a:bodyPr>
          <a:lstStyle/>
          <a:p>
            <a:pPr algn="ctr"/>
            <a:r>
              <a:rPr lang="en-GB" dirty="0">
                <a:cs typeface="Arial" pitchFamily="34" charset="0"/>
              </a:rPr>
              <a:t>Business case</a:t>
            </a:r>
            <a:endParaRPr lang="en-GB" dirty="0"/>
          </a:p>
        </p:txBody>
      </p:sp>
      <p:sp>
        <p:nvSpPr>
          <p:cNvPr id="4" name="Slide Number Placeholder 3"/>
          <p:cNvSpPr>
            <a:spLocks noGrp="1"/>
          </p:cNvSpPr>
          <p:nvPr>
            <p:ph type="sldNum" sz="quarter" idx="12"/>
          </p:nvPr>
        </p:nvSpPr>
        <p:spPr/>
        <p:txBody>
          <a:bodyPr/>
          <a:lstStyle/>
          <a:p>
            <a:fld id="{E051598E-9D06-4046-8EF2-7702044C4E81}" type="slidenum">
              <a:rPr lang="en-US" smtClean="0"/>
              <a:pPr/>
              <a:t>23</a:t>
            </a:fld>
            <a:endParaRPr lang="en-US" dirty="0"/>
          </a:p>
        </p:txBody>
      </p:sp>
      <p:sp>
        <p:nvSpPr>
          <p:cNvPr id="7" name="TextBox 6"/>
          <p:cNvSpPr txBox="1"/>
          <p:nvPr/>
        </p:nvSpPr>
        <p:spPr>
          <a:xfrm>
            <a:off x="4499992" y="2204864"/>
            <a:ext cx="3312368" cy="3693319"/>
          </a:xfrm>
          <a:prstGeom prst="rect">
            <a:avLst/>
          </a:prstGeom>
          <a:noFill/>
        </p:spPr>
        <p:txBody>
          <a:bodyPr wrap="square" rtlCol="0">
            <a:spAutoFit/>
          </a:bodyPr>
          <a:lstStyle/>
          <a:p>
            <a:pPr marL="285750" indent="-285750">
              <a:buFont typeface="Arial" panose="020B0604020202020204" pitchFamily="34" charset="0"/>
              <a:buChar char="•"/>
              <a:defRPr/>
            </a:pPr>
            <a:r>
              <a:rPr lang="en-GB" dirty="0">
                <a:solidFill>
                  <a:srgbClr val="C00000"/>
                </a:solidFill>
                <a:latin typeface="Arial" charset="0"/>
                <a:cs typeface="Times New Roman" pitchFamily="18" charset="0"/>
              </a:rPr>
              <a:t>Unequivocal economic justification for investments to facilitate cycling and walking </a:t>
            </a:r>
            <a:r>
              <a:rPr lang="en-GB" i="1" dirty="0">
                <a:solidFill>
                  <a:srgbClr val="C00000"/>
                </a:solidFill>
                <a:latin typeface="Arial" charset="0"/>
                <a:cs typeface="Times New Roman" pitchFamily="18" charset="0"/>
              </a:rPr>
              <a:t>yet</a:t>
            </a:r>
            <a:r>
              <a:rPr lang="en-GB" dirty="0">
                <a:solidFill>
                  <a:srgbClr val="C00000"/>
                </a:solidFill>
                <a:latin typeface="Arial" charset="0"/>
                <a:cs typeface="Times New Roman" pitchFamily="18" charset="0"/>
              </a:rPr>
              <a:t> </a:t>
            </a:r>
            <a:r>
              <a:rPr lang="en-GB" i="1" dirty="0">
                <a:solidFill>
                  <a:srgbClr val="C00000"/>
                </a:solidFill>
                <a:latin typeface="Arial" charset="0"/>
                <a:cs typeface="Times New Roman" pitchFamily="18" charset="0"/>
              </a:rPr>
              <a:t>undervalued</a:t>
            </a:r>
            <a:r>
              <a:rPr lang="en-GB" dirty="0">
                <a:solidFill>
                  <a:srgbClr val="C00000"/>
                </a:solidFill>
                <a:latin typeface="Arial" charset="0"/>
                <a:cs typeface="Times New Roman" pitchFamily="18" charset="0"/>
              </a:rPr>
              <a:t> </a:t>
            </a:r>
            <a:r>
              <a:rPr lang="en-GB" i="1" dirty="0">
                <a:solidFill>
                  <a:srgbClr val="C00000"/>
                </a:solidFill>
                <a:latin typeface="Arial" charset="0"/>
                <a:cs typeface="Times New Roman" pitchFamily="18" charset="0"/>
              </a:rPr>
              <a:t>or not even considered in many transport assessments</a:t>
            </a:r>
            <a:endParaRPr lang="en-GB" b="1" dirty="0">
              <a:solidFill>
                <a:srgbClr val="C00000"/>
              </a:solidFill>
              <a:latin typeface="Calibri" pitchFamily="34" charset="0"/>
              <a:cs typeface="Times New Roman" pitchFamily="18" charset="0"/>
            </a:endParaRPr>
          </a:p>
          <a:p>
            <a:pPr marL="285750" indent="-285750">
              <a:buFont typeface="Arial" panose="020B0604020202020204" pitchFamily="34" charset="0"/>
              <a:buChar char="•"/>
              <a:defRPr/>
            </a:pPr>
            <a:r>
              <a:rPr lang="en-GB" dirty="0">
                <a:solidFill>
                  <a:srgbClr val="C00000"/>
                </a:solidFill>
                <a:latin typeface="Arial" charset="0"/>
                <a:cs typeface="Times New Roman" pitchFamily="18" charset="0"/>
              </a:rPr>
              <a:t>Almost all studies report highly significant economic benefits </a:t>
            </a:r>
          </a:p>
          <a:p>
            <a:pPr marL="285750" indent="-285750">
              <a:buFont typeface="Arial" panose="020B0604020202020204" pitchFamily="34" charset="0"/>
              <a:buChar char="•"/>
              <a:defRPr/>
            </a:pPr>
            <a:r>
              <a:rPr lang="en-GB" dirty="0">
                <a:solidFill>
                  <a:srgbClr val="C00000"/>
                </a:solidFill>
                <a:latin typeface="Arial" charset="0"/>
                <a:cs typeface="Times New Roman" pitchFamily="18" charset="0"/>
              </a:rPr>
              <a:t>2/3 of Benefit to Cost Ratios derived from health benefits</a:t>
            </a:r>
          </a:p>
        </p:txBody>
      </p:sp>
      <p:pic>
        <p:nvPicPr>
          <p:cNvPr id="9" name="Content Placeholder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2658" t="8333" r="34682" b="6935"/>
          <a:stretch>
            <a:fillRect/>
          </a:stretch>
        </p:blipFill>
        <p:spPr bwMode="auto">
          <a:xfrm>
            <a:off x="899592" y="1772816"/>
            <a:ext cx="2787285" cy="406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7308304" y="1268760"/>
            <a:ext cx="1008112" cy="369332"/>
          </a:xfrm>
          <a:prstGeom prst="rect">
            <a:avLst/>
          </a:prstGeom>
          <a:noFill/>
        </p:spPr>
        <p:txBody>
          <a:bodyPr wrap="square" rtlCol="0">
            <a:spAutoFit/>
          </a:bodyPr>
          <a:lstStyle/>
          <a:p>
            <a:endParaRPr lang="en-GB" dirty="0"/>
          </a:p>
        </p:txBody>
      </p:sp>
      <p:pic>
        <p:nvPicPr>
          <p:cNvPr id="12" name="Picture 5" descr="C:\Users\a\AppData\Local\Microsoft\Windows\Temporary Internet Files\Content.IE5\9HFLX3FD\MC90044010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931351"/>
            <a:ext cx="1296987" cy="164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8086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E051598E-9D06-4046-8EF2-7702044C4E81}" type="slidenum">
              <a:rPr lang="en-US" smtClean="0"/>
              <a:pPr/>
              <a:t>24</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4732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260648"/>
            <a:ext cx="8028000" cy="648072"/>
          </a:xfrm>
        </p:spPr>
        <p:txBody>
          <a:bodyPr>
            <a:noAutofit/>
          </a:bodyPr>
          <a:lstStyle/>
          <a:p>
            <a:pPr algn="ctr"/>
            <a:r>
              <a:rPr lang="en-GB" dirty="0"/>
              <a:t>Public Health Outcomes Framework: Direct links to </a:t>
            </a:r>
            <a:r>
              <a:rPr lang="en-GB" dirty="0" smtClean="0"/>
              <a:t>transport (England)</a:t>
            </a:r>
            <a:r>
              <a:rPr lang="en-GB" sz="3600" dirty="0"/>
              <a:t/>
            </a:r>
            <a:br>
              <a:rPr lang="en-GB" sz="3600" dirty="0"/>
            </a:br>
            <a:endParaRPr lang="en-GB" sz="3600" dirty="0"/>
          </a:p>
        </p:txBody>
      </p:sp>
      <p:sp>
        <p:nvSpPr>
          <p:cNvPr id="4" name="Slide Number Placeholder 3"/>
          <p:cNvSpPr>
            <a:spLocks noGrp="1"/>
          </p:cNvSpPr>
          <p:nvPr>
            <p:ph type="sldNum" sz="quarter" idx="12"/>
          </p:nvPr>
        </p:nvSpPr>
        <p:spPr/>
        <p:txBody>
          <a:bodyPr/>
          <a:lstStyle/>
          <a:p>
            <a:fld id="{E051598E-9D06-4046-8EF2-7702044C4E81}" type="slidenum">
              <a:rPr lang="en-US" smtClean="0"/>
              <a:pPr/>
              <a:t>25</a:t>
            </a:fld>
            <a:endParaRPr lang="en-US" dirty="0"/>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764524159"/>
              </p:ext>
            </p:extLst>
          </p:nvPr>
        </p:nvGraphicFramePr>
        <p:xfrm>
          <a:off x="1691680" y="1988840"/>
          <a:ext cx="5742207" cy="4361458"/>
        </p:xfrm>
        <a:graphic>
          <a:graphicData uri="http://schemas.openxmlformats.org/presentationml/2006/ole">
            <mc:AlternateContent xmlns:mc="http://schemas.openxmlformats.org/markup-compatibility/2006">
              <mc:Choice xmlns:v="urn:schemas-microsoft-com:vml" Requires="v">
                <p:oleObj spid="_x0000_s3131" name="Bitmap Image" r:id="rId3" imgW="0" imgH="0" progId="PBrush">
                  <p:embed/>
                </p:oleObj>
              </mc:Choice>
              <mc:Fallback>
                <p:oleObj name="Bitmap Image" r:id="rId3" imgW="0" imgH="0" progId="PBrus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1988840"/>
                        <a:ext cx="5742207" cy="4361458"/>
                      </a:xfrm>
                      <a:prstGeom prst="rect">
                        <a:avLst/>
                      </a:prstGeom>
                      <a:noFill/>
                      <a:ln w="9525">
                        <a:solidFill>
                          <a:schemeClr val="tx1"/>
                        </a:solidFill>
                        <a:miter lim="800000"/>
                        <a:headEnd/>
                        <a:tailEnd/>
                      </a:ln>
                      <a:effectLst/>
                    </p:spPr>
                  </p:pic>
                </p:oleObj>
              </mc:Fallback>
            </mc:AlternateContent>
          </a:graphicData>
        </a:graphic>
      </p:graphicFrame>
      <p:sp>
        <p:nvSpPr>
          <p:cNvPr id="6" name="TextBox 1"/>
          <p:cNvSpPr txBox="1">
            <a:spLocks noChangeArrowheads="1"/>
          </p:cNvSpPr>
          <p:nvPr/>
        </p:nvSpPr>
        <p:spPr bwMode="auto">
          <a:xfrm>
            <a:off x="755576" y="6376194"/>
            <a:ext cx="82809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fr-FR" altLang="fr-FR" sz="1200" b="1" dirty="0">
                <a:solidFill>
                  <a:srgbClr val="FF0000"/>
                </a:solidFill>
                <a:latin typeface="Calibri" pitchFamily="34" charset="0"/>
                <a:hlinkClick r:id="rId5"/>
              </a:rPr>
              <a:t>https://www.gov.uk/government/publications/healthy-lives-healthy-people-improving-outcomes-and-supporting-transparency</a:t>
            </a:r>
            <a:r>
              <a:rPr lang="fr-FR" altLang="fr-FR" sz="1200" b="1" dirty="0">
                <a:latin typeface="Calibri" pitchFamily="34" charset="0"/>
              </a:rPr>
              <a:t> </a:t>
            </a:r>
          </a:p>
        </p:txBody>
      </p:sp>
    </p:spTree>
    <p:extLst>
      <p:ext uri="{BB962C8B-B14F-4D97-AF65-F5344CB8AC3E}">
        <p14:creationId xmlns:p14="http://schemas.microsoft.com/office/powerpoint/2010/main" val="2402053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2"/>
          </p:nvPr>
        </p:nvSpPr>
        <p:spPr/>
        <p:txBody>
          <a:bodyPr/>
          <a:lstStyle/>
          <a:p>
            <a:fld id="{E051598E-9D06-4046-8EF2-7702044C4E81}" type="slidenum">
              <a:rPr lang="en-US" smtClean="0"/>
              <a:pPr/>
              <a:t>26</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p:nvPr/>
        </p:nvSpPr>
        <p:spPr>
          <a:xfrm>
            <a:off x="1187624" y="3861048"/>
            <a:ext cx="978408" cy="556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23930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404664"/>
            <a:ext cx="8028000" cy="648072"/>
          </a:xfrm>
        </p:spPr>
        <p:txBody>
          <a:bodyPr>
            <a:noAutofit/>
          </a:bodyPr>
          <a:lstStyle/>
          <a:p>
            <a:pPr algn="ctr"/>
            <a:r>
              <a:rPr lang="en-GB" dirty="0">
                <a:cs typeface="Arial" panose="020B0604020202020204" pitchFamily="34" charset="0"/>
              </a:rPr>
              <a:t>Utilising co-benefits</a:t>
            </a:r>
            <a:endParaRPr lang="en-GB" dirty="0"/>
          </a:p>
        </p:txBody>
      </p:sp>
      <p:sp>
        <p:nvSpPr>
          <p:cNvPr id="3" name="Content Placeholder 2"/>
          <p:cNvSpPr>
            <a:spLocks noGrp="1"/>
          </p:cNvSpPr>
          <p:nvPr>
            <p:ph idx="1"/>
          </p:nvPr>
        </p:nvSpPr>
        <p:spPr>
          <a:xfrm>
            <a:off x="558000" y="1412776"/>
            <a:ext cx="8028000" cy="4739679"/>
          </a:xfrm>
        </p:spPr>
        <p:txBody>
          <a:bodyPr numCol="2"/>
          <a:lstStyle/>
          <a:p>
            <a:pPr algn="ctr">
              <a:lnSpc>
                <a:spcPct val="150000"/>
              </a:lnSpc>
            </a:pPr>
            <a:r>
              <a:rPr lang="en-GB" dirty="0" smtClean="0">
                <a:solidFill>
                  <a:srgbClr val="C00000"/>
                </a:solidFill>
                <a:cs typeface="Arial" panose="020B0604020202020204" pitchFamily="34" charset="0"/>
              </a:rPr>
              <a:t>Co- </a:t>
            </a:r>
            <a:r>
              <a:rPr lang="en-GB" dirty="0">
                <a:solidFill>
                  <a:srgbClr val="C00000"/>
                </a:solidFill>
                <a:cs typeface="Arial" panose="020B0604020202020204" pitchFamily="34" charset="0"/>
              </a:rPr>
              <a:t>benefits: </a:t>
            </a:r>
            <a:r>
              <a:rPr lang="en-GB" dirty="0" smtClean="0">
                <a:solidFill>
                  <a:srgbClr val="C00000"/>
                </a:solidFill>
                <a:cs typeface="Arial" panose="020B0604020202020204" pitchFamily="34" charset="0"/>
              </a:rPr>
              <a:t>“ Substantial evidence indicated that designing and creating parks, communities, transportation systems, schools and buildings that make physical activity attractive  and convenient is also likely to produce a wide range of additional benefits”.</a:t>
            </a:r>
          </a:p>
          <a:p>
            <a:pPr algn="ctr">
              <a:lnSpc>
                <a:spcPct val="150000"/>
              </a:lnSpc>
            </a:pPr>
            <a:r>
              <a:rPr lang="en-GB" sz="1200" dirty="0" err="1" smtClean="0">
                <a:solidFill>
                  <a:srgbClr val="C00000"/>
                </a:solidFill>
              </a:rPr>
              <a:t>Salliis</a:t>
            </a:r>
            <a:r>
              <a:rPr lang="en-GB" sz="1200" dirty="0" smtClean="0">
                <a:solidFill>
                  <a:srgbClr val="C00000"/>
                </a:solidFill>
              </a:rPr>
              <a:t>, J. et al, 2015 Co-benefits of designing communities for active living: an exploration of the literature, </a:t>
            </a:r>
            <a:r>
              <a:rPr lang="en-GB" sz="1200" i="1" dirty="0" smtClean="0">
                <a:solidFill>
                  <a:srgbClr val="C00000"/>
                </a:solidFill>
              </a:rPr>
              <a:t>Int. J. of Behavioural Nutrition &amp; Physical Activity</a:t>
            </a:r>
            <a:r>
              <a:rPr lang="en-GB" sz="1200" dirty="0" smtClean="0">
                <a:solidFill>
                  <a:srgbClr val="C00000"/>
                </a:solidFill>
              </a:rPr>
              <a:t>, 12:30.</a:t>
            </a:r>
            <a:endParaRPr lang="en-GB" sz="1200" dirty="0">
              <a:solidFill>
                <a:srgbClr val="C00000"/>
              </a:solidFill>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27</a:t>
            </a:fld>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2704" y="1412776"/>
            <a:ext cx="3040184" cy="4669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092280" y="5108991"/>
            <a:ext cx="1440160" cy="1200329"/>
          </a:xfrm>
          <a:prstGeom prst="rect">
            <a:avLst/>
          </a:prstGeom>
          <a:solidFill>
            <a:schemeClr val="accent5">
              <a:lumMod val="20000"/>
              <a:lumOff val="80000"/>
            </a:schemeClr>
          </a:solidFill>
          <a:ln>
            <a:solidFill>
              <a:schemeClr val="bg2"/>
            </a:solidFill>
          </a:ln>
        </p:spPr>
        <p:txBody>
          <a:bodyPr wrap="square" rtlCol="0">
            <a:spAutoFit/>
          </a:bodyPr>
          <a:lstStyle/>
          <a:p>
            <a:r>
              <a:rPr lang="en-GB" dirty="0">
                <a:latin typeface="Arial" panose="020B0604020202020204" pitchFamily="34" charset="0"/>
                <a:cs typeface="Arial" panose="020B0604020202020204" pitchFamily="34" charset="0"/>
              </a:rPr>
              <a:t>Children, MVPA and academic attainment</a:t>
            </a:r>
            <a:endParaRPr lang="en-GB" dirty="0"/>
          </a:p>
        </p:txBody>
      </p:sp>
    </p:spTree>
    <p:extLst>
      <p:ext uri="{BB962C8B-B14F-4D97-AF65-F5344CB8AC3E}">
        <p14:creationId xmlns:p14="http://schemas.microsoft.com/office/powerpoint/2010/main" val="15739593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028000" cy="4797304"/>
          </a:xfrm>
        </p:spPr>
        <p:txBody>
          <a:bodyPr>
            <a:normAutofit/>
          </a:bodyPr>
          <a:lstStyle/>
          <a:p>
            <a:pPr algn="ctr"/>
            <a:r>
              <a:rPr lang="en-GB" b="1" dirty="0" smtClean="0">
                <a:solidFill>
                  <a:schemeClr val="bg2"/>
                </a:solidFill>
              </a:rPr>
              <a:t/>
            </a:r>
            <a:br>
              <a:rPr lang="en-GB" b="1" dirty="0" smtClean="0">
                <a:solidFill>
                  <a:schemeClr val="bg2"/>
                </a:solidFill>
              </a:rPr>
            </a:br>
            <a:r>
              <a:rPr lang="en-GB" b="1" dirty="0">
                <a:solidFill>
                  <a:schemeClr val="bg2"/>
                </a:solidFill>
              </a:rPr>
              <a:t/>
            </a:r>
            <a:br>
              <a:rPr lang="en-GB" b="1" dirty="0">
                <a:solidFill>
                  <a:schemeClr val="bg2"/>
                </a:solidFill>
              </a:rPr>
            </a:br>
            <a:r>
              <a:rPr lang="en-GB" b="1" dirty="0" smtClean="0">
                <a:solidFill>
                  <a:schemeClr val="bg2"/>
                </a:solidFill>
              </a:rPr>
              <a:t>Evidence</a:t>
            </a:r>
            <a:r>
              <a:rPr lang="en-GB" sz="4400" b="1" dirty="0">
                <a:solidFill>
                  <a:schemeClr val="bg2"/>
                </a:solidFill>
              </a:rPr>
              <a:t/>
            </a:r>
            <a:br>
              <a:rPr lang="en-GB" sz="4400" b="1" dirty="0">
                <a:solidFill>
                  <a:schemeClr val="bg2"/>
                </a:solidFill>
              </a:rPr>
            </a:br>
            <a:endParaRPr lang="en-GB" sz="4400" dirty="0"/>
          </a:p>
        </p:txBody>
      </p:sp>
      <p:sp>
        <p:nvSpPr>
          <p:cNvPr id="4" name="Slide Number Placeholder 3"/>
          <p:cNvSpPr>
            <a:spLocks noGrp="1"/>
          </p:cNvSpPr>
          <p:nvPr>
            <p:ph type="sldNum" sz="quarter" idx="12"/>
          </p:nvPr>
        </p:nvSpPr>
        <p:spPr/>
        <p:txBody>
          <a:bodyPr/>
          <a:lstStyle/>
          <a:p>
            <a:fld id="{E051598E-9D06-4046-8EF2-7702044C4E81}" type="slidenum">
              <a:rPr lang="en-US" smtClean="0"/>
              <a:pPr/>
              <a:t>28</a:t>
            </a:fld>
            <a:endParaRPr lang="en-US" dirty="0"/>
          </a:p>
        </p:txBody>
      </p:sp>
    </p:spTree>
    <p:extLst>
      <p:ext uri="{BB962C8B-B14F-4D97-AF65-F5344CB8AC3E}">
        <p14:creationId xmlns:p14="http://schemas.microsoft.com/office/powerpoint/2010/main" val="12930235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028000" cy="648072"/>
          </a:xfrm>
        </p:spPr>
        <p:txBody>
          <a:bodyPr>
            <a:noAutofit/>
          </a:bodyPr>
          <a:lstStyle/>
          <a:p>
            <a:pPr algn="ctr">
              <a:defRPr/>
            </a:pPr>
            <a:r>
              <a:rPr lang="en-US" altLang="fr-FR" dirty="0">
                <a:cs typeface="Arial" panose="020B0604020202020204" pitchFamily="34" charset="0"/>
              </a:rPr>
              <a:t>National Institute for Health and Care Excellence recommends</a:t>
            </a:r>
            <a:endParaRPr lang="en-GB" altLang="fr-FR" dirty="0">
              <a:cs typeface="Arial" panose="020B0604020202020204"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29</a:t>
            </a:fld>
            <a:endParaRPr lang="en-US"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1700808"/>
            <a:ext cx="5387789" cy="4523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732240" y="2420888"/>
            <a:ext cx="720080" cy="369332"/>
          </a:xfrm>
          <a:prstGeom prst="rect">
            <a:avLst/>
          </a:prstGeom>
          <a:noFill/>
        </p:spPr>
        <p:txBody>
          <a:bodyPr wrap="square" rtlCol="0">
            <a:spAutoFit/>
          </a:bodyPr>
          <a:lstStyle/>
          <a:p>
            <a:endParaRPr lang="en-GB" dirty="0"/>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32522">
            <a:off x="6923156" y="2839020"/>
            <a:ext cx="1427162" cy="2016125"/>
          </a:xfrm>
          <a:prstGeom prst="rect">
            <a:avLst/>
          </a:prstGeom>
          <a:noFill/>
          <a:ln>
            <a:noFill/>
          </a:ln>
          <a:effectLst>
            <a:outerShdw dist="85194" dir="3806097"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5705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028000" cy="4896544"/>
          </a:xfrm>
        </p:spPr>
        <p:txBody>
          <a:bodyPr>
            <a:normAutofit/>
          </a:bodyPr>
          <a:lstStyle/>
          <a:p>
            <a:r>
              <a:rPr lang="en-GB" dirty="0" smtClean="0"/>
              <a:t/>
            </a:r>
            <a:br>
              <a:rPr lang="en-GB" dirty="0" smtClean="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endParaRPr lang="en-GB" dirty="0"/>
          </a:p>
        </p:txBody>
      </p:sp>
      <p:sp>
        <p:nvSpPr>
          <p:cNvPr id="3" name="Content Placeholder 2"/>
          <p:cNvSpPr>
            <a:spLocks noGrp="1"/>
          </p:cNvSpPr>
          <p:nvPr>
            <p:ph idx="1"/>
          </p:nvPr>
        </p:nvSpPr>
        <p:spPr>
          <a:xfrm>
            <a:off x="539552" y="2132856"/>
            <a:ext cx="8028000" cy="4064455"/>
          </a:xfrm>
        </p:spPr>
        <p:txBody>
          <a:bodyPr anchor="ctr">
            <a:normAutofit lnSpcReduction="10000"/>
          </a:bodyPr>
          <a:lstStyle/>
          <a:p>
            <a:pPr algn="ctr"/>
            <a:r>
              <a:rPr lang="en-GB" sz="4000" b="1" dirty="0" smtClean="0">
                <a:solidFill>
                  <a:schemeClr val="bg2"/>
                </a:solidFill>
                <a:cs typeface="Arial" pitchFamily="34" charset="0"/>
              </a:rPr>
              <a:t>Background:</a:t>
            </a:r>
          </a:p>
          <a:p>
            <a:pPr algn="ctr"/>
            <a:r>
              <a:rPr lang="en-GB" sz="4000" b="1" dirty="0" smtClean="0">
                <a:solidFill>
                  <a:schemeClr val="bg2"/>
                </a:solidFill>
                <a:cs typeface="Arial" pitchFamily="34" charset="0"/>
              </a:rPr>
              <a:t>What </a:t>
            </a:r>
            <a:r>
              <a:rPr lang="en-GB" sz="4000" b="1" dirty="0">
                <a:solidFill>
                  <a:schemeClr val="bg2"/>
                </a:solidFill>
                <a:cs typeface="Arial" pitchFamily="34" charset="0"/>
              </a:rPr>
              <a:t>is the purpose of </a:t>
            </a:r>
            <a:r>
              <a:rPr lang="en-GB" sz="4000" b="1" dirty="0" smtClean="0">
                <a:solidFill>
                  <a:schemeClr val="bg2"/>
                </a:solidFill>
                <a:cs typeface="Arial" pitchFamily="34" charset="0"/>
              </a:rPr>
              <a:t>transport planning ?</a:t>
            </a:r>
          </a:p>
          <a:p>
            <a:pPr algn="ctr"/>
            <a:endParaRPr lang="en-GB" sz="4000" b="1" dirty="0">
              <a:solidFill>
                <a:schemeClr val="bg2"/>
              </a:solidFill>
              <a:cs typeface="Arial" pitchFamily="34" charset="0"/>
            </a:endParaRPr>
          </a:p>
          <a:p>
            <a:pPr algn="ctr"/>
            <a:r>
              <a:rPr lang="en-GB" sz="4000" b="1" dirty="0">
                <a:solidFill>
                  <a:schemeClr val="bg2"/>
                </a:solidFill>
              </a:rPr>
              <a:t/>
            </a:r>
            <a:br>
              <a:rPr lang="en-GB" sz="4000" b="1" dirty="0">
                <a:solidFill>
                  <a:schemeClr val="bg2"/>
                </a:solidFill>
              </a:rPr>
            </a:br>
            <a:endParaRPr lang="en-GB" sz="4000" b="1" dirty="0" smtClean="0">
              <a:solidFill>
                <a:schemeClr val="bg2"/>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3</a:t>
            </a:fld>
            <a:endParaRPr lang="en-US" dirty="0"/>
          </a:p>
        </p:txBody>
      </p:sp>
    </p:spTree>
    <p:extLst>
      <p:ext uri="{BB962C8B-B14F-4D97-AF65-F5344CB8AC3E}">
        <p14:creationId xmlns:p14="http://schemas.microsoft.com/office/powerpoint/2010/main" val="41037132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E051598E-9D06-4046-8EF2-7702044C4E81}" type="slidenum">
              <a:rPr lang="en-US" smtClean="0"/>
              <a:pPr/>
              <a:t>30</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7438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pic>
        <p:nvPicPr>
          <p:cNvPr id="5" name="Content Placeholder 4"/>
          <p:cNvPicPr>
            <a:picLocks noGrp="1" noChangeAspect="1"/>
          </p:cNvPicPr>
          <p:nvPr>
            <p:ph idx="1"/>
          </p:nvPr>
        </p:nvPicPr>
        <p:blipFill rotWithShape="1">
          <a:blip r:embed="rId3" cstate="print">
            <a:clrChange>
              <a:clrFrom>
                <a:srgbClr val="DDDDDD"/>
              </a:clrFrom>
              <a:clrTo>
                <a:srgbClr val="DDDDDD">
                  <a:alpha val="0"/>
                </a:srgbClr>
              </a:clrTo>
            </a:clrChange>
            <a:extLst>
              <a:ext uri="{28A0092B-C50C-407E-A947-70E740481C1C}">
                <a14:useLocalDpi xmlns:a14="http://schemas.microsoft.com/office/drawing/2010/main" val="0"/>
              </a:ext>
            </a:extLst>
          </a:blip>
          <a:srcRect t="26955" b="61773"/>
          <a:stretch/>
        </p:blipFill>
        <p:spPr>
          <a:xfrm>
            <a:off x="331557" y="1988840"/>
            <a:ext cx="8480886" cy="1368152"/>
          </a:xfrm>
        </p:spPr>
      </p:pic>
      <p:sp>
        <p:nvSpPr>
          <p:cNvPr id="4" name="Rectangle 3"/>
          <p:cNvSpPr/>
          <p:nvPr/>
        </p:nvSpPr>
        <p:spPr>
          <a:xfrm>
            <a:off x="0" y="0"/>
            <a:ext cx="9144000" cy="141277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t>Return of public Health to Local Government (England)</a:t>
            </a:r>
            <a:endParaRPr lang="en-GB" sz="4400" b="1" dirty="0"/>
          </a:p>
        </p:txBody>
      </p:sp>
      <p:sp>
        <p:nvSpPr>
          <p:cNvPr id="6" name="TextBox 5"/>
          <p:cNvSpPr txBox="1"/>
          <p:nvPr/>
        </p:nvSpPr>
        <p:spPr>
          <a:xfrm>
            <a:off x="395536" y="3861048"/>
            <a:ext cx="8496944" cy="584775"/>
          </a:xfrm>
          <a:prstGeom prst="rect">
            <a:avLst/>
          </a:prstGeom>
          <a:noFill/>
        </p:spPr>
        <p:txBody>
          <a:bodyPr wrap="square" rtlCol="0">
            <a:spAutoFit/>
          </a:bodyPr>
          <a:lstStyle/>
          <a:p>
            <a:pPr algn="ctr"/>
            <a:r>
              <a:rPr lang="en-GB" sz="3200" b="1" dirty="0" smtClean="0"/>
              <a:t>Would this move result in greater collaboration?</a:t>
            </a:r>
            <a:endParaRPr lang="en-GB" sz="3200" b="1" dirty="0"/>
          </a:p>
        </p:txBody>
      </p:sp>
    </p:spTree>
    <p:extLst>
      <p:ext uri="{BB962C8B-B14F-4D97-AF65-F5344CB8AC3E}">
        <p14:creationId xmlns:p14="http://schemas.microsoft.com/office/powerpoint/2010/main" val="27414786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51598E-9D06-4046-8EF2-7702044C4E81}" type="slidenum">
              <a:rPr lang="en-US" smtClean="0"/>
              <a:pPr/>
              <a:t>32</a:t>
            </a:fld>
            <a:endParaRPr lang="en-US" dirty="0"/>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1382955455"/>
              </p:ext>
            </p:extLst>
          </p:nvPr>
        </p:nvGraphicFramePr>
        <p:xfrm>
          <a:off x="557213" y="1340769"/>
          <a:ext cx="8029575" cy="481238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GB" dirty="0" smtClean="0"/>
              <a:t> </a:t>
            </a:r>
            <a:endParaRPr lang="fr-FR" dirty="0"/>
          </a:p>
        </p:txBody>
      </p:sp>
      <p:sp>
        <p:nvSpPr>
          <p:cNvPr id="6" name="Rectangle 5"/>
          <p:cNvSpPr/>
          <p:nvPr/>
        </p:nvSpPr>
        <p:spPr>
          <a:xfrm>
            <a:off x="0" y="0"/>
            <a:ext cx="9144000" cy="141277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t>Survey of </a:t>
            </a:r>
            <a:r>
              <a:rPr lang="en-GB" sz="4400" b="1" dirty="0" err="1" smtClean="0"/>
              <a:t>Dirs</a:t>
            </a:r>
            <a:r>
              <a:rPr lang="en-GB" sz="4400" b="1" dirty="0" smtClean="0"/>
              <a:t> of Public Health</a:t>
            </a:r>
            <a:endParaRPr lang="en-GB" sz="4400" b="1" dirty="0"/>
          </a:p>
        </p:txBody>
      </p:sp>
    </p:spTree>
    <p:extLst>
      <p:ext uri="{BB962C8B-B14F-4D97-AF65-F5344CB8AC3E}">
        <p14:creationId xmlns:p14="http://schemas.microsoft.com/office/powerpoint/2010/main" val="18959977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1556792"/>
            <a:ext cx="8028000" cy="648072"/>
          </a:xfrm>
        </p:spPr>
        <p:txBody>
          <a:bodyPr/>
          <a:lstStyle/>
          <a:p>
            <a:r>
              <a:rPr lang="en-GB" dirty="0" smtClean="0"/>
              <a:t> </a:t>
            </a:r>
            <a:endParaRPr lang="en-GB" dirty="0"/>
          </a:p>
        </p:txBody>
      </p:sp>
      <p:pic>
        <p:nvPicPr>
          <p:cNvPr id="7" name="Content Placeholder 6"/>
          <p:cNvPicPr>
            <a:picLocks noGrp="1" noChangeAspect="1"/>
          </p:cNvPicPr>
          <p:nvPr>
            <p:ph idx="1"/>
          </p:nvPr>
        </p:nvPicPr>
        <p:blipFill rotWithShape="1">
          <a:blip r:embed="rId3" cstate="print">
            <a:clrChange>
              <a:clrFrom>
                <a:srgbClr val="DDDDDD"/>
              </a:clrFrom>
              <a:clrTo>
                <a:srgbClr val="DDDDDD">
                  <a:alpha val="0"/>
                </a:srgbClr>
              </a:clrTo>
            </a:clrChange>
            <a:extLst>
              <a:ext uri="{28A0092B-C50C-407E-A947-70E740481C1C}">
                <a14:useLocalDpi xmlns:a14="http://schemas.microsoft.com/office/drawing/2010/main" val="0"/>
              </a:ext>
            </a:extLst>
          </a:blip>
          <a:srcRect l="60550" t="47642" r="14177" b="35535"/>
          <a:stretch/>
        </p:blipFill>
        <p:spPr>
          <a:xfrm>
            <a:off x="3923928" y="2264236"/>
            <a:ext cx="3792128" cy="3613036"/>
          </a:xfrm>
        </p:spPr>
      </p:pic>
      <p:sp>
        <p:nvSpPr>
          <p:cNvPr id="8" name="TextBox 7"/>
          <p:cNvSpPr txBox="1"/>
          <p:nvPr/>
        </p:nvSpPr>
        <p:spPr>
          <a:xfrm>
            <a:off x="6228184" y="6138629"/>
            <a:ext cx="1663020" cy="369332"/>
          </a:xfrm>
          <a:prstGeom prst="rect">
            <a:avLst/>
          </a:prstGeom>
          <a:noFill/>
        </p:spPr>
        <p:txBody>
          <a:bodyPr wrap="square" rtlCol="0">
            <a:spAutoFit/>
          </a:bodyPr>
          <a:lstStyle/>
          <a:p>
            <a:r>
              <a:rPr lang="en-GB" b="1" dirty="0" smtClean="0">
                <a:solidFill>
                  <a:srgbClr val="C00000"/>
                </a:solidFill>
              </a:rPr>
              <a:t>Before move</a:t>
            </a:r>
            <a:endParaRPr lang="en-GB" b="1" dirty="0">
              <a:solidFill>
                <a:srgbClr val="C00000"/>
              </a:solidFill>
            </a:endParaRPr>
          </a:p>
        </p:txBody>
      </p:sp>
      <p:sp>
        <p:nvSpPr>
          <p:cNvPr id="9" name="TextBox 8"/>
          <p:cNvSpPr txBox="1"/>
          <p:nvPr/>
        </p:nvSpPr>
        <p:spPr>
          <a:xfrm>
            <a:off x="3259493" y="2716712"/>
            <a:ext cx="1672547" cy="369332"/>
          </a:xfrm>
          <a:prstGeom prst="rect">
            <a:avLst/>
          </a:prstGeom>
          <a:noFill/>
        </p:spPr>
        <p:txBody>
          <a:bodyPr wrap="square" rtlCol="0">
            <a:spAutoFit/>
          </a:bodyPr>
          <a:lstStyle/>
          <a:p>
            <a:r>
              <a:rPr lang="en-GB" b="1" dirty="0" smtClean="0">
                <a:solidFill>
                  <a:srgbClr val="C00000"/>
                </a:solidFill>
              </a:rPr>
              <a:t>After move</a:t>
            </a:r>
            <a:endParaRPr lang="en-GB" b="1" dirty="0">
              <a:solidFill>
                <a:srgbClr val="C00000"/>
              </a:solidFill>
            </a:endParaRPr>
          </a:p>
        </p:txBody>
      </p:sp>
      <p:sp>
        <p:nvSpPr>
          <p:cNvPr id="10" name="Down Arrow 9"/>
          <p:cNvSpPr/>
          <p:nvPr/>
        </p:nvSpPr>
        <p:spPr>
          <a:xfrm rot="17993592">
            <a:off x="4699873" y="2872795"/>
            <a:ext cx="510599" cy="982043"/>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own Arrow 10"/>
          <p:cNvSpPr/>
          <p:nvPr/>
        </p:nvSpPr>
        <p:spPr>
          <a:xfrm rot="9627417">
            <a:off x="5884780" y="5546331"/>
            <a:ext cx="382484" cy="734137"/>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342111" y="1496978"/>
            <a:ext cx="8568952" cy="707886"/>
          </a:xfrm>
          <a:prstGeom prst="rect">
            <a:avLst/>
          </a:prstGeom>
          <a:noFill/>
        </p:spPr>
        <p:txBody>
          <a:bodyPr wrap="square" rtlCol="0">
            <a:spAutoFit/>
          </a:bodyPr>
          <a:lstStyle/>
          <a:p>
            <a:r>
              <a:rPr lang="en-GB" sz="2000" b="1" dirty="0" smtClean="0">
                <a:solidFill>
                  <a:srgbClr val="C00000"/>
                </a:solidFill>
              </a:rPr>
              <a:t>Percentage of Directors of Public Health rating collaboration between public health &amp; transport as medium high or high…</a:t>
            </a:r>
            <a:endParaRPr lang="en-GB" sz="2000" b="1" dirty="0">
              <a:solidFill>
                <a:srgbClr val="C00000"/>
              </a:solidFill>
            </a:endParaRPr>
          </a:p>
        </p:txBody>
      </p:sp>
      <p:sp>
        <p:nvSpPr>
          <p:cNvPr id="13" name="Rectangle 12"/>
          <p:cNvSpPr/>
          <p:nvPr/>
        </p:nvSpPr>
        <p:spPr>
          <a:xfrm>
            <a:off x="0" y="0"/>
            <a:ext cx="9144000" cy="141277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t>Key findings</a:t>
            </a:r>
            <a:endParaRPr lang="en-GB" sz="4400" b="1" dirty="0"/>
          </a:p>
        </p:txBody>
      </p:sp>
    </p:spTree>
    <p:extLst>
      <p:ext uri="{BB962C8B-B14F-4D97-AF65-F5344CB8AC3E}">
        <p14:creationId xmlns:p14="http://schemas.microsoft.com/office/powerpoint/2010/main" val="39490953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4" name="Rectangle 3"/>
          <p:cNvSpPr/>
          <p:nvPr/>
        </p:nvSpPr>
        <p:spPr>
          <a:xfrm>
            <a:off x="0" y="0"/>
            <a:ext cx="9144000" cy="141277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t>Key survey findings</a:t>
            </a:r>
            <a:endParaRPr lang="en-GB" sz="4400" b="1" dirty="0"/>
          </a:p>
        </p:txBody>
      </p:sp>
      <p:sp>
        <p:nvSpPr>
          <p:cNvPr id="3" name="Content Placeholder 2"/>
          <p:cNvSpPr>
            <a:spLocks noGrp="1"/>
          </p:cNvSpPr>
          <p:nvPr>
            <p:ph idx="1"/>
          </p:nvPr>
        </p:nvSpPr>
        <p:spPr>
          <a:xfrm>
            <a:off x="457200" y="1916832"/>
            <a:ext cx="8229600" cy="4237931"/>
          </a:xfrm>
        </p:spPr>
        <p:txBody>
          <a:bodyPr>
            <a:normAutofit/>
          </a:bodyPr>
          <a:lstStyle/>
          <a:p>
            <a:pPr marL="0" indent="0">
              <a:buNone/>
            </a:pPr>
            <a:r>
              <a:rPr lang="en-GB" sz="2400" dirty="0" smtClean="0">
                <a:solidFill>
                  <a:srgbClr val="C00000"/>
                </a:solidFill>
              </a:rPr>
              <a:t>The majority of respondents:</a:t>
            </a:r>
          </a:p>
          <a:p>
            <a:pPr>
              <a:buClr>
                <a:schemeClr val="accent5">
                  <a:lumMod val="60000"/>
                  <a:lumOff val="40000"/>
                </a:schemeClr>
              </a:buClr>
              <a:buFont typeface="Wingdings" pitchFamily="2" charset="2"/>
              <a:buChar char="ü"/>
            </a:pPr>
            <a:r>
              <a:rPr lang="en-GB" sz="2400" dirty="0" smtClean="0">
                <a:solidFill>
                  <a:srgbClr val="C00000"/>
                </a:solidFill>
              </a:rPr>
              <a:t>Gave a medium to high priority to the health impacts of road transport in their work programme.</a:t>
            </a:r>
          </a:p>
          <a:p>
            <a:pPr>
              <a:buClr>
                <a:schemeClr val="accent5">
                  <a:lumMod val="60000"/>
                  <a:lumOff val="40000"/>
                </a:schemeClr>
              </a:buClr>
              <a:buFont typeface="Wingdings" pitchFamily="2" charset="2"/>
              <a:buChar char="ü"/>
            </a:pPr>
            <a:r>
              <a:rPr lang="en-GB" sz="2400" dirty="0" smtClean="0">
                <a:solidFill>
                  <a:srgbClr val="C00000"/>
                </a:solidFill>
              </a:rPr>
              <a:t>Said their teams had had the opportunity to contribute to local transport plans.</a:t>
            </a:r>
          </a:p>
          <a:p>
            <a:pPr>
              <a:buClr>
                <a:schemeClr val="accent5">
                  <a:lumMod val="60000"/>
                  <a:lumOff val="40000"/>
                </a:schemeClr>
              </a:buClr>
              <a:buFont typeface="Wingdings" pitchFamily="2" charset="2"/>
              <a:buChar char="ü"/>
            </a:pPr>
            <a:r>
              <a:rPr lang="en-GB" sz="2400" dirty="0" smtClean="0">
                <a:solidFill>
                  <a:srgbClr val="C00000"/>
                </a:solidFill>
              </a:rPr>
              <a:t>Had participated in jointly funded projects and data sharing with transport colleagues.</a:t>
            </a:r>
          </a:p>
          <a:p>
            <a:pPr>
              <a:buClr>
                <a:schemeClr val="accent5">
                  <a:lumMod val="60000"/>
                  <a:lumOff val="40000"/>
                </a:schemeClr>
              </a:buClr>
              <a:buFont typeface="Wingdings" pitchFamily="2" charset="2"/>
              <a:buChar char="ü"/>
            </a:pPr>
            <a:r>
              <a:rPr lang="en-GB" sz="2400" b="1" dirty="0">
                <a:solidFill>
                  <a:srgbClr val="C00000"/>
                </a:solidFill>
              </a:rPr>
              <a:t> </a:t>
            </a:r>
            <a:r>
              <a:rPr lang="en-GB" sz="2400" b="1" dirty="0" smtClean="0">
                <a:solidFill>
                  <a:srgbClr val="C00000"/>
                </a:solidFill>
              </a:rPr>
              <a:t>Reported that Active Travel the single largest area of collaboration.</a:t>
            </a:r>
            <a:endParaRPr lang="en-GB" sz="2400" b="1" dirty="0">
              <a:solidFill>
                <a:srgbClr val="C00000"/>
              </a:solidFill>
            </a:endParaRPr>
          </a:p>
        </p:txBody>
      </p:sp>
    </p:spTree>
    <p:extLst>
      <p:ext uri="{BB962C8B-B14F-4D97-AF65-F5344CB8AC3E}">
        <p14:creationId xmlns:p14="http://schemas.microsoft.com/office/powerpoint/2010/main" val="35011125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4" name="Rectangle 3"/>
          <p:cNvSpPr/>
          <p:nvPr/>
        </p:nvSpPr>
        <p:spPr>
          <a:xfrm>
            <a:off x="0" y="0"/>
            <a:ext cx="9144000" cy="141277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t>Barriers to joint working</a:t>
            </a:r>
            <a:endParaRPr lang="en-GB" sz="4400" b="1" dirty="0"/>
          </a:p>
        </p:txBody>
      </p:sp>
      <p:pic>
        <p:nvPicPr>
          <p:cNvPr id="5" name="Picture 4"/>
          <p:cNvPicPr>
            <a:picLocks noChangeAspect="1"/>
          </p:cNvPicPr>
          <p:nvPr/>
        </p:nvPicPr>
        <p:blipFill rotWithShape="1">
          <a:blip r:embed="rId3" cstate="print">
            <a:clrChange>
              <a:clrFrom>
                <a:srgbClr val="DDDDDD"/>
              </a:clrFrom>
              <a:clrTo>
                <a:srgbClr val="DDDDDD">
                  <a:alpha val="0"/>
                </a:srgbClr>
              </a:clrTo>
            </a:clrChange>
            <a:extLst>
              <a:ext uri="{28A0092B-C50C-407E-A947-70E740481C1C}">
                <a14:useLocalDpi xmlns:a14="http://schemas.microsoft.com/office/drawing/2010/main" val="0"/>
              </a:ext>
            </a:extLst>
          </a:blip>
          <a:srcRect l="-134" t="81548" r="49077"/>
          <a:stretch/>
        </p:blipFill>
        <p:spPr>
          <a:xfrm>
            <a:off x="1331640" y="2060848"/>
            <a:ext cx="6786750" cy="3510414"/>
          </a:xfrm>
          <a:prstGeom prst="rect">
            <a:avLst/>
          </a:prstGeom>
        </p:spPr>
      </p:pic>
    </p:spTree>
    <p:extLst>
      <p:ext uri="{BB962C8B-B14F-4D97-AF65-F5344CB8AC3E}">
        <p14:creationId xmlns:p14="http://schemas.microsoft.com/office/powerpoint/2010/main" val="29898512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51598E-9D06-4046-8EF2-7702044C4E81}" type="slidenum">
              <a:rPr lang="en-US" smtClean="0"/>
              <a:pPr/>
              <a:t>36</a:t>
            </a:fld>
            <a:endParaRPr lang="en-US" dirty="0"/>
          </a:p>
        </p:txBody>
      </p:sp>
      <p:pic>
        <p:nvPicPr>
          <p:cNvPr id="5" name="Picture 6" descr="https://yfrog.com/gydkcxqj:tw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3808" y="836712"/>
            <a:ext cx="3048000" cy="432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70453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908720"/>
            <a:ext cx="8028000" cy="4869392"/>
          </a:xfrm>
        </p:spPr>
        <p:txBody>
          <a:bodyPr>
            <a:normAutofit/>
          </a:bodyPr>
          <a:lstStyle/>
          <a:p>
            <a:pPr algn="ctr"/>
            <a:endParaRPr lang="en-GB" sz="4000" b="1" dirty="0" smtClean="0">
              <a:solidFill>
                <a:schemeClr val="tx2"/>
              </a:solidFill>
              <a:cs typeface="Arial" panose="020B0604020202020204" pitchFamily="34" charset="0"/>
            </a:endParaRPr>
          </a:p>
          <a:p>
            <a:pPr algn="ctr"/>
            <a:r>
              <a:rPr lang="en-GB" sz="5400" b="1" dirty="0" smtClean="0">
                <a:solidFill>
                  <a:schemeClr val="tx2"/>
                </a:solidFill>
                <a:cs typeface="Arial" panose="020B0604020202020204" pitchFamily="34" charset="0"/>
              </a:rPr>
              <a:t>Thank you</a:t>
            </a:r>
            <a:endParaRPr lang="en-GB" sz="4400" b="1" dirty="0" smtClean="0">
              <a:solidFill>
                <a:schemeClr val="tx2"/>
              </a:solidFill>
              <a:cs typeface="Arial" panose="020B0604020202020204" pitchFamily="34" charset="0"/>
            </a:endParaRPr>
          </a:p>
          <a:p>
            <a:pPr algn="ctr"/>
            <a:r>
              <a:rPr lang="en-GB" sz="2000" dirty="0">
                <a:solidFill>
                  <a:schemeClr val="bg2"/>
                </a:solidFill>
                <a:cs typeface="Arial" panose="020B0604020202020204" pitchFamily="34" charset="0"/>
                <a:hlinkClick r:id="rId2"/>
              </a:rPr>
              <a:t>adrian.l.davis@phe.gov.uk</a:t>
            </a:r>
            <a:r>
              <a:rPr lang="en-GB" sz="2000" dirty="0">
                <a:solidFill>
                  <a:schemeClr val="bg2"/>
                </a:solidFill>
                <a:cs typeface="Arial" panose="020B0604020202020204" pitchFamily="34" charset="0"/>
              </a:rPr>
              <a:t> </a:t>
            </a:r>
          </a:p>
          <a:p>
            <a:pPr algn="ctr"/>
            <a:r>
              <a:rPr lang="en-GB" sz="2000" dirty="0">
                <a:solidFill>
                  <a:schemeClr val="bg2"/>
                </a:solidFill>
                <a:cs typeface="Arial" panose="020B0604020202020204" pitchFamily="34" charset="0"/>
                <a:hlinkClick r:id="rId3"/>
              </a:rPr>
              <a:t>www.travelwest.info/evidence</a:t>
            </a:r>
            <a:endParaRPr lang="en-GB" sz="2000" dirty="0">
              <a:solidFill>
                <a:schemeClr val="bg2"/>
              </a:solidFill>
              <a:cs typeface="Arial" panose="020B0604020202020204" pitchFamily="34" charset="0"/>
            </a:endParaRPr>
          </a:p>
          <a:p>
            <a:pPr algn="ctr"/>
            <a:r>
              <a:rPr lang="en-GB" sz="2000" dirty="0">
                <a:solidFill>
                  <a:schemeClr val="bg2"/>
                </a:solidFill>
                <a:cs typeface="Arial" panose="020B0604020202020204" pitchFamily="34" charset="0"/>
                <a:hlinkClick r:id="rId4"/>
              </a:rPr>
              <a:t>www.pteg.net</a:t>
            </a:r>
            <a:r>
              <a:rPr lang="en-GB" sz="2000" dirty="0">
                <a:solidFill>
                  <a:schemeClr val="bg2"/>
                </a:solidFill>
                <a:cs typeface="Arial" panose="020B0604020202020204" pitchFamily="34" charset="0"/>
              </a:rPr>
              <a:t> </a:t>
            </a:r>
            <a:endParaRPr lang="en-GB" sz="2000" dirty="0" smtClean="0">
              <a:solidFill>
                <a:schemeClr val="bg2"/>
              </a:solidFill>
              <a:cs typeface="Arial" panose="020B0604020202020204" pitchFamily="34" charset="0"/>
            </a:endParaRPr>
          </a:p>
          <a:p>
            <a:pPr algn="ctr"/>
            <a:r>
              <a:rPr lang="en-GB" sz="2000" dirty="0">
                <a:solidFill>
                  <a:schemeClr val="bg2"/>
                </a:solidFill>
                <a:cs typeface="Arial" panose="020B0604020202020204" pitchFamily="34" charset="0"/>
                <a:hlinkClick r:id="rId5"/>
              </a:rPr>
              <a:t>http://</a:t>
            </a:r>
            <a:r>
              <a:rPr lang="en-GB" sz="2000" dirty="0" smtClean="0">
                <a:solidFill>
                  <a:schemeClr val="bg2"/>
                </a:solidFill>
                <a:cs typeface="Arial" panose="020B0604020202020204" pitchFamily="34" charset="0"/>
                <a:hlinkClick r:id="rId5"/>
              </a:rPr>
              <a:t>www.euro.who.int/en/health-topics/environment-and-health/Transport-and-health</a:t>
            </a:r>
            <a:r>
              <a:rPr lang="en-GB" sz="2000" dirty="0" smtClean="0">
                <a:solidFill>
                  <a:schemeClr val="bg2"/>
                </a:solidFill>
                <a:cs typeface="Arial" panose="020B0604020202020204" pitchFamily="34" charset="0"/>
              </a:rPr>
              <a:t> </a:t>
            </a:r>
            <a:endParaRPr lang="en-GB" sz="2000" dirty="0">
              <a:solidFill>
                <a:schemeClr val="bg2"/>
              </a:solidFill>
              <a:cs typeface="Arial" panose="020B0604020202020204" pitchFamily="34" charset="0"/>
            </a:endParaRPr>
          </a:p>
          <a:p>
            <a:pPr algn="ctr"/>
            <a:r>
              <a:rPr lang="en-GB" sz="2000" dirty="0">
                <a:solidFill>
                  <a:schemeClr val="bg2"/>
                </a:solidFill>
                <a:cs typeface="Arial" panose="020B0604020202020204" pitchFamily="34" charset="0"/>
                <a:hlinkClick r:id="rId6"/>
              </a:rPr>
              <a:t>www.elsevier.com/locate/jth</a:t>
            </a:r>
            <a:r>
              <a:rPr lang="en-GB" sz="2000" dirty="0">
                <a:solidFill>
                  <a:schemeClr val="bg2"/>
                </a:solidFill>
                <a:cs typeface="Arial" panose="020B0604020202020204" pitchFamily="34" charset="0"/>
              </a:rPr>
              <a:t>  </a:t>
            </a:r>
            <a:endParaRPr lang="fr-FR" sz="2000" dirty="0">
              <a:solidFill>
                <a:schemeClr val="bg2"/>
              </a:solidFill>
              <a:cs typeface="Arial" panose="020B0604020202020204" pitchFamily="34" charset="0"/>
            </a:endParaRPr>
          </a:p>
          <a:p>
            <a:pPr algn="ctr"/>
            <a:endParaRPr lang="en-GB" sz="4000" b="1" dirty="0">
              <a:solidFill>
                <a:schemeClr val="tx2"/>
              </a:solidFill>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37</a:t>
            </a:fld>
            <a:endParaRPr lang="en-US" dirty="0"/>
          </a:p>
        </p:txBody>
      </p:sp>
    </p:spTree>
    <p:extLst>
      <p:ext uri="{BB962C8B-B14F-4D97-AF65-F5344CB8AC3E}">
        <p14:creationId xmlns:p14="http://schemas.microsoft.com/office/powerpoint/2010/main" val="18805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24744"/>
            <a:ext cx="8028000" cy="819320"/>
          </a:xfrm>
        </p:spPr>
        <p:txBody>
          <a:bodyPr>
            <a:normAutofit/>
          </a:bodyPr>
          <a:lstStyle/>
          <a:p>
            <a:pPr algn="ctr"/>
            <a:r>
              <a:rPr lang="en-GB" dirty="0" smtClean="0"/>
              <a:t>Access</a:t>
            </a:r>
            <a:endParaRPr lang="en-GB" dirty="0"/>
          </a:p>
        </p:txBody>
      </p:sp>
      <p:sp>
        <p:nvSpPr>
          <p:cNvPr id="3" name="Content Placeholder 2"/>
          <p:cNvSpPr>
            <a:spLocks noGrp="1"/>
          </p:cNvSpPr>
          <p:nvPr>
            <p:ph idx="1"/>
          </p:nvPr>
        </p:nvSpPr>
        <p:spPr>
          <a:xfrm>
            <a:off x="558000" y="1916832"/>
            <a:ext cx="8028000" cy="4235623"/>
          </a:xfrm>
        </p:spPr>
        <p:txBody>
          <a:bodyPr>
            <a:noAutofit/>
          </a:bodyPr>
          <a:lstStyle/>
          <a:p>
            <a:pPr marL="365760" indent="-256032">
              <a:buFont typeface="Wingdings 3"/>
              <a:buChar char=""/>
              <a:defRPr/>
            </a:pPr>
            <a:r>
              <a:rPr lang="en-GB" sz="2600" dirty="0">
                <a:solidFill>
                  <a:schemeClr val="bg2"/>
                </a:solidFill>
                <a:cs typeface="Arial" pitchFamily="34" charset="0"/>
              </a:rPr>
              <a:t>Access = </a:t>
            </a:r>
            <a:r>
              <a:rPr lang="en-US" sz="2600" dirty="0">
                <a:solidFill>
                  <a:schemeClr val="bg2"/>
                </a:solidFill>
                <a:cs typeface="Arial" pitchFamily="34" charset="0"/>
              </a:rPr>
              <a:t>Transport’s primary function is in connecting people, goods and services. This itself allows the activities for which people travel to happen.</a:t>
            </a:r>
          </a:p>
          <a:p>
            <a:pPr marL="365760" indent="-256032">
              <a:buFont typeface="Wingdings 3"/>
              <a:buChar char=""/>
              <a:defRPr/>
            </a:pPr>
            <a:r>
              <a:rPr lang="en-US" sz="2600" dirty="0">
                <a:solidFill>
                  <a:schemeClr val="bg2"/>
                </a:solidFill>
                <a:cs typeface="Arial" pitchFamily="34" charset="0"/>
              </a:rPr>
              <a:t>Described as exchange opportunities - people are entitled to the protection of their right to a just and equitable share of exchange opportunities (</a:t>
            </a:r>
            <a:r>
              <a:rPr lang="en-US" sz="2600" dirty="0" err="1">
                <a:solidFill>
                  <a:schemeClr val="bg2"/>
                </a:solidFill>
                <a:cs typeface="Arial" pitchFamily="34" charset="0"/>
              </a:rPr>
              <a:t>Engwicht</a:t>
            </a:r>
            <a:r>
              <a:rPr lang="en-US" sz="2600" dirty="0">
                <a:solidFill>
                  <a:schemeClr val="bg2"/>
                </a:solidFill>
                <a:cs typeface="Arial" pitchFamily="34" charset="0"/>
              </a:rPr>
              <a:t>, 1992).</a:t>
            </a:r>
          </a:p>
          <a:p>
            <a:pPr marL="365760" indent="-256032">
              <a:buFont typeface="Wingdings 3"/>
              <a:buChar char=""/>
              <a:defRPr/>
            </a:pPr>
            <a:r>
              <a:rPr lang="en-US" sz="2600" dirty="0">
                <a:solidFill>
                  <a:schemeClr val="bg2"/>
                </a:solidFill>
                <a:cs typeface="Arial" pitchFamily="34" charset="0"/>
              </a:rPr>
              <a:t>Can be achieved best where distances are short </a:t>
            </a:r>
            <a:r>
              <a:rPr lang="en-US" sz="2800" dirty="0" err="1">
                <a:solidFill>
                  <a:schemeClr val="bg2"/>
                </a:solidFill>
                <a:cs typeface="Arial" pitchFamily="34" charset="0"/>
              </a:rPr>
              <a:t>ie</a:t>
            </a:r>
            <a:r>
              <a:rPr lang="en-US" sz="2800" dirty="0">
                <a:solidFill>
                  <a:schemeClr val="bg2"/>
                </a:solidFill>
                <a:cs typeface="Arial" pitchFamily="34" charset="0"/>
              </a:rPr>
              <a:t> high density settlements</a:t>
            </a:r>
            <a:endParaRPr lang="en-GB" sz="2800" dirty="0">
              <a:solidFill>
                <a:schemeClr val="bg2"/>
              </a:solidFill>
              <a:cs typeface="Arial" pitchFamily="34" charset="0"/>
            </a:endParaRPr>
          </a:p>
          <a:p>
            <a:endParaRPr lang="en-GB" sz="2800" dirty="0"/>
          </a:p>
        </p:txBody>
      </p:sp>
      <p:sp>
        <p:nvSpPr>
          <p:cNvPr id="4" name="Slide Number Placeholder 3"/>
          <p:cNvSpPr>
            <a:spLocks noGrp="1"/>
          </p:cNvSpPr>
          <p:nvPr>
            <p:ph type="sldNum" sz="quarter" idx="12"/>
          </p:nvPr>
        </p:nvSpPr>
        <p:spPr/>
        <p:txBody>
          <a:bodyPr/>
          <a:lstStyle/>
          <a:p>
            <a:fld id="{E051598E-9D06-4046-8EF2-7702044C4E81}" type="slidenum">
              <a:rPr lang="en-US" smtClean="0"/>
              <a:pPr/>
              <a:t>4</a:t>
            </a:fld>
            <a:endParaRPr lang="en-US" dirty="0"/>
          </a:p>
        </p:txBody>
      </p:sp>
    </p:spTree>
    <p:extLst>
      <p:ext uri="{BB962C8B-B14F-4D97-AF65-F5344CB8AC3E}">
        <p14:creationId xmlns:p14="http://schemas.microsoft.com/office/powerpoint/2010/main" val="662693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1340768"/>
            <a:ext cx="8028000" cy="675304"/>
          </a:xfrm>
        </p:spPr>
        <p:txBody>
          <a:bodyPr>
            <a:normAutofit/>
          </a:bodyPr>
          <a:lstStyle/>
          <a:p>
            <a:pPr algn="ctr"/>
            <a:r>
              <a:rPr lang="en-GB" dirty="0">
                <a:cs typeface="Arial" pitchFamily="34" charset="0"/>
              </a:rPr>
              <a:t>Mobility</a:t>
            </a:r>
            <a:endParaRPr lang="en-GB" dirty="0"/>
          </a:p>
        </p:txBody>
      </p:sp>
      <p:sp>
        <p:nvSpPr>
          <p:cNvPr id="3" name="Content Placeholder 2"/>
          <p:cNvSpPr>
            <a:spLocks noGrp="1"/>
          </p:cNvSpPr>
          <p:nvPr>
            <p:ph idx="1"/>
          </p:nvPr>
        </p:nvSpPr>
        <p:spPr>
          <a:xfrm>
            <a:off x="558000" y="2132856"/>
            <a:ext cx="8028000" cy="4019599"/>
          </a:xfrm>
        </p:spPr>
        <p:txBody>
          <a:bodyPr>
            <a:noAutofit/>
          </a:bodyPr>
          <a:lstStyle/>
          <a:p>
            <a:pPr marL="365760" indent="-256032">
              <a:buFont typeface="Wingdings 3"/>
              <a:buChar char=""/>
              <a:defRPr/>
            </a:pPr>
            <a:r>
              <a:rPr lang="en-US" sz="2600" dirty="0">
                <a:solidFill>
                  <a:schemeClr val="bg2"/>
                </a:solidFill>
                <a:cs typeface="Arial" pitchFamily="34" charset="0"/>
              </a:rPr>
              <a:t>The focus of </a:t>
            </a:r>
            <a:r>
              <a:rPr lang="en-US" sz="2600" dirty="0" smtClean="0">
                <a:solidFill>
                  <a:schemeClr val="bg2"/>
                </a:solidFill>
                <a:cs typeface="Arial" pitchFamily="34" charset="0"/>
              </a:rPr>
              <a:t>UK </a:t>
            </a:r>
            <a:r>
              <a:rPr lang="en-US" sz="2600" dirty="0">
                <a:solidFill>
                  <a:schemeClr val="bg2"/>
                </a:solidFill>
                <a:cs typeface="Arial" pitchFamily="34" charset="0"/>
              </a:rPr>
              <a:t>transport policy since the 1940s has been on increasing mobility. </a:t>
            </a:r>
          </a:p>
          <a:p>
            <a:pPr marL="365760" indent="-256032">
              <a:buFont typeface="Wingdings 3"/>
              <a:buChar char=""/>
              <a:defRPr/>
            </a:pPr>
            <a:r>
              <a:rPr lang="en-US" sz="2600" dirty="0">
                <a:solidFill>
                  <a:schemeClr val="bg2"/>
                </a:solidFill>
                <a:cs typeface="Arial" pitchFamily="34" charset="0"/>
              </a:rPr>
              <a:t>Mobility - measured through distance travelled but of itself does not necessarily lead to accessibility. </a:t>
            </a:r>
          </a:p>
          <a:p>
            <a:pPr marL="365760" indent="-256032">
              <a:buFont typeface="Wingdings 3"/>
              <a:buChar char=""/>
              <a:defRPr/>
            </a:pPr>
            <a:r>
              <a:rPr lang="en-US" sz="2600" dirty="0">
                <a:solidFill>
                  <a:schemeClr val="bg2"/>
                </a:solidFill>
                <a:cs typeface="Arial" pitchFamily="34" charset="0"/>
              </a:rPr>
              <a:t>Focus on mobility has had effect of increasing the ability of some groups to travel - by car, plane and, to a degree, by other forms of public transport </a:t>
            </a:r>
            <a:r>
              <a:rPr lang="en-GB" sz="2600" dirty="0">
                <a:solidFill>
                  <a:schemeClr val="bg2"/>
                </a:solidFill>
                <a:cs typeface="Arial" panose="020B0604020202020204" pitchFamily="34" charset="0"/>
              </a:rPr>
              <a:t>while deprivation tends to be amplified through transport systems</a:t>
            </a:r>
            <a:r>
              <a:rPr lang="en-US" sz="2600" dirty="0">
                <a:solidFill>
                  <a:schemeClr val="bg2"/>
                </a:solidFill>
                <a:cs typeface="Arial" panose="020B0604020202020204" pitchFamily="34" charset="0"/>
              </a:rPr>
              <a:t> </a:t>
            </a:r>
            <a:endParaRPr lang="en-GB" sz="2600" dirty="0">
              <a:solidFill>
                <a:schemeClr val="bg2"/>
              </a:solidFill>
              <a:cs typeface="Arial" panose="020B0604020202020204" pitchFamily="34" charset="0"/>
            </a:endParaRPr>
          </a:p>
          <a:p>
            <a:endParaRPr lang="en-GB" sz="2600" dirty="0"/>
          </a:p>
        </p:txBody>
      </p:sp>
      <p:sp>
        <p:nvSpPr>
          <p:cNvPr id="4" name="Slide Number Placeholder 3"/>
          <p:cNvSpPr>
            <a:spLocks noGrp="1"/>
          </p:cNvSpPr>
          <p:nvPr>
            <p:ph type="sldNum" sz="quarter" idx="12"/>
          </p:nvPr>
        </p:nvSpPr>
        <p:spPr/>
        <p:txBody>
          <a:bodyPr/>
          <a:lstStyle/>
          <a:p>
            <a:fld id="{E051598E-9D06-4046-8EF2-7702044C4E81}" type="slidenum">
              <a:rPr lang="en-US" smtClean="0"/>
              <a:pPr/>
              <a:t>5</a:t>
            </a:fld>
            <a:endParaRPr lang="en-US" dirty="0"/>
          </a:p>
        </p:txBody>
      </p:sp>
    </p:spTree>
    <p:extLst>
      <p:ext uri="{BB962C8B-B14F-4D97-AF65-F5344CB8AC3E}">
        <p14:creationId xmlns:p14="http://schemas.microsoft.com/office/powerpoint/2010/main" val="47727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1628800"/>
            <a:ext cx="8028000" cy="720080"/>
          </a:xfrm>
        </p:spPr>
        <p:txBody>
          <a:bodyPr>
            <a:normAutofit/>
          </a:bodyPr>
          <a:lstStyle/>
          <a:p>
            <a:pPr algn="ctr"/>
            <a:r>
              <a:rPr lang="en-GB" dirty="0">
                <a:cs typeface="Arial" pitchFamily="34" charset="0"/>
              </a:rPr>
              <a:t>The bad news</a:t>
            </a:r>
            <a:endParaRPr lang="en-GB" dirty="0"/>
          </a:p>
        </p:txBody>
      </p:sp>
      <p:sp>
        <p:nvSpPr>
          <p:cNvPr id="3" name="Content Placeholder 2"/>
          <p:cNvSpPr>
            <a:spLocks noGrp="1"/>
          </p:cNvSpPr>
          <p:nvPr>
            <p:ph idx="1"/>
          </p:nvPr>
        </p:nvSpPr>
        <p:spPr/>
        <p:txBody>
          <a:bodyPr>
            <a:normAutofit/>
          </a:bodyPr>
          <a:lstStyle/>
          <a:p>
            <a:pPr algn="ctr"/>
            <a:endParaRPr lang="en-GB" sz="2600" b="1" dirty="0">
              <a:solidFill>
                <a:schemeClr val="bg2"/>
              </a:solidFill>
              <a:cs typeface="Arial" pitchFamily="34" charset="0"/>
            </a:endParaRPr>
          </a:p>
          <a:p>
            <a:pPr algn="ctr">
              <a:lnSpc>
                <a:spcPct val="150000"/>
              </a:lnSpc>
            </a:pPr>
            <a:r>
              <a:rPr lang="en-GB" sz="3200" dirty="0" smtClean="0">
                <a:solidFill>
                  <a:schemeClr val="bg2"/>
                </a:solidFill>
                <a:cs typeface="Arial" pitchFamily="34" charset="0"/>
              </a:rPr>
              <a:t>Health </a:t>
            </a:r>
            <a:r>
              <a:rPr lang="en-GB" sz="3200" dirty="0">
                <a:solidFill>
                  <a:schemeClr val="bg2"/>
                </a:solidFill>
                <a:cs typeface="Arial" pitchFamily="34" charset="0"/>
              </a:rPr>
              <a:t>is not intrinsically a policy driver of transport planning or considered seriously as such among transport planners</a:t>
            </a:r>
          </a:p>
          <a:p>
            <a:pPr>
              <a:lnSpc>
                <a:spcPct val="150000"/>
              </a:lnSpc>
            </a:pPr>
            <a:endParaRPr lang="en-GB" sz="3200" dirty="0">
              <a:solidFill>
                <a:schemeClr val="bg2"/>
              </a:solidFill>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6</a:t>
            </a:fld>
            <a:endParaRPr lang="en-US" dirty="0"/>
          </a:p>
        </p:txBody>
      </p:sp>
    </p:spTree>
    <p:extLst>
      <p:ext uri="{BB962C8B-B14F-4D97-AF65-F5344CB8AC3E}">
        <p14:creationId xmlns:p14="http://schemas.microsoft.com/office/powerpoint/2010/main" val="3138944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1268760"/>
            <a:ext cx="8028000" cy="648072"/>
          </a:xfrm>
        </p:spPr>
        <p:txBody>
          <a:bodyPr>
            <a:noAutofit/>
          </a:bodyPr>
          <a:lstStyle/>
          <a:p>
            <a:pPr algn="ctr"/>
            <a:r>
              <a:rPr lang="en-GB" dirty="0"/>
              <a:t>But… the policy drivers are…</a:t>
            </a:r>
          </a:p>
        </p:txBody>
      </p:sp>
      <p:sp>
        <p:nvSpPr>
          <p:cNvPr id="3" name="Content Placeholder 2"/>
          <p:cNvSpPr>
            <a:spLocks noGrp="1"/>
          </p:cNvSpPr>
          <p:nvPr>
            <p:ph idx="1"/>
          </p:nvPr>
        </p:nvSpPr>
        <p:spPr>
          <a:xfrm>
            <a:off x="558000" y="2132856"/>
            <a:ext cx="8028000" cy="4019599"/>
          </a:xfrm>
        </p:spPr>
        <p:txBody>
          <a:bodyPr>
            <a:normAutofit fontScale="92500" lnSpcReduction="20000"/>
          </a:bodyPr>
          <a:lstStyle/>
          <a:p>
            <a:pPr marL="285750" indent="-285750">
              <a:buFont typeface="Wingdings" panose="05000000000000000000" pitchFamily="2" charset="2"/>
              <a:buChar char="Ø"/>
            </a:pPr>
            <a:r>
              <a:rPr lang="en-GB" altLang="fr-FR" sz="2800" dirty="0" smtClean="0">
                <a:solidFill>
                  <a:schemeClr val="bg2"/>
                </a:solidFill>
              </a:rPr>
              <a:t>Economic </a:t>
            </a:r>
            <a:r>
              <a:rPr lang="en-GB" altLang="fr-FR" sz="2800" dirty="0">
                <a:solidFill>
                  <a:schemeClr val="bg2"/>
                </a:solidFill>
              </a:rPr>
              <a:t>growth</a:t>
            </a:r>
          </a:p>
          <a:p>
            <a:pPr marL="285750" indent="-285750">
              <a:buFont typeface="Wingdings" panose="05000000000000000000" pitchFamily="2" charset="2"/>
              <a:buChar char="Ø"/>
            </a:pPr>
            <a:r>
              <a:rPr lang="en-GB" altLang="fr-FR" sz="2800" dirty="0">
                <a:solidFill>
                  <a:schemeClr val="bg2"/>
                </a:solidFill>
              </a:rPr>
              <a:t>Carbon reduction</a:t>
            </a:r>
          </a:p>
          <a:p>
            <a:pPr marL="285750" indent="-285750">
              <a:buFont typeface="Wingdings" panose="05000000000000000000" pitchFamily="2" charset="2"/>
              <a:buChar char="Ø"/>
            </a:pPr>
            <a:r>
              <a:rPr lang="en-GB" altLang="fr-FR" sz="2800" dirty="0">
                <a:solidFill>
                  <a:schemeClr val="bg2"/>
                </a:solidFill>
              </a:rPr>
              <a:t>Congestion reduction</a:t>
            </a:r>
          </a:p>
          <a:p>
            <a:pPr marL="285750" indent="-285750">
              <a:buFont typeface="Wingdings" panose="05000000000000000000" pitchFamily="2" charset="2"/>
              <a:buChar char="Ø"/>
            </a:pPr>
            <a:r>
              <a:rPr lang="en-GB" altLang="fr-FR" sz="2800" dirty="0">
                <a:solidFill>
                  <a:schemeClr val="bg2"/>
                </a:solidFill>
              </a:rPr>
              <a:t>Air quality</a:t>
            </a:r>
          </a:p>
          <a:p>
            <a:pPr marL="285750" indent="-285750">
              <a:buFont typeface="Wingdings" panose="05000000000000000000" pitchFamily="2" charset="2"/>
              <a:buChar char="Ø"/>
            </a:pPr>
            <a:r>
              <a:rPr lang="en-GB" altLang="fr-FR" sz="2800" dirty="0">
                <a:solidFill>
                  <a:schemeClr val="bg2"/>
                </a:solidFill>
              </a:rPr>
              <a:t>Safety and </a:t>
            </a:r>
            <a:r>
              <a:rPr lang="en-GB" altLang="fr-FR" sz="2800" dirty="0" smtClean="0">
                <a:solidFill>
                  <a:schemeClr val="bg2"/>
                </a:solidFill>
              </a:rPr>
              <a:t>health</a:t>
            </a:r>
            <a:endParaRPr lang="en-GB" altLang="fr-FR" sz="2800" dirty="0">
              <a:solidFill>
                <a:schemeClr val="bg2"/>
              </a:solidFill>
            </a:endParaRPr>
          </a:p>
          <a:p>
            <a:pPr marL="285750" indent="-285750">
              <a:buFont typeface="Wingdings" panose="05000000000000000000" pitchFamily="2" charset="2"/>
              <a:buChar char="Ø"/>
            </a:pPr>
            <a:r>
              <a:rPr lang="en-GB" altLang="fr-FR" sz="2800" dirty="0">
                <a:solidFill>
                  <a:schemeClr val="bg2"/>
                </a:solidFill>
              </a:rPr>
              <a:t>Health particularly appears with Local Transport as a ‘sustainable transport mode’</a:t>
            </a:r>
          </a:p>
          <a:p>
            <a:pPr marL="285750" indent="-285750">
              <a:buFont typeface="Wingdings" panose="05000000000000000000" pitchFamily="2" charset="2"/>
              <a:buChar char="Ø"/>
            </a:pPr>
            <a:r>
              <a:rPr lang="en-GB" altLang="fr-FR" sz="2800" dirty="0">
                <a:solidFill>
                  <a:schemeClr val="bg2"/>
                </a:solidFill>
              </a:rPr>
              <a:t>Need to identify ways to align health with these! (Co-benefits agenda)</a:t>
            </a:r>
          </a:p>
          <a:p>
            <a:pPr marL="285750" indent="-285750" algn="ctr">
              <a:buFont typeface="Wingdings" panose="05000000000000000000" pitchFamily="2" charset="2"/>
              <a:buChar char="Ø"/>
            </a:pPr>
            <a:endParaRPr lang="en-GB" dirty="0"/>
          </a:p>
        </p:txBody>
      </p:sp>
      <p:sp>
        <p:nvSpPr>
          <p:cNvPr id="4" name="Slide Number Placeholder 3"/>
          <p:cNvSpPr>
            <a:spLocks noGrp="1"/>
          </p:cNvSpPr>
          <p:nvPr>
            <p:ph type="sldNum" sz="quarter" idx="12"/>
          </p:nvPr>
        </p:nvSpPr>
        <p:spPr/>
        <p:txBody>
          <a:bodyPr/>
          <a:lstStyle/>
          <a:p>
            <a:fld id="{E051598E-9D06-4046-8EF2-7702044C4E81}" type="slidenum">
              <a:rPr lang="en-US" smtClean="0"/>
              <a:pPr/>
              <a:t>7</a:t>
            </a:fld>
            <a:endParaRPr lang="en-US" dirty="0"/>
          </a:p>
        </p:txBody>
      </p:sp>
    </p:spTree>
    <p:extLst>
      <p:ext uri="{BB962C8B-B14F-4D97-AF65-F5344CB8AC3E}">
        <p14:creationId xmlns:p14="http://schemas.microsoft.com/office/powerpoint/2010/main" val="1739301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dirty="0">
                <a:ea typeface="Verdana" pitchFamily="34" charset="0"/>
                <a:cs typeface="Arial" pitchFamily="34" charset="0"/>
              </a:rPr>
              <a:t>Buchanan Report- Interpreted to say:</a:t>
            </a:r>
            <a:endParaRPr lang="en-GB" dirty="0"/>
          </a:p>
        </p:txBody>
      </p:sp>
      <p:sp>
        <p:nvSpPr>
          <p:cNvPr id="3" name="Content Placeholder 2"/>
          <p:cNvSpPr>
            <a:spLocks noGrp="1"/>
          </p:cNvSpPr>
          <p:nvPr>
            <p:ph idx="1"/>
          </p:nvPr>
        </p:nvSpPr>
        <p:spPr>
          <a:xfrm>
            <a:off x="558000" y="2348880"/>
            <a:ext cx="8028000" cy="3803575"/>
          </a:xfrm>
        </p:spPr>
        <p:txBody>
          <a:bodyPr/>
          <a:lstStyle/>
          <a:p>
            <a:pPr marL="365760" indent="-256032">
              <a:buFont typeface="Wingdings 3"/>
              <a:buChar char=""/>
              <a:defRPr/>
            </a:pPr>
            <a:r>
              <a:rPr lang="en-GB" sz="2600" dirty="0">
                <a:solidFill>
                  <a:schemeClr val="bg2"/>
                </a:solidFill>
                <a:ea typeface="Verdana" pitchFamily="34" charset="0"/>
                <a:cs typeface="Arial" pitchFamily="34" charset="0"/>
              </a:rPr>
              <a:t>Car ownership and use would grow</a:t>
            </a:r>
          </a:p>
          <a:p>
            <a:pPr marL="365760" indent="-256032">
              <a:buFont typeface="Wingdings 3"/>
              <a:buChar char=""/>
              <a:defRPr/>
            </a:pPr>
            <a:r>
              <a:rPr lang="en-GB" sz="2600" dirty="0">
                <a:solidFill>
                  <a:schemeClr val="bg2"/>
                </a:solidFill>
                <a:ea typeface="Verdana" pitchFamily="34" charset="0"/>
                <a:cs typeface="Arial" pitchFamily="34" charset="0"/>
              </a:rPr>
              <a:t>This was a legitimate desire of most adults</a:t>
            </a:r>
          </a:p>
          <a:p>
            <a:pPr marL="365760" indent="-256032">
              <a:buFont typeface="Wingdings 3"/>
              <a:buChar char=""/>
              <a:defRPr/>
            </a:pPr>
            <a:r>
              <a:rPr lang="en-GB" sz="2600" dirty="0">
                <a:solidFill>
                  <a:schemeClr val="bg2"/>
                </a:solidFill>
                <a:ea typeface="Verdana" pitchFamily="34" charset="0"/>
                <a:cs typeface="Arial" pitchFamily="34" charset="0"/>
              </a:rPr>
              <a:t>More roads had to be built in towns to accommodate extra cars </a:t>
            </a:r>
          </a:p>
          <a:p>
            <a:pPr marL="365760" indent="-256032">
              <a:buFont typeface="Wingdings 3"/>
              <a:buChar char=""/>
              <a:defRPr/>
            </a:pPr>
            <a:r>
              <a:rPr lang="en-GB" sz="2600" dirty="0">
                <a:solidFill>
                  <a:schemeClr val="bg2"/>
                </a:solidFill>
                <a:ea typeface="Verdana" pitchFamily="34" charset="0"/>
                <a:cs typeface="Arial" pitchFamily="34" charset="0"/>
              </a:rPr>
              <a:t>‘Accidents’, noise and </a:t>
            </a:r>
            <a:r>
              <a:rPr lang="en-GB" sz="2600" u="sng" dirty="0">
                <a:solidFill>
                  <a:schemeClr val="bg2"/>
                </a:solidFill>
                <a:ea typeface="Verdana" pitchFamily="34" charset="0"/>
                <a:cs typeface="Arial" pitchFamily="34" charset="0"/>
              </a:rPr>
              <a:t>possibly</a:t>
            </a:r>
            <a:r>
              <a:rPr lang="en-GB" sz="2600" dirty="0">
                <a:solidFill>
                  <a:schemeClr val="bg2"/>
                </a:solidFill>
                <a:ea typeface="Verdana" pitchFamily="34" charset="0"/>
                <a:cs typeface="Arial" pitchFamily="34" charset="0"/>
              </a:rPr>
              <a:t> air pollution were </a:t>
            </a:r>
            <a:r>
              <a:rPr lang="en-GB" sz="2600" u="sng" dirty="0">
                <a:solidFill>
                  <a:schemeClr val="bg2"/>
                </a:solidFill>
                <a:ea typeface="Verdana" pitchFamily="34" charset="0"/>
                <a:cs typeface="Arial" pitchFamily="34" charset="0"/>
              </a:rPr>
              <a:t>the</a:t>
            </a:r>
            <a:r>
              <a:rPr lang="en-GB" sz="2600" dirty="0">
                <a:solidFill>
                  <a:schemeClr val="bg2"/>
                </a:solidFill>
                <a:ea typeface="Verdana" pitchFamily="34" charset="0"/>
                <a:cs typeface="Arial" pitchFamily="34" charset="0"/>
              </a:rPr>
              <a:t> negative health impacts</a:t>
            </a:r>
          </a:p>
          <a:p>
            <a:pPr marL="365760" indent="-256032">
              <a:buFont typeface="Wingdings 3"/>
              <a:buChar char=""/>
              <a:defRPr/>
            </a:pPr>
            <a:r>
              <a:rPr lang="en-GB" sz="2600" dirty="0">
                <a:solidFill>
                  <a:schemeClr val="bg2"/>
                </a:solidFill>
                <a:ea typeface="Verdana" pitchFamily="34" charset="0"/>
                <a:cs typeface="Arial" pitchFamily="34" charset="0"/>
              </a:rPr>
              <a:t>Transport Minister Ernest </a:t>
            </a:r>
            <a:r>
              <a:rPr lang="en-GB" sz="2600" dirty="0" err="1">
                <a:solidFill>
                  <a:schemeClr val="bg2"/>
                </a:solidFill>
                <a:ea typeface="Verdana" pitchFamily="34" charset="0"/>
                <a:cs typeface="Arial" pitchFamily="34" charset="0"/>
              </a:rPr>
              <a:t>Marples</a:t>
            </a:r>
            <a:endParaRPr lang="en-GB" sz="2600" dirty="0">
              <a:solidFill>
                <a:schemeClr val="bg2"/>
              </a:solidFill>
              <a:latin typeface="Verdana" pitchFamily="34" charset="0"/>
              <a:ea typeface="Verdana" pitchFamily="34" charset="0"/>
              <a:cs typeface="Verdana" pitchFamily="34" charset="0"/>
            </a:endParaRPr>
          </a:p>
          <a:p>
            <a:endParaRPr lang="en-GB" dirty="0"/>
          </a:p>
        </p:txBody>
      </p:sp>
      <p:sp>
        <p:nvSpPr>
          <p:cNvPr id="4" name="Slide Number Placeholder 3"/>
          <p:cNvSpPr>
            <a:spLocks noGrp="1"/>
          </p:cNvSpPr>
          <p:nvPr>
            <p:ph type="sldNum" sz="quarter" idx="12"/>
          </p:nvPr>
        </p:nvSpPr>
        <p:spPr/>
        <p:txBody>
          <a:bodyPr/>
          <a:lstStyle/>
          <a:p>
            <a:fld id="{E051598E-9D06-4046-8EF2-7702044C4E81}" type="slidenum">
              <a:rPr lang="en-US" smtClean="0"/>
              <a:pPr/>
              <a:t>8</a:t>
            </a:fld>
            <a:endParaRPr lang="en-US" dirty="0"/>
          </a:p>
        </p:txBody>
      </p:sp>
    </p:spTree>
    <p:extLst>
      <p:ext uri="{BB962C8B-B14F-4D97-AF65-F5344CB8AC3E}">
        <p14:creationId xmlns:p14="http://schemas.microsoft.com/office/powerpoint/2010/main" val="4020771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96752"/>
            <a:ext cx="8028000" cy="908872"/>
          </a:xfrm>
        </p:spPr>
        <p:txBody>
          <a:bodyPr>
            <a:noAutofit/>
          </a:bodyPr>
          <a:lstStyle/>
          <a:p>
            <a:pPr algn="ctr"/>
            <a:r>
              <a:rPr lang="en-GB" dirty="0">
                <a:ea typeface="Verdana" pitchFamily="34" charset="0"/>
                <a:cs typeface="Arial" pitchFamily="34" charset="0"/>
              </a:rPr>
              <a:t>More space for motor vehicles = less for pedestrians/ cyclists</a:t>
            </a:r>
            <a:endParaRPr lang="en-GB" dirty="0"/>
          </a:p>
        </p:txBody>
      </p:sp>
      <p:sp>
        <p:nvSpPr>
          <p:cNvPr id="3" name="Content Placeholder 2"/>
          <p:cNvSpPr>
            <a:spLocks noGrp="1"/>
          </p:cNvSpPr>
          <p:nvPr>
            <p:ph idx="1"/>
          </p:nvPr>
        </p:nvSpPr>
        <p:spPr>
          <a:xfrm>
            <a:off x="558000" y="1916832"/>
            <a:ext cx="8028000" cy="4235623"/>
          </a:xfrm>
        </p:spPr>
        <p:txBody>
          <a:bodyPr numCol="2"/>
          <a:lstStyle/>
          <a:p>
            <a:pPr algn="ctr">
              <a:defRPr/>
            </a:pPr>
            <a:endParaRPr lang="en-GB" b="1" dirty="0" smtClean="0">
              <a:ea typeface="Verdana" pitchFamily="34" charset="0"/>
              <a:cs typeface="Arial" pitchFamily="34" charset="0"/>
            </a:endParaRPr>
          </a:p>
          <a:p>
            <a:pPr algn="ctr">
              <a:defRPr/>
            </a:pPr>
            <a:endParaRPr lang="en-GB" b="1" dirty="0" smtClean="0">
              <a:ea typeface="Verdana" pitchFamily="34" charset="0"/>
              <a:cs typeface="Arial" pitchFamily="34" charset="0"/>
            </a:endParaRPr>
          </a:p>
          <a:p>
            <a:pPr algn="ctr">
              <a:defRPr/>
            </a:pPr>
            <a:r>
              <a:rPr lang="en-GB" b="1" dirty="0" smtClean="0">
                <a:solidFill>
                  <a:schemeClr val="bg2"/>
                </a:solidFill>
                <a:ea typeface="Verdana" pitchFamily="34" charset="0"/>
                <a:cs typeface="Arial" pitchFamily="34" charset="0"/>
              </a:rPr>
              <a:t>Inner </a:t>
            </a:r>
            <a:r>
              <a:rPr lang="en-GB" b="1" dirty="0">
                <a:solidFill>
                  <a:schemeClr val="bg2"/>
                </a:solidFill>
                <a:ea typeface="Verdana" pitchFamily="34" charset="0"/>
                <a:cs typeface="Arial" pitchFamily="34" charset="0"/>
              </a:rPr>
              <a:t>Leeds </a:t>
            </a:r>
            <a:r>
              <a:rPr lang="en-GB" b="1" dirty="0" smtClean="0">
                <a:solidFill>
                  <a:schemeClr val="bg2"/>
                </a:solidFill>
                <a:ea typeface="Verdana" pitchFamily="34" charset="0"/>
                <a:cs typeface="Arial" pitchFamily="34" charset="0"/>
              </a:rPr>
              <a:t>1963</a:t>
            </a:r>
          </a:p>
          <a:p>
            <a:pPr algn="ctr">
              <a:defRPr/>
            </a:pPr>
            <a:r>
              <a:rPr lang="en-GB" dirty="0" smtClean="0">
                <a:solidFill>
                  <a:schemeClr val="bg2"/>
                </a:solidFill>
                <a:ea typeface="Verdana" pitchFamily="34" charset="0"/>
                <a:cs typeface="Arial" pitchFamily="34" charset="0"/>
              </a:rPr>
              <a:t>In </a:t>
            </a:r>
            <a:r>
              <a:rPr lang="en-GB" dirty="0">
                <a:solidFill>
                  <a:schemeClr val="bg2"/>
                </a:solidFill>
                <a:ea typeface="Verdana" pitchFamily="34" charset="0"/>
                <a:cs typeface="Arial" pitchFamily="34" charset="0"/>
              </a:rPr>
              <a:t>total 365 homes and 174 commercial buildings were </a:t>
            </a:r>
            <a:r>
              <a:rPr lang="en-GB" dirty="0" smtClean="0">
                <a:solidFill>
                  <a:schemeClr val="bg2"/>
                </a:solidFill>
                <a:ea typeface="Verdana" pitchFamily="34" charset="0"/>
                <a:cs typeface="Arial" pitchFamily="34" charset="0"/>
              </a:rPr>
              <a:t>razed </a:t>
            </a:r>
            <a:r>
              <a:rPr lang="en-GB" dirty="0">
                <a:solidFill>
                  <a:schemeClr val="bg2"/>
                </a:solidFill>
                <a:ea typeface="Verdana" pitchFamily="34" charset="0"/>
                <a:cs typeface="Arial" pitchFamily="34" charset="0"/>
              </a:rPr>
              <a:t>to the ground. People who were living in the demolished houses were moved to new estates such as Little London</a:t>
            </a:r>
            <a:r>
              <a:rPr lang="en-GB" b="1" dirty="0">
                <a:solidFill>
                  <a:schemeClr val="bg2"/>
                </a:solidFill>
                <a:ea typeface="Verdana" pitchFamily="34" charset="0"/>
                <a:cs typeface="Arial" pitchFamily="34" charset="0"/>
              </a:rPr>
              <a:t>.</a:t>
            </a:r>
            <a:r>
              <a:rPr lang="en-GB" dirty="0">
                <a:solidFill>
                  <a:schemeClr val="bg2"/>
                </a:solidFill>
                <a:ea typeface="Verdana" pitchFamily="34" charset="0"/>
                <a:cs typeface="Arial" pitchFamily="34" charset="0"/>
              </a:rPr>
              <a:t> </a:t>
            </a:r>
            <a:endParaRPr lang="fr-FR" dirty="0">
              <a:solidFill>
                <a:schemeClr val="bg2"/>
              </a:solidFill>
              <a:ea typeface="Verdana" pitchFamily="34" charset="0"/>
              <a:cs typeface="Arial" pitchFamily="34" charset="0"/>
            </a:endParaRPr>
          </a:p>
          <a:p>
            <a:pPr algn="ctr"/>
            <a:endParaRPr lang="en-GB" dirty="0"/>
          </a:p>
        </p:txBody>
      </p:sp>
      <p:sp>
        <p:nvSpPr>
          <p:cNvPr id="4" name="Slide Number Placeholder 3"/>
          <p:cNvSpPr>
            <a:spLocks noGrp="1"/>
          </p:cNvSpPr>
          <p:nvPr>
            <p:ph type="sldNum" sz="quarter" idx="12"/>
          </p:nvPr>
        </p:nvSpPr>
        <p:spPr/>
        <p:txBody>
          <a:bodyPr/>
          <a:lstStyle/>
          <a:p>
            <a:fld id="{E051598E-9D06-4046-8EF2-7702044C4E81}" type="slidenum">
              <a:rPr lang="en-US" smtClean="0"/>
              <a:pPr/>
              <a:t>9</a:t>
            </a:fld>
            <a:endParaRPr lang="en-US" dirty="0"/>
          </a:p>
        </p:txBody>
      </p:sp>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0926" y="2420888"/>
            <a:ext cx="3600400" cy="190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a\Pictures\220px-A58(M)_Leeds_inner_ring_road_from_Woodhouse_Lane_bridge_-_DSC076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508500"/>
            <a:ext cx="3456384" cy="180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rot="20002068">
            <a:off x="3974608" y="3771405"/>
            <a:ext cx="3406364" cy="400110"/>
          </a:xfrm>
          <a:prstGeom prst="rect">
            <a:avLst/>
          </a:prstGeom>
          <a:solidFill>
            <a:srgbClr val="FF0000"/>
          </a:solidFill>
        </p:spPr>
        <p:txBody>
          <a:bodyPr wrap="square" rtlCol="0">
            <a:spAutoFit/>
            <a:scene3d>
              <a:camera prst="orthographicFront">
                <a:rot lat="0" lon="0" rev="0"/>
              </a:camera>
              <a:lightRig rig="threePt" dir="t"/>
            </a:scene3d>
          </a:bodyPr>
          <a:lstStyle/>
          <a:p>
            <a:pPr lvl="0">
              <a:spcBef>
                <a:spcPct val="0"/>
              </a:spcBef>
            </a:pPr>
            <a:r>
              <a:rPr lang="en-GB" altLang="fr-FR" sz="2000" dirty="0" smtClean="0">
                <a:latin typeface="Arial" charset="0"/>
                <a:ea typeface="Verdana" pitchFamily="34" charset="0"/>
                <a:cs typeface="Arial" charset="0"/>
              </a:rPr>
              <a:t>      The </a:t>
            </a:r>
            <a:r>
              <a:rPr lang="en-GB" altLang="fr-FR" sz="2000" dirty="0">
                <a:latin typeface="Arial" charset="0"/>
                <a:ea typeface="Verdana" pitchFamily="34" charset="0"/>
                <a:cs typeface="Arial" charset="0"/>
              </a:rPr>
              <a:t>myth of progress</a:t>
            </a:r>
            <a:endParaRPr lang="fr-FR" altLang="fr-FR" sz="2000" dirty="0">
              <a:latin typeface="Arial" charset="0"/>
              <a:ea typeface="Verdana" pitchFamily="34" charset="0"/>
              <a:cs typeface="Arial" charset="0"/>
            </a:endParaRPr>
          </a:p>
        </p:txBody>
      </p:sp>
      <p:pic>
        <p:nvPicPr>
          <p:cNvPr id="10" name="Picture 9" descr="Heresies by John Gr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3428999"/>
            <a:ext cx="1163022" cy="1656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3851920" y="5720650"/>
            <a:ext cx="974947" cy="369332"/>
          </a:xfrm>
          <a:prstGeom prst="rect">
            <a:avLst/>
          </a:prstGeom>
        </p:spPr>
        <p:txBody>
          <a:bodyPr wrap="none">
            <a:spAutoFit/>
          </a:bodyPr>
          <a:lstStyle/>
          <a:p>
            <a:pPr>
              <a:spcBef>
                <a:spcPct val="0"/>
              </a:spcBef>
            </a:pPr>
            <a:r>
              <a:rPr lang="en-GB" altLang="fr-FR" b="1" dirty="0">
                <a:solidFill>
                  <a:schemeClr val="bg2"/>
                </a:solidFill>
                <a:latin typeface="Verdana" pitchFamily="34" charset="0"/>
                <a:ea typeface="Verdana" pitchFamily="34" charset="0"/>
                <a:cs typeface="Verdana" pitchFamily="34" charset="0"/>
              </a:rPr>
              <a:t>1990s</a:t>
            </a:r>
            <a:endParaRPr lang="fr-FR" altLang="fr-FR" b="1" dirty="0">
              <a:solidFill>
                <a:schemeClr val="bg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67375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9B7DA3EDF68E46B214450A9560BB7B" ma:contentTypeVersion="1" ma:contentTypeDescription="Create a new document." ma:contentTypeScope="" ma:versionID="83d1c2a1ddf9e07316c1b437bf002d6f">
  <xsd:schema xmlns:xsd="http://www.w3.org/2001/XMLSchema" xmlns:xs="http://www.w3.org/2001/XMLSchema" xmlns:p="http://schemas.microsoft.com/office/2006/metadata/properties" xmlns:ns1="http://schemas.microsoft.com/sharepoint/v3" targetNamespace="http://schemas.microsoft.com/office/2006/metadata/properties" ma:root="true" ma:fieldsID="fa06d6fac6d8f3ef9a355fe6c8a09ea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7A19EDC-2F88-4DA2-A95A-467BC41FFD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2254A3-418A-4E01-9ADE-CAAB0308EC42}">
  <ds:schemaRefs>
    <ds:schemaRef ds:uri="http://schemas.microsoft.com/sharepoint/v3/contenttype/forms"/>
  </ds:schemaRefs>
</ds:datastoreItem>
</file>

<file path=customXml/itemProps3.xml><?xml version="1.0" encoding="utf-8"?>
<ds:datastoreItem xmlns:ds="http://schemas.openxmlformats.org/officeDocument/2006/customXml" ds:itemID="{14982C46-F43E-4653-A818-7C7C75BEF968}">
  <ds:schemaRefs>
    <ds:schemaRef ds:uri="http://schemas.microsoft.com/sharepoint/v3"/>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1678</TotalTime>
  <Words>1812</Words>
  <Application>Microsoft Office PowerPoint</Application>
  <PresentationFormat>On-screen Show (4:3)</PresentationFormat>
  <Paragraphs>248</Paragraphs>
  <Slides>37</Slides>
  <Notes>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0" baseType="lpstr">
      <vt:lpstr>Office Theme</vt:lpstr>
      <vt:lpstr>Worksheet</vt:lpstr>
      <vt:lpstr>Bitmap Image</vt:lpstr>
      <vt:lpstr>The health benefits of active travel </vt:lpstr>
      <vt:lpstr>  Learning outcomes</vt:lpstr>
      <vt:lpstr>     </vt:lpstr>
      <vt:lpstr>Access</vt:lpstr>
      <vt:lpstr>Mobility</vt:lpstr>
      <vt:lpstr>The bad news</vt:lpstr>
      <vt:lpstr>But… the policy drivers are…</vt:lpstr>
      <vt:lpstr>Buchanan Report- Interpreted to say:</vt:lpstr>
      <vt:lpstr>More space for motor vehicles = less for pedestrians/ cyclists</vt:lpstr>
      <vt:lpstr>Value of Time Savings</vt:lpstr>
      <vt:lpstr>  The slow awakening to the health benefits of active travel </vt:lpstr>
      <vt:lpstr>Ways in Which Transport Influences Health </vt:lpstr>
      <vt:lpstr>PowerPoint Presentation</vt:lpstr>
      <vt:lpstr>Impact of car use on body weight</vt:lpstr>
      <vt:lpstr> </vt:lpstr>
      <vt:lpstr> ‘Grand Father’ of Public Health Epidemiology: Jerry Morris </vt:lpstr>
      <vt:lpstr>Health Protector extraordinary…</vt:lpstr>
      <vt:lpstr>Physical activity</vt:lpstr>
      <vt:lpstr>Dose response curve: physical activity</vt:lpstr>
      <vt:lpstr>The risk of premature death through physical inactivity compared to road casualties </vt:lpstr>
      <vt:lpstr>Dept. Transport’s WebTAG: categories of value for money (UK)</vt:lpstr>
      <vt:lpstr>PowerPoint Presentation</vt:lpstr>
      <vt:lpstr>Business case</vt:lpstr>
      <vt:lpstr>PowerPoint Presentation</vt:lpstr>
      <vt:lpstr>Public Health Outcomes Framework: Direct links to transport (England) </vt:lpstr>
      <vt:lpstr>PowerPoint Presentation</vt:lpstr>
      <vt:lpstr>Utilising co-benefits</vt:lpstr>
      <vt:lpstr>  Evidence </vt:lpstr>
      <vt:lpstr>National Institute for Health and Care Excellence recommends</vt:lpstr>
      <vt:lpstr>PowerPoint Presentation</vt:lpstr>
      <vt:lpstr>Background</vt:lpstr>
      <vt:lpstr> </vt:lpstr>
      <vt:lpstr> </vt:lpstr>
      <vt:lpstr> </vt:lpstr>
      <vt:lpstr> </vt:lpstr>
      <vt:lpstr>PowerPoint Presentation</vt:lpstr>
      <vt:lpstr>PowerPoint Presentation</vt:lpstr>
    </vt:vector>
  </TitlesOfParts>
  <Company>Cabinet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Presentation-low-ink</dc:title>
  <dc:creator>Philip Hemmings</dc:creator>
  <cp:lastModifiedBy>Sam Jones</cp:lastModifiedBy>
  <cp:revision>170</cp:revision>
  <cp:lastPrinted>2015-03-17T14:27:50Z</cp:lastPrinted>
  <dcterms:created xsi:type="dcterms:W3CDTF">2012-10-10T09:02:29Z</dcterms:created>
  <dcterms:modified xsi:type="dcterms:W3CDTF">2015-10-19T13:59:18Z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0x0101007F9B7DA3EDF68E46B214450A9560BB7B</vt:lpwstr>
  </property>
</Properties>
</file>