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60" r:id="rId1"/>
    <p:sldMasterId id="2147483673" r:id="rId2"/>
  </p:sldMasterIdLst>
  <p:notesMasterIdLst>
    <p:notesMasterId r:id="rId28"/>
  </p:notesMasterIdLst>
  <p:sldIdLst>
    <p:sldId id="327" r:id="rId3"/>
    <p:sldId id="694" r:id="rId4"/>
    <p:sldId id="693" r:id="rId5"/>
    <p:sldId id="378" r:id="rId6"/>
    <p:sldId id="380" r:id="rId7"/>
    <p:sldId id="698" r:id="rId8"/>
    <p:sldId id="700" r:id="rId9"/>
    <p:sldId id="703" r:id="rId10"/>
    <p:sldId id="701" r:id="rId11"/>
    <p:sldId id="389" r:id="rId12"/>
    <p:sldId id="328" r:id="rId13"/>
    <p:sldId id="353" r:id="rId14"/>
    <p:sldId id="310" r:id="rId15"/>
    <p:sldId id="697" r:id="rId16"/>
    <p:sldId id="695" r:id="rId17"/>
    <p:sldId id="419" r:id="rId18"/>
    <p:sldId id="466" r:id="rId19"/>
    <p:sldId id="457" r:id="rId20"/>
    <p:sldId id="514" r:id="rId21"/>
    <p:sldId id="427" r:id="rId22"/>
    <p:sldId id="684" r:id="rId23"/>
    <p:sldId id="384" r:id="rId24"/>
    <p:sldId id="691" r:id="rId25"/>
    <p:sldId id="317" r:id="rId26"/>
    <p:sldId id="44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OUSI Akrivi" initials="KA" lastIdx="1" clrIdx="0">
    <p:extLst>
      <p:ext uri="{19B8F6BF-5375-455C-9EA6-DF929625EA0E}">
        <p15:presenceInfo xmlns:p15="http://schemas.microsoft.com/office/powerpoint/2012/main" userId="S-1-5-21-910234651-2472166293-2568471742-17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77B8"/>
    <a:srgbClr val="89C441"/>
    <a:srgbClr val="368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88" autoAdjust="0"/>
    <p:restoredTop sz="93907" autoAdjust="0"/>
  </p:normalViewPr>
  <p:slideViewPr>
    <p:cSldViewPr snapToObjects="1">
      <p:cViewPr varScale="1">
        <p:scale>
          <a:sx n="64" d="100"/>
          <a:sy n="64" d="100"/>
        </p:scale>
        <p:origin x="168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51" d="100"/>
          <a:sy n="51" d="100"/>
        </p:scale>
        <p:origin x="269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41605-4824-4F42-A81F-EBEF5E16FC8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4A392-F6E7-784B-AAD0-FEA3D05067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62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4A392-F6E7-784B-AAD0-FEA3D05067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228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A392-F6E7-784B-AAD0-FEA3D050676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68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A392-F6E7-784B-AAD0-FEA3D050676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99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A392-F6E7-784B-AAD0-FEA3D050676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70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13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collaborations</a:t>
            </a:r>
            <a:r>
              <a:rPr lang="de-DE" dirty="0"/>
              <a:t> (incl. BDVA)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A392-F6E7-784B-AAD0-FEA3D050676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3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A392-F6E7-784B-AAD0-FEA3D050676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A392-F6E7-784B-AAD0-FEA3D050676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34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A392-F6E7-784B-AAD0-FEA3D050676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4E9B7C07-9951-45B0-BF6D-7CBFAFFCD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762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929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03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A392-F6E7-784B-AAD0-FEA3D050676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5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DD0690-B5FE-411E-92AC-908A894FC879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TT, PR1 Review, 2018-09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AFE1DF-A89D-E14E-9F73-80CC7C415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398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B4D601-A571-42B5-ACC5-F854AEA1D45E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TT, PR1 Review, 2018-09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8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2C3624-51C3-4C2A-86F6-53FB72F0326D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TT, PR1 Review, 2018-09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70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ullet dx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81058" y="44772"/>
            <a:ext cx="2059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342900" indent="-342900">
              <a:buNone/>
              <a:defRPr lang="it-IT" sz="1400" b="1" dirty="0" smtClean="0">
                <a:latin typeface="Franklin Gothic Book"/>
                <a:cs typeface="Franklin Gothic Book"/>
              </a:defRPr>
            </a:lvl1pPr>
          </a:lstStyle>
          <a:p>
            <a:pPr marL="0" lvl="0" indent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Title </a:t>
            </a:r>
            <a:r>
              <a:rPr lang="it-IT" dirty="0" err="1"/>
              <a:t>project</a:t>
            </a:r>
            <a:endParaRPr lang="it-IT" dirty="0"/>
          </a:p>
        </p:txBody>
      </p:sp>
      <p:sp>
        <p:nvSpPr>
          <p:cNvPr id="9" name="Title 13"/>
          <p:cNvSpPr>
            <a:spLocks noGrp="1"/>
          </p:cNvSpPr>
          <p:nvPr>
            <p:ph type="title"/>
          </p:nvPr>
        </p:nvSpPr>
        <p:spPr>
          <a:xfrm>
            <a:off x="200464" y="648877"/>
            <a:ext cx="871493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l">
              <a:defRPr lang="it-IT" sz="2800" b="1" dirty="0">
                <a:solidFill>
                  <a:schemeClr val="accent5"/>
                </a:solidFill>
                <a:latin typeface="Century Gothic"/>
                <a:ea typeface="+mn-ea"/>
                <a:cs typeface="Century Gothic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/>
            </a:pPr>
            <a:r>
              <a:rPr lang="it-IT" dirty="0"/>
              <a:t>Click to </a:t>
            </a:r>
            <a:r>
              <a:rPr lang="it-IT" dirty="0" err="1"/>
              <a:t>edit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98978E3-F4CD-4007-ACB0-D7321D90690B}" type="datetime1">
              <a:rPr lang="en-US" smtClean="0"/>
              <a:t>9/21/2018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TT, PR1 Review, 2018-09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9C939D9-F0EF-7D4F-B6BD-AA987F847C54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8570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779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48B343-6E1B-4CBF-98B1-9583643FD314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AFE1DF-A89D-E14E-9F73-80CC7C415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333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6C3430-2850-4384-908A-D267B4D2FF29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AFE1DF-A89D-E14E-9F73-80CC7C415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327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D6E576-9B51-4B26-835C-0861906A8E8D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AFE1DF-A89D-E14E-9F73-80CC7C415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925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1D793F-4A55-41C9-B033-E0B430C26F11}" type="datetime1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00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807FE9-0190-4CFA-84F3-95B244A926DF}" type="datetime1">
              <a:rPr lang="en-US" smtClean="0"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61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F82E27-7D98-4DF4-AB9F-3B6E4844A213}" type="datetime1">
              <a:rPr lang="en-US" smtClean="0"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0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758"/>
            <a:ext cx="6567055" cy="1143000"/>
          </a:xfrm>
          <a:prstGeom prst="rect">
            <a:avLst/>
          </a:prstGeom>
        </p:spPr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DA407D-C392-4EF0-8D10-F7AE3627F5BC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TT, PR1 Review, 2018-09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AFE1DF-A89D-E14E-9F73-80CC7C415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40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DEC34C-6B94-43EB-8C21-6496C2343D9F}" type="datetime1">
              <a:rPr lang="en-US" smtClean="0"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77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5C4DE9-EA68-4DF1-BBBD-6BE239C77C1A}" type="datetime1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34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E6DA8D-C748-4477-A662-EE195880E947}" type="datetime1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06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557ED7-910A-46EE-BA37-DCD8E330626A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9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BBA013-4C0E-4019-9CCC-BE63A293FC2A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95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ullet dx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81058" y="44772"/>
            <a:ext cx="2059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342900" indent="-342900">
              <a:buNone/>
              <a:defRPr lang="it-IT" sz="1400" b="1" dirty="0" smtClean="0">
                <a:latin typeface="Franklin Gothic Book"/>
                <a:cs typeface="Franklin Gothic Book"/>
              </a:defRPr>
            </a:lvl1pPr>
          </a:lstStyle>
          <a:p>
            <a:pPr marL="0" lvl="0" indent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Title </a:t>
            </a:r>
            <a:r>
              <a:rPr lang="it-IT" dirty="0" err="1"/>
              <a:t>project</a:t>
            </a:r>
            <a:endParaRPr lang="it-IT" dirty="0"/>
          </a:p>
        </p:txBody>
      </p:sp>
      <p:sp>
        <p:nvSpPr>
          <p:cNvPr id="9" name="Title 13"/>
          <p:cNvSpPr>
            <a:spLocks noGrp="1"/>
          </p:cNvSpPr>
          <p:nvPr>
            <p:ph type="title"/>
          </p:nvPr>
        </p:nvSpPr>
        <p:spPr>
          <a:xfrm>
            <a:off x="200464" y="648877"/>
            <a:ext cx="871493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l">
              <a:defRPr lang="it-IT" sz="2800" b="1" dirty="0">
                <a:solidFill>
                  <a:schemeClr val="accent5"/>
                </a:solidFill>
                <a:latin typeface="Century Gothic"/>
                <a:ea typeface="+mn-ea"/>
                <a:cs typeface="Century Gothic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/>
            </a:pPr>
            <a:r>
              <a:rPr lang="it-IT" dirty="0"/>
              <a:t>Click to </a:t>
            </a:r>
            <a:r>
              <a:rPr lang="it-IT" dirty="0" err="1"/>
              <a:t>edit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413F19-6DBB-4B2B-801E-5AC374AF21C2}" type="datetime1">
              <a:rPr lang="en-US" smtClean="0"/>
              <a:t>9/21/2018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9C939D9-F0EF-7D4F-B6BD-AA987F847C54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0611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7AD4EB-6CAE-4EA5-8FAB-37C0A086FDDA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TT, PR1 Review, 2018-09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AFE1DF-A89D-E14E-9F73-80CC7C415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8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393"/>
            <a:ext cx="6707875" cy="1143000"/>
          </a:xfrm>
          <a:prstGeom prst="rect">
            <a:avLst/>
          </a:prstGeom>
        </p:spPr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A20095-FE23-489C-8108-2FEC76972701}" type="datetime1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TT, PR1 Review, 2018-09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2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E6EBB7-8147-49BE-8C9B-AB59047E38DE}" type="datetime1">
              <a:rPr lang="en-US" smtClean="0"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TT, PR1 Review, 2018-09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4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F1F36C-09D4-4BA7-9FD8-367D1F471BAA}" type="datetime1">
              <a:rPr lang="en-US" smtClean="0"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TT, PR1 Review, 2018-09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4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771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BF8ABA-DEAB-4165-8661-A12C07F23F3E}" type="datetime1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TT, PR1 Review, 2018-09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08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0DF699-971E-45B8-B69F-3ECC293A6A7D}" type="datetime1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TT, PR1 Review, 2018-09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9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96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44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www.youtube.com/watch?v=GWpmoxJDtAg" TargetMode="Externa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formingtransport.eu/deliverables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data.transformingtransport.eu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7.png"/><Relationship Id="rId21" Type="http://schemas.openxmlformats.org/officeDocument/2006/relationships/image" Target="../media/image73.jpeg"/><Relationship Id="rId7" Type="http://schemas.openxmlformats.org/officeDocument/2006/relationships/image" Target="../media/image61.png"/><Relationship Id="rId12" Type="http://schemas.microsoft.com/office/2007/relationships/hdphoto" Target="../media/hdphoto2.wdp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8.jpe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7.jpeg"/><Relationship Id="rId10" Type="http://schemas.openxmlformats.org/officeDocument/2006/relationships/image" Target="../media/image63.png"/><Relationship Id="rId19" Type="http://schemas.openxmlformats.org/officeDocument/2006/relationships/image" Target="../media/image71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11" Type="http://schemas.openxmlformats.org/officeDocument/2006/relationships/image" Target="../media/image83.jpg"/><Relationship Id="rId5" Type="http://schemas.openxmlformats.org/officeDocument/2006/relationships/image" Target="../media/image77.jpg"/><Relationship Id="rId10" Type="http://schemas.openxmlformats.org/officeDocument/2006/relationships/image" Target="../media/image82.jpg"/><Relationship Id="rId4" Type="http://schemas.openxmlformats.org/officeDocument/2006/relationships/image" Target="../media/image76.jpg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Communication@transformingtransport.e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m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544820" y="3429000"/>
            <a:ext cx="8131635" cy="2160240"/>
          </a:xfrm>
        </p:spPr>
        <p:txBody>
          <a:bodyPr/>
          <a:lstStyle/>
          <a:p>
            <a:r>
              <a:rPr lang="en-US" sz="4000" dirty="0" err="1">
                <a:solidFill>
                  <a:schemeClr val="tx2"/>
                </a:solidFill>
              </a:rPr>
              <a:t>TransformingTransport</a:t>
            </a:r>
            <a:endParaRPr lang="en-US" sz="4000" dirty="0">
              <a:solidFill>
                <a:schemeClr val="tx2"/>
              </a:solidFill>
            </a:endParaRPr>
          </a:p>
          <a:p>
            <a:r>
              <a:rPr lang="en-US" sz="2400" b="1" dirty="0"/>
              <a:t>Big Data Value in Mobility and Logistics </a:t>
            </a:r>
            <a:endParaRPr lang="en-GB" alt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dirty="0"/>
              <a:t>Vivian Kiousi (INTRASOFT International)</a:t>
            </a:r>
          </a:p>
          <a:p>
            <a:r>
              <a:rPr lang="en-GB" sz="2400" dirty="0"/>
              <a:t>Rodrigo </a:t>
            </a:r>
            <a:r>
              <a:rPr lang="en-GB" sz="2400" dirty="0" err="1"/>
              <a:t>Castiñeira</a:t>
            </a:r>
            <a:r>
              <a:rPr lang="en-GB" sz="2400" dirty="0"/>
              <a:t> (INDRA)</a:t>
            </a:r>
            <a:endParaRPr lang="en-GB" sz="24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F38778-30B3-41F2-90B7-7C255A68D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27" y="5589240"/>
            <a:ext cx="2598433" cy="82208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D957058-DE7A-4C69-8B3A-268D927E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0" y="5965369"/>
            <a:ext cx="1472710" cy="88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E5DE546-661D-4D57-B7D3-8AEE5C900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043" y="5556642"/>
            <a:ext cx="2243137" cy="94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3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Descriptive Data Analysis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C939D9-F0EF-7D4F-B6BD-AA987F847C54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603" y="3620684"/>
            <a:ext cx="745833" cy="6996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756" y="5184168"/>
            <a:ext cx="799825" cy="47270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74" y="5048550"/>
            <a:ext cx="706457" cy="6838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72" y="2298774"/>
            <a:ext cx="693826" cy="700513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16216" y="4386280"/>
            <a:ext cx="1481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chemeClr val="tx2"/>
                </a:solidFill>
              </a:rPr>
              <a:t>Noatum</a:t>
            </a:r>
            <a:r>
              <a:rPr lang="es-ES" sz="1600" b="1" dirty="0">
                <a:solidFill>
                  <a:schemeClr val="tx2"/>
                </a:solidFill>
              </a:rPr>
              <a:t> TOS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64128" y="3040186"/>
            <a:ext cx="2385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tx2"/>
                </a:solidFill>
              </a:rPr>
              <a:t>Cranes PLC &amp; </a:t>
            </a:r>
            <a:r>
              <a:rPr lang="es-ES" sz="1600" b="1" dirty="0" err="1">
                <a:solidFill>
                  <a:schemeClr val="tx2"/>
                </a:solidFill>
              </a:rPr>
              <a:t>Sensors</a:t>
            </a:r>
            <a:endParaRPr lang="es-ES" sz="1600" b="1" dirty="0">
              <a:solidFill>
                <a:schemeClr val="tx2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18532" y="5804140"/>
            <a:ext cx="2479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tx2"/>
                </a:solidFill>
              </a:rPr>
              <a:t>Port </a:t>
            </a:r>
            <a:r>
              <a:rPr lang="es-ES" sz="1600" b="1" dirty="0" err="1">
                <a:solidFill>
                  <a:schemeClr val="tx2"/>
                </a:solidFill>
              </a:rPr>
              <a:t>Information</a:t>
            </a:r>
            <a:r>
              <a:rPr lang="es-ES" sz="1600" b="1" dirty="0">
                <a:solidFill>
                  <a:schemeClr val="tx2"/>
                </a:solidFill>
              </a:rPr>
              <a:t> </a:t>
            </a:r>
            <a:r>
              <a:rPr lang="es-ES" sz="1600" b="1" dirty="0" err="1">
                <a:solidFill>
                  <a:schemeClr val="tx2"/>
                </a:solidFill>
              </a:rPr>
              <a:t>Systems</a:t>
            </a:r>
            <a:endParaRPr lang="es-ES" sz="1600" b="1" dirty="0">
              <a:solidFill>
                <a:schemeClr val="tx2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976" y="2295414"/>
            <a:ext cx="742916" cy="669542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CuadroTexto 25"/>
          <p:cNvSpPr txBox="1"/>
          <p:nvPr/>
        </p:nvSpPr>
        <p:spPr>
          <a:xfrm>
            <a:off x="1669823" y="1512689"/>
            <a:ext cx="5211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1</a:t>
            </a:r>
            <a:r>
              <a:rPr lang="en-GB" sz="2400" b="1" baseline="30000" dirty="0"/>
              <a:t>st</a:t>
            </a:r>
            <a:r>
              <a:rPr lang="en-GB" sz="2400" b="1" dirty="0"/>
              <a:t> Challenge: </a:t>
            </a:r>
            <a:r>
              <a:rPr lang="en-GB" sz="2400" dirty="0"/>
              <a:t>Data Sources Integration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2841021" y="3716527"/>
            <a:ext cx="6053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Historical database with 10 years </a:t>
            </a:r>
            <a:r>
              <a:rPr lang="en-GB" sz="2000" dirty="0"/>
              <a:t>of </a:t>
            </a:r>
            <a:r>
              <a:rPr lang="en-GB" sz="2000" dirty="0" err="1"/>
              <a:t>Noatum</a:t>
            </a:r>
            <a:r>
              <a:rPr lang="en-GB" sz="2000" dirty="0"/>
              <a:t> operations: containers inventory, movements, vessels arrival, traffic. 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2898130" y="2298924"/>
            <a:ext cx="599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Continuous stream of data on a second basis </a:t>
            </a:r>
            <a:r>
              <a:rPr lang="en-GB" sz="2000" dirty="0"/>
              <a:t>from cranes and trucks (around 150): GPS position, status variables, internals operative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2898130" y="5102775"/>
            <a:ext cx="5875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Information of the Valencia Port gates accesses and Vessels arrivals in </a:t>
            </a:r>
            <a:r>
              <a:rPr lang="en-GB" sz="2000" b="1" dirty="0"/>
              <a:t>real-time</a:t>
            </a:r>
          </a:p>
        </p:txBody>
      </p:sp>
    </p:spTree>
    <p:extLst>
      <p:ext uri="{BB962C8B-B14F-4D97-AF65-F5344CB8AC3E}">
        <p14:creationId xmlns:p14="http://schemas.microsoft.com/office/powerpoint/2010/main" val="3165174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690255" y="3584028"/>
            <a:ext cx="8353425" cy="1840315"/>
          </a:xfrm>
        </p:spPr>
        <p:txBody>
          <a:bodyPr/>
          <a:lstStyle/>
          <a:p>
            <a:endParaRPr lang="en-GB" sz="4400" b="1" noProof="0" dirty="0">
              <a:solidFill>
                <a:schemeClr val="tx2"/>
              </a:solidFill>
            </a:endParaRPr>
          </a:p>
          <a:p>
            <a:r>
              <a:rPr lang="en-GB" sz="4400" b="1" noProof="0" dirty="0">
                <a:solidFill>
                  <a:schemeClr val="tx2"/>
                </a:solidFill>
              </a:rPr>
              <a:t>Sustainable Connected Cars Pilot</a:t>
            </a:r>
            <a:br>
              <a:rPr lang="en-GB" sz="4400" b="1" noProof="0" dirty="0">
                <a:solidFill>
                  <a:schemeClr val="tx2"/>
                </a:solidFill>
              </a:rPr>
            </a:br>
            <a:endParaRPr lang="en-GB" sz="2400" i="1" noProof="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D7EB68C-2AA1-48D5-B1FF-80E763BFA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8" y="5718695"/>
            <a:ext cx="2785084" cy="8784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38A1A9A-42BB-4F68-9E60-381D971D7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05" y="5804699"/>
            <a:ext cx="2856347" cy="9009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64CAB55-46C3-42D6-95C0-C51A32984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32" y="5698135"/>
            <a:ext cx="2989648" cy="94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6556" y="370998"/>
            <a:ext cx="6701861" cy="86439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Cars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35758" y="6466234"/>
            <a:ext cx="1668462" cy="273050"/>
          </a:xfrm>
        </p:spPr>
        <p:txBody>
          <a:bodyPr/>
          <a:lstStyle/>
          <a:p>
            <a:pPr defTabSz="342900">
              <a:defRPr/>
            </a:pPr>
            <a:fld id="{63AFE1DF-A89D-E14E-9F73-80CC7C4158B4}" type="slidenum">
              <a:rPr lang="en-US" sz="1350">
                <a:solidFill>
                  <a:prstClr val="black"/>
                </a:solidFill>
                <a:latin typeface="Calibri"/>
              </a:rPr>
              <a:pPr defTabSz="342900">
                <a:defRPr/>
              </a:pPr>
              <a:t>12</a:t>
            </a:fld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549B6F7A-6026-47B7-82BE-155A4B810661}"/>
              </a:ext>
            </a:extLst>
          </p:cNvPr>
          <p:cNvSpPr txBox="1">
            <a:spLocks/>
          </p:cNvSpPr>
          <p:nvPr/>
        </p:nvSpPr>
        <p:spPr>
          <a:xfrm>
            <a:off x="99754" y="3344371"/>
            <a:ext cx="1358457" cy="525157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isks</a:t>
            </a:r>
            <a:endParaRPr lang="fr-FR" sz="2800" b="1" dirty="0">
              <a:solidFill>
                <a:schemeClr val="accent3">
                  <a:lumMod val="50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5C9A66BE-BC52-4E02-9EE3-6AD5196CE473}"/>
              </a:ext>
            </a:extLst>
          </p:cNvPr>
          <p:cNvSpPr txBox="1"/>
          <p:nvPr/>
        </p:nvSpPr>
        <p:spPr>
          <a:xfrm>
            <a:off x="8801" y="3789152"/>
            <a:ext cx="3092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stress, less responsibilities in business trips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10840DF6-94CE-405E-B8A9-09C34CB39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851" y="3145374"/>
            <a:ext cx="923152" cy="923152"/>
          </a:xfrm>
          <a:prstGeom prst="rect">
            <a:avLst/>
          </a:prstGeom>
        </p:spPr>
      </p:pic>
      <p:sp>
        <p:nvSpPr>
          <p:cNvPr id="45" name="Titre 1">
            <a:extLst>
              <a:ext uri="{FF2B5EF4-FFF2-40B4-BE49-F238E27FC236}">
                <a16:creationId xmlns:a16="http://schemas.microsoft.com/office/drawing/2014/main" id="{DC44FEB8-DB53-412E-932A-550D20E6B44F}"/>
              </a:ext>
            </a:extLst>
          </p:cNvPr>
          <p:cNvSpPr txBox="1">
            <a:spLocks/>
          </p:cNvSpPr>
          <p:nvPr/>
        </p:nvSpPr>
        <p:spPr>
          <a:xfrm>
            <a:off x="3421737" y="4308296"/>
            <a:ext cx="2305828" cy="650254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Environment</a:t>
            </a:r>
            <a:endParaRPr lang="en-GB" sz="1800" b="1" dirty="0">
              <a:solidFill>
                <a:schemeClr val="accent3">
                  <a:lumMod val="50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52E46805-C8D0-43B5-BC47-B9D069054439}"/>
              </a:ext>
            </a:extLst>
          </p:cNvPr>
          <p:cNvSpPr txBox="1"/>
          <p:nvPr/>
        </p:nvSpPr>
        <p:spPr>
          <a:xfrm>
            <a:off x="1475656" y="4862484"/>
            <a:ext cx="503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Companies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development goals, one of which is to decrease the carbon print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3C7A1AE7-3133-4CD4-8BC1-BE42E92D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48" y="4408094"/>
            <a:ext cx="516289" cy="516289"/>
          </a:xfrm>
          <a:prstGeom prst="rect">
            <a:avLst/>
          </a:prstGeom>
        </p:spPr>
      </p:pic>
      <p:sp>
        <p:nvSpPr>
          <p:cNvPr id="48" name="TextBox 1">
            <a:extLst>
              <a:ext uri="{FF2B5EF4-FFF2-40B4-BE49-F238E27FC236}">
                <a16:creationId xmlns:a16="http://schemas.microsoft.com/office/drawing/2014/main" id="{E4FE0303-85F2-4DE5-8A34-7650F2071551}"/>
              </a:ext>
            </a:extLst>
          </p:cNvPr>
          <p:cNvSpPr txBox="1"/>
          <p:nvPr/>
        </p:nvSpPr>
        <p:spPr>
          <a:xfrm>
            <a:off x="5225064" y="3871213"/>
            <a:ext cx="4416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Costs due to fuel and maintenance are important and increase the TCO</a:t>
            </a:r>
          </a:p>
        </p:txBody>
      </p:sp>
      <p:sp>
        <p:nvSpPr>
          <p:cNvPr id="49" name="Titre 1">
            <a:extLst>
              <a:ext uri="{FF2B5EF4-FFF2-40B4-BE49-F238E27FC236}">
                <a16:creationId xmlns:a16="http://schemas.microsoft.com/office/drawing/2014/main" id="{5B1DACFB-3C85-4276-B57F-D17F3A685F28}"/>
              </a:ext>
            </a:extLst>
          </p:cNvPr>
          <p:cNvSpPr txBox="1">
            <a:spLocks/>
          </p:cNvSpPr>
          <p:nvPr/>
        </p:nvSpPr>
        <p:spPr>
          <a:xfrm>
            <a:off x="7510749" y="3331181"/>
            <a:ext cx="1700355" cy="550118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Financial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8032A396-A1DB-4873-8970-99FD0BC736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66" y="3288148"/>
            <a:ext cx="576729" cy="576729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FFFB2365-7270-488C-BE30-1D1D578DD5CD}"/>
              </a:ext>
            </a:extLst>
          </p:cNvPr>
          <p:cNvSpPr/>
          <p:nvPr/>
        </p:nvSpPr>
        <p:spPr>
          <a:xfrm>
            <a:off x="0" y="5736651"/>
            <a:ext cx="8869680" cy="667212"/>
          </a:xfrm>
          <a:prstGeom prst="rect">
            <a:avLst/>
          </a:prstGeom>
          <a:solidFill>
            <a:srgbClr val="8CC53D">
              <a:alpha val="69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65DD4DF-764E-47F8-BBD3-2EA965DA8E6D}"/>
              </a:ext>
            </a:extLst>
          </p:cNvPr>
          <p:cNvSpPr txBox="1"/>
          <p:nvPr/>
        </p:nvSpPr>
        <p:spPr>
          <a:xfrm>
            <a:off x="132652" y="5771578"/>
            <a:ext cx="860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More than 7M business cars in France, less than 5% is electric or hybrid</a:t>
            </a:r>
          </a:p>
          <a:p>
            <a:pPr algn="ctr"/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Electric fleets are used less than 15% of their capacity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1FD465-5A25-4B60-BA15-F806CC583FE9}"/>
              </a:ext>
            </a:extLst>
          </p:cNvPr>
          <p:cNvSpPr txBox="1"/>
          <p:nvPr/>
        </p:nvSpPr>
        <p:spPr>
          <a:xfrm>
            <a:off x="0" y="1525321"/>
            <a:ext cx="9094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Sustainable Connected Cars pilot is focused on cars that belong to different companies interested in achieving an efficient management of their fleets. </a:t>
            </a:r>
          </a:p>
          <a:p>
            <a:endParaRPr 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OBD (On Board Diagnostics) dongle devices installed on each car and a Big Data architecture, the partners will apply techniques and algorithms to offer a decision support system for preventive maintenance of fleets, monitoring and promotion of eco-friendly driver behaviors and identification of traffic congestions.</a:t>
            </a:r>
          </a:p>
        </p:txBody>
      </p:sp>
    </p:spTree>
    <p:extLst>
      <p:ext uri="{BB962C8B-B14F-4D97-AF65-F5344CB8AC3E}">
        <p14:creationId xmlns:p14="http://schemas.microsoft.com/office/powerpoint/2010/main" val="143427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060928" y="1356295"/>
            <a:ext cx="6196013" cy="34563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  <a:defRPr/>
            </a:pPr>
            <a:endParaRPr lang="en-US" altLang="en-US" sz="1350" b="1" dirty="0">
              <a:solidFill>
                <a:prstClr val="black">
                  <a:lumMod val="75000"/>
                  <a:lumOff val="25000"/>
                </a:prst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3712" y="-171257"/>
            <a:ext cx="7152970" cy="10600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Cars </a:t>
            </a:r>
          </a:p>
          <a:p>
            <a:pPr>
              <a:defRPr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this pilot can help</a:t>
            </a:r>
          </a:p>
          <a:p>
            <a:pPr algn="l" defTabSz="342900">
              <a:defRPr/>
            </a:pPr>
            <a:endParaRPr lang="en-US" altLang="en-US" sz="1800" dirty="0">
              <a:solidFill>
                <a:srgbClr val="0070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B454F5-9AC3-4D17-85BC-817D00581B05}"/>
              </a:ext>
            </a:extLst>
          </p:cNvPr>
          <p:cNvGrpSpPr/>
          <p:nvPr/>
        </p:nvGrpSpPr>
        <p:grpSpPr>
          <a:xfrm>
            <a:off x="608778" y="1769473"/>
            <a:ext cx="7718265" cy="1508105"/>
            <a:chOff x="593101" y="1700808"/>
            <a:chExt cx="8371198" cy="15081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931277-DCDC-4B36-A76C-3519D1200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4BACAB-9230-4DDF-9646-0803EFAD4F0F}"/>
                </a:ext>
              </a:extLst>
            </p:cNvPr>
            <p:cNvSpPr txBox="1"/>
            <p:nvPr/>
          </p:nvSpPr>
          <p:spPr>
            <a:xfrm>
              <a:off x="813937" y="1700808"/>
              <a:ext cx="815036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Improve vehicle maintenance:</a:t>
              </a:r>
            </a:p>
            <a:p>
              <a:pPr marL="800100" lvl="1" indent="-342900" algn="just">
                <a:buClr>
                  <a:srgbClr val="8CC53D"/>
                </a:buClr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Through performance indicators of different brands</a:t>
              </a:r>
            </a:p>
            <a:p>
              <a:pPr marL="800100" lvl="1" indent="-342900" algn="just">
                <a:buClr>
                  <a:srgbClr val="8CC53D"/>
                </a:buClr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Through interpretation of malfunction codes we can predict maintenance needs</a:t>
              </a:r>
            </a:p>
            <a:p>
              <a:endPara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864D4-B190-475E-B29B-55F4E2D428E8}"/>
              </a:ext>
            </a:extLst>
          </p:cNvPr>
          <p:cNvGrpSpPr/>
          <p:nvPr/>
        </p:nvGrpSpPr>
        <p:grpSpPr>
          <a:xfrm>
            <a:off x="619250" y="3414186"/>
            <a:ext cx="7718265" cy="1261884"/>
            <a:chOff x="593101" y="1700808"/>
            <a:chExt cx="8371198" cy="12618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68B144-A9EA-4DE5-99A6-9269C1540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6404EE-574D-4DC9-8BBC-D7F2C4E755C2}"/>
                </a:ext>
              </a:extLst>
            </p:cNvPr>
            <p:cNvSpPr txBox="1"/>
            <p:nvPr/>
          </p:nvSpPr>
          <p:spPr>
            <a:xfrm>
              <a:off x="813937" y="1700808"/>
              <a:ext cx="815036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fuel consumption:</a:t>
              </a:r>
            </a:p>
            <a:p>
              <a:pPr marL="800100" lvl="1" indent="-342900" algn="just">
                <a:buClr>
                  <a:srgbClr val="8CC53D"/>
                </a:buClr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Good maintenance</a:t>
              </a:r>
            </a:p>
            <a:p>
              <a:pPr marL="800100" lvl="1" indent="-342900" algn="just">
                <a:buClr>
                  <a:srgbClr val="8CC53D"/>
                </a:buClr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Driving education</a:t>
              </a:r>
            </a:p>
            <a:p>
              <a:pPr marL="800100" lvl="1" indent="-342900" algn="just">
                <a:buClr>
                  <a:srgbClr val="8CC53D"/>
                </a:buClr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Fuel control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3FF6BA-0F5D-4FAA-BE50-B9B25DAB970C}"/>
              </a:ext>
            </a:extLst>
          </p:cNvPr>
          <p:cNvGrpSpPr/>
          <p:nvPr/>
        </p:nvGrpSpPr>
        <p:grpSpPr>
          <a:xfrm>
            <a:off x="619250" y="5257762"/>
            <a:ext cx="7718265" cy="646331"/>
            <a:chOff x="593101" y="1700808"/>
            <a:chExt cx="8371198" cy="6463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11F6404-823E-4C23-8769-D6C0F6A7B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F59A38-05D4-4996-80F9-585F086E7406}"/>
                </a:ext>
              </a:extLst>
            </p:cNvPr>
            <p:cNvSpPr txBox="1"/>
            <p:nvPr/>
          </p:nvSpPr>
          <p:spPr>
            <a:xfrm>
              <a:off x="813937" y="1700808"/>
              <a:ext cx="8150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Detection of problematic vehicles:</a:t>
              </a:r>
            </a:p>
            <a:p>
              <a:pPr marL="800100" lvl="1" indent="-342900" algn="just">
                <a:buClr>
                  <a:srgbClr val="8CC53D"/>
                </a:buClr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Cold analysis of huge fleets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7506F9A-FFB4-4B0A-925B-83C682178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68" y="1592763"/>
            <a:ext cx="123164" cy="470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8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060928" y="1356295"/>
            <a:ext cx="6196013" cy="34563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  <a:defRPr/>
            </a:pPr>
            <a:endParaRPr lang="en-US" altLang="en-US" sz="1350" b="1" dirty="0">
              <a:solidFill>
                <a:prstClr val="black">
                  <a:lumMod val="75000"/>
                  <a:lumOff val="25000"/>
                </a:prst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5334" y="320200"/>
            <a:ext cx="6870740" cy="10600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Cars: Business Impact</a:t>
            </a:r>
          </a:p>
          <a:p>
            <a:pPr algn="l" defTabSz="342900">
              <a:defRPr/>
            </a:pPr>
            <a:endParaRPr lang="en-US" altLang="en-US" sz="1800" dirty="0">
              <a:solidFill>
                <a:srgbClr val="0070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B454F5-9AC3-4D17-85BC-817D00581B05}"/>
              </a:ext>
            </a:extLst>
          </p:cNvPr>
          <p:cNvGrpSpPr/>
          <p:nvPr/>
        </p:nvGrpSpPr>
        <p:grpSpPr>
          <a:xfrm>
            <a:off x="608778" y="1769473"/>
            <a:ext cx="7718265" cy="954107"/>
            <a:chOff x="593101" y="1700808"/>
            <a:chExt cx="8371198" cy="9541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931277-DCDC-4B36-A76C-3519D1200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4BACAB-9230-4DDF-9646-0803EFAD4F0F}"/>
                </a:ext>
              </a:extLst>
            </p:cNvPr>
            <p:cNvSpPr txBox="1"/>
            <p:nvPr/>
          </p:nvSpPr>
          <p:spPr>
            <a:xfrm>
              <a:off x="813937" y="1700808"/>
              <a:ext cx="81503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 insurance companies</a:t>
              </a:r>
            </a:p>
            <a:p>
              <a:pPr marL="800100" lvl="1" indent="-342900" algn="just">
                <a:buClr>
                  <a:srgbClr val="8CC53D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000" dirty="0" err="1">
                  <a:solidFill>
                    <a:schemeClr val="bg1">
                      <a:lumMod val="50000"/>
                    </a:schemeClr>
                  </a:solidFill>
                </a:rPr>
                <a:t>Analyse</a:t>
              </a: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 driver </a:t>
              </a:r>
              <a:r>
                <a:rPr lang="en-US" sz="2000" dirty="0" err="1">
                  <a:solidFill>
                    <a:schemeClr val="bg1">
                      <a:lumMod val="50000"/>
                    </a:schemeClr>
                  </a:solidFill>
                </a:rPr>
                <a:t>behaviours</a:t>
              </a: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 and derive risk assessments to adjust premiums.</a:t>
              </a:r>
              <a:endPara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864D4-B190-475E-B29B-55F4E2D428E8}"/>
              </a:ext>
            </a:extLst>
          </p:cNvPr>
          <p:cNvGrpSpPr/>
          <p:nvPr/>
        </p:nvGrpSpPr>
        <p:grpSpPr>
          <a:xfrm>
            <a:off x="640245" y="3297156"/>
            <a:ext cx="7718265" cy="646331"/>
            <a:chOff x="593101" y="1700808"/>
            <a:chExt cx="8371198" cy="6463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68B144-A9EA-4DE5-99A6-9269C1540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6404EE-574D-4DC9-8BBC-D7F2C4E755C2}"/>
                </a:ext>
              </a:extLst>
            </p:cNvPr>
            <p:cNvSpPr txBox="1"/>
            <p:nvPr/>
          </p:nvSpPr>
          <p:spPr>
            <a:xfrm>
              <a:off x="813937" y="1700808"/>
              <a:ext cx="8150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 Manufactures</a:t>
              </a:r>
            </a:p>
            <a:p>
              <a:pPr marL="800100" lvl="1" indent="-342900" algn="just">
                <a:buClr>
                  <a:srgbClr val="8CC53D"/>
                </a:buClr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Checking of cars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3FF6BA-0F5D-4FAA-BE50-B9B25DAB970C}"/>
              </a:ext>
            </a:extLst>
          </p:cNvPr>
          <p:cNvGrpSpPr/>
          <p:nvPr/>
        </p:nvGrpSpPr>
        <p:grpSpPr>
          <a:xfrm>
            <a:off x="608778" y="4636029"/>
            <a:ext cx="7718265" cy="1754326"/>
            <a:chOff x="593101" y="1700808"/>
            <a:chExt cx="8371198" cy="17543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11F6404-823E-4C23-8769-D6C0F6A7B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F59A38-05D4-4996-80F9-585F086E7406}"/>
                </a:ext>
              </a:extLst>
            </p:cNvPr>
            <p:cNvSpPr txBox="1"/>
            <p:nvPr/>
          </p:nvSpPr>
          <p:spPr>
            <a:xfrm>
              <a:off x="813937" y="1700808"/>
              <a:ext cx="81503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Stakeholders</a:t>
              </a:r>
            </a:p>
            <a:p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Companies operating a fleet of vehicles: Car rental, businesses to deliver goods or transport of passengers </a:t>
              </a:r>
              <a:endPara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00100" lvl="1" indent="-342900" algn="just">
                <a:buClr>
                  <a:srgbClr val="8CC53D"/>
                </a:buClr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Maintenance</a:t>
              </a:r>
            </a:p>
            <a:p>
              <a:pPr marL="800100" lvl="1" indent="-342900" algn="just">
                <a:buClr>
                  <a:srgbClr val="8CC53D"/>
                </a:buClr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Drivers behaviours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7506F9A-FFB4-4B0A-925B-83C682178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68" y="1592763"/>
            <a:ext cx="123164" cy="470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690255" y="3584028"/>
            <a:ext cx="8353425" cy="1840315"/>
          </a:xfrm>
        </p:spPr>
        <p:txBody>
          <a:bodyPr/>
          <a:lstStyle/>
          <a:p>
            <a:r>
              <a:rPr lang="en-GB" sz="3600" b="1" dirty="0">
                <a:solidFill>
                  <a:schemeClr val="tx2"/>
                </a:solidFill>
              </a:rPr>
              <a:t>WP10: Shared Logistics for E-Commerce</a:t>
            </a:r>
            <a:br>
              <a:rPr lang="en-GB" sz="3600" b="1" dirty="0">
                <a:solidFill>
                  <a:schemeClr val="tx2"/>
                </a:solidFill>
              </a:rPr>
            </a:br>
            <a:r>
              <a:rPr lang="en-GB" sz="3600" b="1" dirty="0">
                <a:solidFill>
                  <a:schemeClr val="tx2"/>
                </a:solidFill>
              </a:rPr>
              <a:t>(WP10 / Task 10.1 – 10.2)</a:t>
            </a:r>
            <a:endParaRPr lang="en-GB" altLang="en-US" sz="3600" b="1" dirty="0">
              <a:solidFill>
                <a:schemeClr val="tx2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877658" y="5238173"/>
            <a:ext cx="1728000" cy="72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3712278" y="5238173"/>
            <a:ext cx="1728000" cy="72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6546898" y="5238173"/>
            <a:ext cx="1728000" cy="720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8">
            <a:extLst>
              <a:ext uri="{FF2B5EF4-FFF2-40B4-BE49-F238E27FC236}">
                <a16:creationId xmlns:a16="http://schemas.microsoft.com/office/drawing/2014/main" id="{E5C0525A-4A86-46F3-AF79-89702AE97861}"/>
              </a:ext>
            </a:extLst>
          </p:cNvPr>
          <p:cNvSpPr/>
          <p:nvPr/>
        </p:nvSpPr>
        <p:spPr>
          <a:xfrm>
            <a:off x="1387012" y="6077964"/>
            <a:ext cx="1728000" cy="7200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8">
            <a:extLst>
              <a:ext uri="{FF2B5EF4-FFF2-40B4-BE49-F238E27FC236}">
                <a16:creationId xmlns:a16="http://schemas.microsoft.com/office/drawing/2014/main" id="{7F095E12-C83A-42C0-8B99-84A6BAFA4B84}"/>
              </a:ext>
            </a:extLst>
          </p:cNvPr>
          <p:cNvSpPr/>
          <p:nvPr/>
        </p:nvSpPr>
        <p:spPr>
          <a:xfrm>
            <a:off x="3645025" y="6077964"/>
            <a:ext cx="1728000" cy="7200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8">
            <a:extLst>
              <a:ext uri="{FF2B5EF4-FFF2-40B4-BE49-F238E27FC236}">
                <a16:creationId xmlns:a16="http://schemas.microsoft.com/office/drawing/2014/main" id="{B03F2DFA-657C-4508-94CA-24864EF3E66E}"/>
              </a:ext>
            </a:extLst>
          </p:cNvPr>
          <p:cNvSpPr/>
          <p:nvPr/>
        </p:nvSpPr>
        <p:spPr>
          <a:xfrm>
            <a:off x="5988413" y="6077964"/>
            <a:ext cx="1728000" cy="72000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300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37645B-B35B-44D3-92E2-544F52839E00}"/>
              </a:ext>
            </a:extLst>
          </p:cNvPr>
          <p:cNvSpPr txBox="1">
            <a:spLocks/>
          </p:cNvSpPr>
          <p:nvPr/>
        </p:nvSpPr>
        <p:spPr>
          <a:xfrm>
            <a:off x="457201" y="1682786"/>
            <a:ext cx="8229599" cy="4525963"/>
          </a:xfrm>
          <a:prstGeom prst="rect">
            <a:avLst/>
          </a:prstGeom>
          <a:ln w="28575">
            <a:solidFill>
              <a:srgbClr val="92D050"/>
            </a:solidFill>
            <a:prstDash val="dash"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2000" dirty="0">
                <a:cs typeface="Calibri" panose="020F0502020204030204" pitchFamily="34" charset="0"/>
              </a:rPr>
              <a:t>A </a:t>
            </a:r>
            <a:r>
              <a:rPr lang="en-GB" sz="2000" b="1" dirty="0">
                <a:cs typeface="Calibri" panose="020F0502020204030204" pitchFamily="34" charset="0"/>
              </a:rPr>
              <a:t>dynamic and turbulent environment</a:t>
            </a:r>
            <a:r>
              <a:rPr lang="en-GB" sz="2000" dirty="0">
                <a:cs typeface="Calibri" panose="020F0502020204030204" pitchFamily="34" charset="0"/>
              </a:rPr>
              <a:t>, where the density of the distribution network consist</a:t>
            </a:r>
            <a:r>
              <a:rPr lang="en-US" sz="2000" dirty="0">
                <a:cs typeface="Calibri" panose="020F0502020204030204" pitchFamily="34" charset="0"/>
              </a:rPr>
              <a:t>s of </a:t>
            </a:r>
            <a:r>
              <a:rPr lang="en-GB" sz="2000" dirty="0">
                <a:cs typeface="Calibri" panose="020F0502020204030204" pitchFamily="34" charset="0"/>
              </a:rPr>
              <a:t>many delivery points and multiple delivery channels </a:t>
            </a:r>
            <a:r>
              <a:rPr lang="en-US" sz="2000" dirty="0">
                <a:cs typeface="Calibri" panose="020F050202020403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b="1" dirty="0"/>
              <a:t>Complexity</a:t>
            </a:r>
            <a:r>
              <a:rPr lang="en-US" sz="2000" dirty="0"/>
              <a:t> is increased by the </a:t>
            </a:r>
            <a:r>
              <a:rPr lang="en-US" sz="2000" b="1" dirty="0"/>
              <a:t>variety of distribution requests</a:t>
            </a:r>
            <a:r>
              <a:rPr lang="en-US" sz="2000" dirty="0"/>
              <a:t>, e.g. orders and returns from various consumers at different points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b="1" dirty="0">
                <a:cs typeface="Calibri" panose="020F0502020204030204" pitchFamily="34" charset="0"/>
              </a:rPr>
              <a:t>High number of returns </a:t>
            </a:r>
            <a:r>
              <a:rPr lang="en-US" sz="2000" dirty="0">
                <a:cs typeface="Calibri" panose="020F0502020204030204" pitchFamily="34" charset="0"/>
              </a:rPr>
              <a:t>depending on the industry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Significant demand for dedicated delivery services that results in </a:t>
            </a:r>
            <a:r>
              <a:rPr lang="en-US" sz="2000" b="1" dirty="0"/>
              <a:t>increasing fragmentation of shipments in the “last mile"</a:t>
            </a:r>
            <a:endParaRPr lang="en-US" sz="2000" b="1" dirty="0"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b="1" dirty="0">
                <a:cs typeface="Calibri" panose="020F0502020204030204" pitchFamily="34" charset="0"/>
              </a:rPr>
              <a:t>Stores</a:t>
            </a:r>
            <a:r>
              <a:rPr lang="en-US" sz="2000" dirty="0">
                <a:cs typeface="Calibri" panose="020F0502020204030204" pitchFamily="34" charset="0"/>
              </a:rPr>
              <a:t> are becoming fulfillment centers, </a:t>
            </a:r>
            <a:r>
              <a:rPr lang="en-US" sz="2000" b="1" dirty="0">
                <a:cs typeface="Calibri" panose="020F0502020204030204" pitchFamily="34" charset="0"/>
              </a:rPr>
              <a:t>serving as pick-up locations </a:t>
            </a:r>
            <a:r>
              <a:rPr lang="en-US" sz="2000" dirty="0">
                <a:cs typeface="Calibri" panose="020F0502020204030204" pitchFamily="34" charset="0"/>
              </a:rPr>
              <a:t>for online orders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b="1" dirty="0">
                <a:cs typeface="Calibri" panose="020F0502020204030204" pitchFamily="34" charset="0"/>
              </a:rPr>
              <a:t>High distribution costs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Omni-channel growth where </a:t>
            </a:r>
            <a:r>
              <a:rPr lang="en-US" sz="2000" b="1" dirty="0">
                <a:cs typeface="Calibri" panose="020F0502020204030204" pitchFamily="34" charset="0"/>
              </a:rPr>
              <a:t>inventory optimization  and in-transit inventory </a:t>
            </a:r>
            <a:r>
              <a:rPr lang="en-US" sz="2000" dirty="0">
                <a:cs typeface="Calibri" panose="020F0502020204030204" pitchFamily="34" charset="0"/>
              </a:rPr>
              <a:t>is an important aspect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3C57A-CFBF-4063-BA35-9126E4D7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6567055" cy="1143000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changing landscape of logistics: e-commerce logistics characteristics</a:t>
            </a:r>
            <a:br>
              <a:rPr lang="en-US" dirty="0"/>
            </a:br>
            <a:br>
              <a:rPr lang="el-GR" sz="3200" dirty="0"/>
            </a:br>
            <a:endParaRPr lang="en-GB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E05BA6-94F1-4849-9C96-A6D216D6AC32}"/>
              </a:ext>
            </a:extLst>
          </p:cNvPr>
          <p:cNvSpPr/>
          <p:nvPr/>
        </p:nvSpPr>
        <p:spPr>
          <a:xfrm>
            <a:off x="349785" y="6366535"/>
            <a:ext cx="84444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E-commerce Europe. (2016). European B2C E-commerce Report - Facts, Figures, Infographic &amp; Trends of 2015 and the 2016 Forecast of the European B2C E-commerce Market of Goods and Services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9044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8847CC81-570D-4DF4-B2C6-ADE740F187DD}"/>
              </a:ext>
            </a:extLst>
          </p:cNvPr>
          <p:cNvSpPr/>
          <p:nvPr/>
        </p:nvSpPr>
        <p:spPr>
          <a:xfrm>
            <a:off x="5229922" y="1693069"/>
            <a:ext cx="2969834" cy="1756037"/>
          </a:xfrm>
          <a:prstGeom prst="rect">
            <a:avLst/>
          </a:prstGeom>
          <a:solidFill>
            <a:srgbClr val="F5F5F5"/>
          </a:solidFill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Participating 3PL </a:t>
            </a: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7F44687-D088-4D31-9413-9DDD5AC1A20D}"/>
              </a:ext>
            </a:extLst>
          </p:cNvPr>
          <p:cNvSpPr/>
          <p:nvPr/>
        </p:nvSpPr>
        <p:spPr>
          <a:xfrm>
            <a:off x="878197" y="3349805"/>
            <a:ext cx="3844291" cy="2986992"/>
          </a:xfrm>
          <a:prstGeom prst="rect">
            <a:avLst/>
          </a:prstGeom>
          <a:solidFill>
            <a:srgbClr val="F5F5F5"/>
          </a:solidFill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Industry Working Group</a:t>
            </a: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5DF46CC-A722-4CBD-AF54-F7F026DC13D2}"/>
              </a:ext>
            </a:extLst>
          </p:cNvPr>
          <p:cNvSpPr/>
          <p:nvPr/>
        </p:nvSpPr>
        <p:spPr>
          <a:xfrm>
            <a:off x="5382839" y="4030046"/>
            <a:ext cx="2664000" cy="2484000"/>
          </a:xfrm>
          <a:prstGeom prst="rect">
            <a:avLst/>
          </a:prstGeom>
          <a:solidFill>
            <a:srgbClr val="F5F5F5"/>
          </a:solidFill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In-depth Interviews </a:t>
            </a: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</p:txBody>
      </p:sp>
      <p:pic>
        <p:nvPicPr>
          <p:cNvPr id="6" name="Picture 2" descr="Αποτέλεσμα εικόνας για you.gr">
            <a:extLst>
              <a:ext uri="{FF2B5EF4-FFF2-40B4-BE49-F238E27FC236}">
                <a16:creationId xmlns:a16="http://schemas.microsoft.com/office/drawing/2014/main" id="{E2187754-017C-4E33-95A9-407C99CD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95" y="5538322"/>
            <a:ext cx="908294" cy="74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Αποτέλεσμα εικόνας για public">
            <a:extLst>
              <a:ext uri="{FF2B5EF4-FFF2-40B4-BE49-F238E27FC236}">
                <a16:creationId xmlns:a16="http://schemas.microsoft.com/office/drawing/2014/main" id="{011666F5-B928-4F01-9BAA-218CED9F7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34078" r="6441" b="24502"/>
          <a:stretch/>
        </p:blipFill>
        <p:spPr bwMode="auto">
          <a:xfrm>
            <a:off x="6292208" y="5043807"/>
            <a:ext cx="1578491" cy="53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Αποτέλεσμα εικόνας για mediamarkt">
            <a:extLst>
              <a:ext uri="{FF2B5EF4-FFF2-40B4-BE49-F238E27FC236}">
                <a16:creationId xmlns:a16="http://schemas.microsoft.com/office/drawing/2014/main" id="{4EFB7AE9-54BC-4B83-B17F-1B3539A7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404" y="4508850"/>
            <a:ext cx="1796698" cy="45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Αποτέλεσμα εικόνας για acs">
            <a:extLst>
              <a:ext uri="{FF2B5EF4-FFF2-40B4-BE49-F238E27FC236}">
                <a16:creationId xmlns:a16="http://schemas.microsoft.com/office/drawing/2014/main" id="{99E0DC56-F379-4F3B-AA82-15EB79006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40" y="5874467"/>
            <a:ext cx="1653534" cy="45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0DEE976-445A-4B99-9707-90E8A80D3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861" y="5488446"/>
            <a:ext cx="3505200" cy="561975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92AE1EE-80EA-40DA-A525-199B37EE1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287" y="4621088"/>
            <a:ext cx="3438525" cy="609600"/>
          </a:xfrm>
          <a:prstGeom prst="rect">
            <a:avLst/>
          </a:prstGeom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4CFFD247-C054-4E98-94C4-5F13DEE1FE56}"/>
              </a:ext>
            </a:extLst>
          </p:cNvPr>
          <p:cNvSpPr/>
          <p:nvPr/>
        </p:nvSpPr>
        <p:spPr>
          <a:xfrm>
            <a:off x="1238496" y="1519156"/>
            <a:ext cx="3401859" cy="1313975"/>
          </a:xfrm>
          <a:prstGeom prst="rect">
            <a:avLst/>
          </a:prstGeom>
          <a:solidFill>
            <a:srgbClr val="F5F5F5"/>
          </a:solidFill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chemeClr val="tx2"/>
                </a:solidFill>
              </a:rPr>
              <a:t>Literature Review </a:t>
            </a:r>
          </a:p>
          <a:p>
            <a:pPr marL="216000">
              <a:spcBef>
                <a:spcPts val="600"/>
              </a:spcBef>
            </a:pPr>
            <a:r>
              <a:rPr lang="en-US" sz="1400" dirty="0">
                <a:solidFill>
                  <a:schemeClr val="tx2"/>
                </a:solidFill>
              </a:rPr>
              <a:t>E-Commerce Logistics </a:t>
            </a:r>
          </a:p>
          <a:p>
            <a:pPr marL="216000">
              <a:spcBef>
                <a:spcPts val="600"/>
              </a:spcBef>
            </a:pPr>
            <a:r>
              <a:rPr lang="en-US" sz="1400" dirty="0">
                <a:solidFill>
                  <a:schemeClr val="tx2"/>
                </a:solidFill>
              </a:rPr>
              <a:t>     Big data and Logistics</a:t>
            </a:r>
          </a:p>
          <a:p>
            <a:pPr algn="ctr"/>
            <a:endParaRPr lang="en-US" sz="1400" dirty="0">
              <a:solidFill>
                <a:schemeClr val="tx2"/>
              </a:solidFill>
            </a:endParaRPr>
          </a:p>
          <a:p>
            <a:pPr algn="ctr"/>
            <a:endParaRPr lang="en-US" sz="1400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0C92030-7701-44E9-8227-C26E0AAB6623}"/>
              </a:ext>
            </a:extLst>
          </p:cNvPr>
          <p:cNvSpPr txBox="1">
            <a:spLocks/>
          </p:cNvSpPr>
          <p:nvPr/>
        </p:nvSpPr>
        <p:spPr>
          <a:xfrm>
            <a:off x="429904" y="17910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requirements collection and elicitation approach</a:t>
            </a:r>
            <a:br>
              <a:rPr lang="el-GR" dirty="0"/>
            </a:br>
            <a:endParaRPr lang="el-GR" dirty="0"/>
          </a:p>
        </p:txBody>
      </p:sp>
      <p:sp>
        <p:nvSpPr>
          <p:cNvPr id="19" name="Αστέρι: 10 ακτίνες 18">
            <a:extLst>
              <a:ext uri="{FF2B5EF4-FFF2-40B4-BE49-F238E27FC236}">
                <a16:creationId xmlns:a16="http://schemas.microsoft.com/office/drawing/2014/main" id="{7E7DF60F-66F9-4A6A-A49F-686549FD7E67}"/>
              </a:ext>
            </a:extLst>
          </p:cNvPr>
          <p:cNvSpPr/>
          <p:nvPr/>
        </p:nvSpPr>
        <p:spPr>
          <a:xfrm>
            <a:off x="2631686" y="4203847"/>
            <a:ext cx="769435" cy="576725"/>
          </a:xfrm>
          <a:prstGeom prst="star10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160 e-shops </a:t>
            </a:r>
            <a:endParaRPr lang="el-GR" sz="1000" dirty="0">
              <a:solidFill>
                <a:schemeClr val="tx1"/>
              </a:solidFill>
            </a:endParaRPr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35FEFCCE-31B0-4F5C-BE6A-46B3236D4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9489" y="2394453"/>
            <a:ext cx="1790700" cy="75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2505E2-16C5-4BC8-8A05-F049FC7E61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566" b="10406"/>
          <a:stretch/>
        </p:blipFill>
        <p:spPr>
          <a:xfrm>
            <a:off x="3401121" y="2227543"/>
            <a:ext cx="1092379" cy="53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B4350-262D-4F7D-A86B-E26B75D9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758"/>
            <a:ext cx="7174249" cy="1302226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E-commerce logistics requirements and scenarios</a:t>
            </a:r>
            <a:br>
              <a:rPr lang="el-GR" dirty="0"/>
            </a:b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F27D6A-CE0F-41EB-9A71-FEDA18AE2AF9}"/>
              </a:ext>
            </a:extLst>
          </p:cNvPr>
          <p:cNvSpPr/>
          <p:nvPr/>
        </p:nvSpPr>
        <p:spPr>
          <a:xfrm>
            <a:off x="159502" y="1678464"/>
            <a:ext cx="1584000" cy="20523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/>
              <a:t>Depict current distribution processes and </a:t>
            </a:r>
          </a:p>
          <a:p>
            <a:pPr algn="ctr"/>
            <a:r>
              <a:rPr lang="en-GB" dirty="0"/>
              <a:t>forecast future deliveries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DCF26-2AB3-4BF7-B901-0D44119EA90F}"/>
              </a:ext>
            </a:extLst>
          </p:cNvPr>
          <p:cNvSpPr/>
          <p:nvPr/>
        </p:nvSpPr>
        <p:spPr>
          <a:xfrm>
            <a:off x="3780000" y="1640840"/>
            <a:ext cx="1584000" cy="20523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Suggest alternative shipping methods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AB2B0B-4FDB-4C2E-964E-0731C6B14790}"/>
              </a:ext>
            </a:extLst>
          </p:cNvPr>
          <p:cNvSpPr/>
          <p:nvPr/>
        </p:nvSpPr>
        <p:spPr>
          <a:xfrm>
            <a:off x="7400498" y="1640840"/>
            <a:ext cx="1584000" cy="20523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Capture consumer insights about e-commerce logistics processes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9DA4CF-31DF-4A6B-A517-348A8E119731}"/>
              </a:ext>
            </a:extLst>
          </p:cNvPr>
          <p:cNvSpPr/>
          <p:nvPr/>
        </p:nvSpPr>
        <p:spPr>
          <a:xfrm>
            <a:off x="5590249" y="1640840"/>
            <a:ext cx="1584000" cy="20523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Dynamic routing in an omnichannel environment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1DDB1E-84B2-414A-94AF-1416EB986E78}"/>
              </a:ext>
            </a:extLst>
          </p:cNvPr>
          <p:cNvSpPr/>
          <p:nvPr/>
        </p:nvSpPr>
        <p:spPr>
          <a:xfrm>
            <a:off x="1969751" y="1640840"/>
            <a:ext cx="1584000" cy="20523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Employing collaboration in the distribution processes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5F5E436-5861-44B8-891C-EF07C68675F9}"/>
              </a:ext>
            </a:extLst>
          </p:cNvPr>
          <p:cNvSpPr/>
          <p:nvPr/>
        </p:nvSpPr>
        <p:spPr>
          <a:xfrm>
            <a:off x="681502" y="3881750"/>
            <a:ext cx="540000" cy="468000"/>
          </a:xfrm>
          <a:prstGeom prst="downArrow">
            <a:avLst/>
          </a:prstGeom>
          <a:solidFill>
            <a:srgbClr val="B8E08C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DC016DC-B364-4A2D-A6B1-06FFD3A0ED14}"/>
              </a:ext>
            </a:extLst>
          </p:cNvPr>
          <p:cNvSpPr/>
          <p:nvPr/>
        </p:nvSpPr>
        <p:spPr>
          <a:xfrm>
            <a:off x="2491751" y="3881750"/>
            <a:ext cx="540000" cy="468000"/>
          </a:xfrm>
          <a:prstGeom prst="downArrow">
            <a:avLst/>
          </a:prstGeom>
          <a:solidFill>
            <a:srgbClr val="B8E08C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A7D971"/>
              </a:solidFill>
              <a:highlight>
                <a:srgbClr val="A7D971"/>
              </a:highlight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D986728-F385-478D-9C35-704307C0C632}"/>
              </a:ext>
            </a:extLst>
          </p:cNvPr>
          <p:cNvSpPr/>
          <p:nvPr/>
        </p:nvSpPr>
        <p:spPr>
          <a:xfrm>
            <a:off x="4302000" y="3881750"/>
            <a:ext cx="540000" cy="468000"/>
          </a:xfrm>
          <a:prstGeom prst="downArrow">
            <a:avLst/>
          </a:prstGeom>
          <a:solidFill>
            <a:srgbClr val="B8E08C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A7D971"/>
              </a:solidFill>
              <a:highlight>
                <a:srgbClr val="A7D971"/>
              </a:highlight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11B021E3-E9D7-4714-9DF2-95BB4720A219}"/>
              </a:ext>
            </a:extLst>
          </p:cNvPr>
          <p:cNvSpPr/>
          <p:nvPr/>
        </p:nvSpPr>
        <p:spPr>
          <a:xfrm>
            <a:off x="6061449" y="3881750"/>
            <a:ext cx="540000" cy="468000"/>
          </a:xfrm>
          <a:prstGeom prst="downArrow">
            <a:avLst/>
          </a:prstGeom>
          <a:solidFill>
            <a:srgbClr val="B8E08C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A7D971"/>
              </a:solidFill>
              <a:highlight>
                <a:srgbClr val="A7D971"/>
              </a:highlight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A26DDD9-B139-4C0C-959C-97BB30FFF936}"/>
              </a:ext>
            </a:extLst>
          </p:cNvPr>
          <p:cNvSpPr/>
          <p:nvPr/>
        </p:nvSpPr>
        <p:spPr>
          <a:xfrm>
            <a:off x="8024098" y="3881750"/>
            <a:ext cx="540000" cy="468000"/>
          </a:xfrm>
          <a:prstGeom prst="downArrow">
            <a:avLst/>
          </a:prstGeom>
          <a:solidFill>
            <a:srgbClr val="B8E08C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A7D971"/>
              </a:solidFill>
              <a:highlight>
                <a:srgbClr val="A7D971"/>
              </a:highlight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6969750-2D82-4503-8D86-C01AFB9DBCAD}"/>
              </a:ext>
            </a:extLst>
          </p:cNvPr>
          <p:cNvSpPr/>
          <p:nvPr/>
        </p:nvSpPr>
        <p:spPr>
          <a:xfrm>
            <a:off x="159502" y="4724400"/>
            <a:ext cx="1584000" cy="1280160"/>
          </a:xfrm>
          <a:prstGeom prst="roundRect">
            <a:avLst/>
          </a:prstGeom>
          <a:noFill/>
          <a:ln w="19050">
            <a:solidFill>
              <a:srgbClr val="92D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just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Identification of delivery patterns and problematic issues and forecasting</a:t>
            </a:r>
          </a:p>
          <a:p>
            <a:pPr algn="ctr"/>
            <a:endParaRPr lang="en-GB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AB7603-D764-4179-BEC0-4ACF059BA306}"/>
              </a:ext>
            </a:extLst>
          </p:cNvPr>
          <p:cNvSpPr/>
          <p:nvPr/>
        </p:nvSpPr>
        <p:spPr>
          <a:xfrm>
            <a:off x="1967502" y="4724400"/>
            <a:ext cx="1584000" cy="1280160"/>
          </a:xfrm>
          <a:prstGeom prst="roundRect">
            <a:avLst/>
          </a:prstGeom>
          <a:noFill/>
          <a:ln w="19050">
            <a:solidFill>
              <a:srgbClr val="92D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End-to-end information sharing </a:t>
            </a:r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GB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1056C1-B0C0-49B9-93FD-3E591A9BB126}"/>
              </a:ext>
            </a:extLst>
          </p:cNvPr>
          <p:cNvSpPr/>
          <p:nvPr/>
        </p:nvSpPr>
        <p:spPr>
          <a:xfrm>
            <a:off x="3843058" y="4724400"/>
            <a:ext cx="1584000" cy="1280160"/>
          </a:xfrm>
          <a:prstGeom prst="roundRect">
            <a:avLst/>
          </a:prstGeom>
          <a:noFill/>
          <a:ln w="19050">
            <a:solidFill>
              <a:srgbClr val="92D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and collect points</a:t>
            </a:r>
          </a:p>
          <a:p>
            <a:pPr algn="ctr"/>
            <a:endParaRPr lang="en-GB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FBB19DA-DD49-43E0-80CD-5CD4127C66D2}"/>
              </a:ext>
            </a:extLst>
          </p:cNvPr>
          <p:cNvSpPr/>
          <p:nvPr/>
        </p:nvSpPr>
        <p:spPr>
          <a:xfrm>
            <a:off x="5698800" y="4724400"/>
            <a:ext cx="1584000" cy="1281600"/>
          </a:xfrm>
          <a:prstGeom prst="roundRect">
            <a:avLst/>
          </a:prstGeom>
          <a:noFill/>
          <a:ln w="19050">
            <a:solidFill>
              <a:srgbClr val="92D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Inventory routing in an omnichannel environment </a:t>
            </a:r>
          </a:p>
          <a:p>
            <a:pPr algn="ctr"/>
            <a:endParaRPr lang="en-GB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C955D2C-3A2C-4D99-A36C-25EF104DAFA7}"/>
              </a:ext>
            </a:extLst>
          </p:cNvPr>
          <p:cNvSpPr/>
          <p:nvPr/>
        </p:nvSpPr>
        <p:spPr>
          <a:xfrm>
            <a:off x="7523556" y="4724400"/>
            <a:ext cx="1584000" cy="1281600"/>
          </a:xfrm>
          <a:prstGeom prst="roundRect">
            <a:avLst/>
          </a:prstGeom>
          <a:noFill/>
          <a:ln w="19050">
            <a:solidFill>
              <a:srgbClr val="92D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Online consumer insights regarding logistics and delivery</a:t>
            </a:r>
          </a:p>
          <a:p>
            <a:pPr algn="ctr"/>
            <a:endParaRPr lang="en-GB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61539C-8DD5-4431-B419-CD890392AA29}"/>
              </a:ext>
            </a:extLst>
          </p:cNvPr>
          <p:cNvSpPr/>
          <p:nvPr/>
        </p:nvSpPr>
        <p:spPr>
          <a:xfrm>
            <a:off x="285144" y="4460240"/>
            <a:ext cx="1332716" cy="332740"/>
          </a:xfrm>
          <a:prstGeom prst="rect">
            <a:avLst/>
          </a:prstGeom>
          <a:solidFill>
            <a:srgbClr val="B8E08C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Scenario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25F204-1322-4192-A36B-F15AE9063C4F}"/>
              </a:ext>
            </a:extLst>
          </p:cNvPr>
          <p:cNvSpPr/>
          <p:nvPr/>
        </p:nvSpPr>
        <p:spPr>
          <a:xfrm>
            <a:off x="2101877" y="4460240"/>
            <a:ext cx="1332716" cy="332740"/>
          </a:xfrm>
          <a:prstGeom prst="rect">
            <a:avLst/>
          </a:prstGeom>
          <a:solidFill>
            <a:srgbClr val="B8E08C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ighlight>
                  <a:srgbClr val="A7D971"/>
                </a:highlight>
              </a:rPr>
              <a:t>Scenario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4EAC73-20BE-4B16-9E5A-853D911B30A8}"/>
              </a:ext>
            </a:extLst>
          </p:cNvPr>
          <p:cNvSpPr/>
          <p:nvPr/>
        </p:nvSpPr>
        <p:spPr>
          <a:xfrm>
            <a:off x="3968700" y="4460240"/>
            <a:ext cx="1332716" cy="332740"/>
          </a:xfrm>
          <a:prstGeom prst="rect">
            <a:avLst/>
          </a:prstGeom>
          <a:solidFill>
            <a:srgbClr val="B8E08C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ighlight>
                  <a:srgbClr val="A7D971"/>
                </a:highlight>
              </a:rPr>
              <a:t>Scenario 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E55F4E-AED6-46B6-911C-B64ACFDE9660}"/>
              </a:ext>
            </a:extLst>
          </p:cNvPr>
          <p:cNvSpPr/>
          <p:nvPr/>
        </p:nvSpPr>
        <p:spPr>
          <a:xfrm>
            <a:off x="5824442" y="4460240"/>
            <a:ext cx="1332716" cy="332740"/>
          </a:xfrm>
          <a:prstGeom prst="rect">
            <a:avLst/>
          </a:prstGeom>
          <a:solidFill>
            <a:srgbClr val="B8E08C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ighlight>
                  <a:srgbClr val="A7D971"/>
                </a:highlight>
              </a:rPr>
              <a:t>Scenario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8F7910-DB45-4B7E-992D-6A23B448EB6D}"/>
              </a:ext>
            </a:extLst>
          </p:cNvPr>
          <p:cNvSpPr/>
          <p:nvPr/>
        </p:nvSpPr>
        <p:spPr>
          <a:xfrm>
            <a:off x="7677600" y="4460240"/>
            <a:ext cx="1332716" cy="332740"/>
          </a:xfrm>
          <a:prstGeom prst="rect">
            <a:avLst/>
          </a:prstGeom>
          <a:solidFill>
            <a:srgbClr val="B8E08C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ighlight>
                  <a:srgbClr val="A7D971"/>
                </a:highlight>
              </a:rPr>
              <a:t>Scenario 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43F8EB-7856-4BFC-AF11-C2B4DFFA5C84}"/>
              </a:ext>
            </a:extLst>
          </p:cNvPr>
          <p:cNvSpPr/>
          <p:nvPr/>
        </p:nvSpPr>
        <p:spPr>
          <a:xfrm>
            <a:off x="335280" y="6289040"/>
            <a:ext cx="985520" cy="3962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3PL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671A67-CBE3-422B-A776-66775C3D9675}"/>
              </a:ext>
            </a:extLst>
          </p:cNvPr>
          <p:cNvSpPr/>
          <p:nvPr/>
        </p:nvSpPr>
        <p:spPr>
          <a:xfrm>
            <a:off x="1685600" y="6226810"/>
            <a:ext cx="2094400" cy="52959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3PL and 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courier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FB8ACF-3085-40C0-ABCB-F91F9D503BF5}"/>
              </a:ext>
            </a:extLst>
          </p:cNvPr>
          <p:cNvSpPr/>
          <p:nvPr/>
        </p:nvSpPr>
        <p:spPr>
          <a:xfrm>
            <a:off x="3841711" y="6160770"/>
            <a:ext cx="1510682" cy="6527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3PL and courier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767CA3-518F-4E6F-B000-00B303FC1CE8}"/>
              </a:ext>
            </a:extLst>
          </p:cNvPr>
          <p:cNvSpPr/>
          <p:nvPr/>
        </p:nvSpPr>
        <p:spPr>
          <a:xfrm>
            <a:off x="5678480" y="6224270"/>
            <a:ext cx="1773955" cy="461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Online and brick and mortar retailer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721827-90BF-4E2F-AEC0-FC0F73F2EE86}"/>
              </a:ext>
            </a:extLst>
          </p:cNvPr>
          <p:cNvSpPr/>
          <p:nvPr/>
        </p:nvSpPr>
        <p:spPr>
          <a:xfrm>
            <a:off x="7523556" y="6224270"/>
            <a:ext cx="1773955" cy="461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Consumer</a:t>
            </a:r>
          </a:p>
        </p:txBody>
      </p:sp>
    </p:spTree>
    <p:extLst>
      <p:ext uri="{BB962C8B-B14F-4D97-AF65-F5344CB8AC3E}">
        <p14:creationId xmlns:p14="http://schemas.microsoft.com/office/powerpoint/2010/main" val="26344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E7D50-C41E-48C6-AAF7-437E21AF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76" y="278899"/>
            <a:ext cx="6567055" cy="1143000"/>
          </a:xfrm>
        </p:spPr>
        <p:txBody>
          <a:bodyPr/>
          <a:lstStyle/>
          <a:p>
            <a:pPr algn="l"/>
            <a:r>
              <a:rPr lang="el-G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 and achievements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4 - Ευθεία γραμμή σύνδεσης">
            <a:extLst>
              <a:ext uri="{FF2B5EF4-FFF2-40B4-BE49-F238E27FC236}">
                <a16:creationId xmlns:a16="http://schemas.microsoft.com/office/drawing/2014/main" id="{A1F1410F-28D1-4DB2-9443-0E48987CA4D1}"/>
              </a:ext>
            </a:extLst>
          </p:cNvPr>
          <p:cNvCxnSpPr/>
          <p:nvPr/>
        </p:nvCxnSpPr>
        <p:spPr>
          <a:xfrm>
            <a:off x="393632" y="2573212"/>
            <a:ext cx="8353454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5 - Ευθεία γραμμή σύνδεσης">
            <a:extLst>
              <a:ext uri="{FF2B5EF4-FFF2-40B4-BE49-F238E27FC236}">
                <a16:creationId xmlns:a16="http://schemas.microsoft.com/office/drawing/2014/main" id="{545F8659-CFE5-4038-9B1E-A4AEA6EECBCD}"/>
              </a:ext>
            </a:extLst>
          </p:cNvPr>
          <p:cNvCxnSpPr/>
          <p:nvPr/>
        </p:nvCxnSpPr>
        <p:spPr>
          <a:xfrm>
            <a:off x="388840" y="3653692"/>
            <a:ext cx="8353454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7 - Ορθογώνιο">
            <a:extLst>
              <a:ext uri="{FF2B5EF4-FFF2-40B4-BE49-F238E27FC236}">
                <a16:creationId xmlns:a16="http://schemas.microsoft.com/office/drawing/2014/main" id="{1DEC5E10-312C-4BAA-9968-368A65E6FDE6}"/>
              </a:ext>
            </a:extLst>
          </p:cNvPr>
          <p:cNvSpPr/>
          <p:nvPr/>
        </p:nvSpPr>
        <p:spPr>
          <a:xfrm>
            <a:off x="1977408" y="1606738"/>
            <a:ext cx="680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Capturing e-commerce logistics requirements  (End user insights, Models, KPIs, Data requirements) and addressing market needs</a:t>
            </a:r>
          </a:p>
        </p:txBody>
      </p:sp>
      <p:sp>
        <p:nvSpPr>
          <p:cNvPr id="10" name="9 - Ορθογώνιο">
            <a:extLst>
              <a:ext uri="{FF2B5EF4-FFF2-40B4-BE49-F238E27FC236}">
                <a16:creationId xmlns:a16="http://schemas.microsoft.com/office/drawing/2014/main" id="{54DD7DA1-2FD6-45DD-91CE-706522B495D8}"/>
              </a:ext>
            </a:extLst>
          </p:cNvPr>
          <p:cNvSpPr/>
          <p:nvPr/>
        </p:nvSpPr>
        <p:spPr>
          <a:xfrm>
            <a:off x="1977408" y="2939797"/>
            <a:ext cx="6804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 and algorithms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B9398D-53AF-43A5-8570-A215C655802F}"/>
              </a:ext>
            </a:extLst>
          </p:cNvPr>
          <p:cNvSpPr/>
          <p:nvPr/>
        </p:nvSpPr>
        <p:spPr>
          <a:xfrm>
            <a:off x="296296" y="1554556"/>
            <a:ext cx="1368000" cy="90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0F3820-5431-4B97-89EA-2DC05DBA9C9E}"/>
              </a:ext>
            </a:extLst>
          </p:cNvPr>
          <p:cNvSpPr/>
          <p:nvPr/>
        </p:nvSpPr>
        <p:spPr>
          <a:xfrm>
            <a:off x="268219" y="2629852"/>
            <a:ext cx="1368000" cy="90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7 - Ορθογώνιο">
            <a:extLst>
              <a:ext uri="{FF2B5EF4-FFF2-40B4-BE49-F238E27FC236}">
                <a16:creationId xmlns:a16="http://schemas.microsoft.com/office/drawing/2014/main" id="{34E8853F-7F12-442B-AFBD-B9A6EE807DDC}"/>
              </a:ext>
            </a:extLst>
          </p:cNvPr>
          <p:cNvSpPr/>
          <p:nvPr/>
        </p:nvSpPr>
        <p:spPr>
          <a:xfrm>
            <a:off x="1977408" y="3853424"/>
            <a:ext cx="680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Empirical evidence related to various e-commerce logistics  models was collected for a variety of logistics contexts and different stakeholders</a:t>
            </a:r>
          </a:p>
        </p:txBody>
      </p:sp>
      <p:cxnSp>
        <p:nvCxnSpPr>
          <p:cNvPr id="15" name="5 - Ευθεία γραμμή σύνδεσης">
            <a:extLst>
              <a:ext uri="{FF2B5EF4-FFF2-40B4-BE49-F238E27FC236}">
                <a16:creationId xmlns:a16="http://schemas.microsoft.com/office/drawing/2014/main" id="{3B113E06-DE9D-4731-8877-8249E8416FA7}"/>
              </a:ext>
            </a:extLst>
          </p:cNvPr>
          <p:cNvCxnSpPr/>
          <p:nvPr/>
        </p:nvCxnSpPr>
        <p:spPr>
          <a:xfrm>
            <a:off x="268219" y="4748129"/>
            <a:ext cx="8353454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7 - Ορθογώνιο">
            <a:extLst>
              <a:ext uri="{FF2B5EF4-FFF2-40B4-BE49-F238E27FC236}">
                <a16:creationId xmlns:a16="http://schemas.microsoft.com/office/drawing/2014/main" id="{BFBBE47B-9701-4FCB-8ED7-B9591F91A35D}"/>
              </a:ext>
            </a:extLst>
          </p:cNvPr>
          <p:cNvSpPr/>
          <p:nvPr/>
        </p:nvSpPr>
        <p:spPr>
          <a:xfrm>
            <a:off x="1977408" y="4855155"/>
            <a:ext cx="6804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end-user engagement by actively organizing working groups on e-commerce and online grocery supported by GRECA and ECR, while collecting data from two non-contractual partners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56C424-057F-4A02-BD12-065799A4C61C}"/>
              </a:ext>
            </a:extLst>
          </p:cNvPr>
          <p:cNvSpPr/>
          <p:nvPr/>
        </p:nvSpPr>
        <p:spPr>
          <a:xfrm>
            <a:off x="275238" y="4780444"/>
            <a:ext cx="1368000" cy="90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49062A-59E2-4DF2-8017-6DBEFFFCB8EA}"/>
              </a:ext>
            </a:extLst>
          </p:cNvPr>
          <p:cNvSpPr/>
          <p:nvPr/>
        </p:nvSpPr>
        <p:spPr>
          <a:xfrm>
            <a:off x="289276" y="3705148"/>
            <a:ext cx="1368000" cy="900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9 - Ορθογώνιο">
            <a:extLst>
              <a:ext uri="{FF2B5EF4-FFF2-40B4-BE49-F238E27FC236}">
                <a16:creationId xmlns:a16="http://schemas.microsoft.com/office/drawing/2014/main" id="{FD223981-4983-4103-9DCA-2739B9862B70}"/>
              </a:ext>
            </a:extLst>
          </p:cNvPr>
          <p:cNvSpPr/>
          <p:nvPr/>
        </p:nvSpPr>
        <p:spPr>
          <a:xfrm>
            <a:off x="1977408" y="6079960"/>
            <a:ext cx="680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Addressing implementation challenges and providing practical guidelines</a:t>
            </a:r>
            <a:endParaRPr lang="en-US" sz="17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13B5C0-5F16-4C04-9DC0-698978E9692C}"/>
              </a:ext>
            </a:extLst>
          </p:cNvPr>
          <p:cNvSpPr/>
          <p:nvPr/>
        </p:nvSpPr>
        <p:spPr>
          <a:xfrm>
            <a:off x="282257" y="5855741"/>
            <a:ext cx="1368000" cy="9000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5 - Ευθεία γραμμή σύνδεσης">
            <a:extLst>
              <a:ext uri="{FF2B5EF4-FFF2-40B4-BE49-F238E27FC236}">
                <a16:creationId xmlns:a16="http://schemas.microsoft.com/office/drawing/2014/main" id="{3F896DD5-9D20-4A4E-90F3-4190E998C344}"/>
              </a:ext>
            </a:extLst>
          </p:cNvPr>
          <p:cNvCxnSpPr/>
          <p:nvPr/>
        </p:nvCxnSpPr>
        <p:spPr>
          <a:xfrm>
            <a:off x="268219" y="5814645"/>
            <a:ext cx="8353454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27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960" y="141214"/>
            <a:ext cx="1756440" cy="1470391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1556" y="6356350"/>
            <a:ext cx="1923543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AFE1DF-A89D-E14E-9F73-80CC7C4158B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AB0F3D-46BC-41C3-98F4-83CEE5FC0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68" y="1592763"/>
            <a:ext cx="123164" cy="47014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3FC3A9C-6812-4384-B9C8-937273226DB3}"/>
              </a:ext>
            </a:extLst>
          </p:cNvPr>
          <p:cNvGrpSpPr/>
          <p:nvPr/>
        </p:nvGrpSpPr>
        <p:grpSpPr>
          <a:xfrm>
            <a:off x="656301" y="1592764"/>
            <a:ext cx="7718265" cy="1120307"/>
            <a:chOff x="593101" y="1700808"/>
            <a:chExt cx="8371198" cy="11203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01B8DB-3ED6-4914-B59F-08B246A0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9AD4A1-8471-4CE7-B6E2-FDB407B0C8CB}"/>
                </a:ext>
              </a:extLst>
            </p:cNvPr>
            <p:cNvSpPr txBox="1"/>
            <p:nvPr/>
          </p:nvSpPr>
          <p:spPr>
            <a:xfrm>
              <a:off x="813937" y="1700808"/>
              <a:ext cx="8150362" cy="1120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of the most-used industries in the world and in EU</a:t>
              </a:r>
              <a:r>
                <a:rPr lang="en-GB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27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15% of GDP</a:t>
              </a: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(source: KLU), employment of </a:t>
              </a:r>
              <a:r>
                <a:rPr lang="en-GB" sz="127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11.2 million persons </a:t>
              </a: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EU-28 (source: DG MOVE)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27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3,768 billion tonne-kilometres</a:t>
              </a: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GB" sz="127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6,391 billion person-kilometres</a:t>
              </a: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EU-28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contributor to emissions: </a:t>
              </a:r>
              <a:r>
                <a:rPr lang="en-GB" sz="127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4,824 </a:t>
              </a:r>
              <a:r>
                <a:rPr lang="en-GB" sz="127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megatonnes</a:t>
              </a:r>
              <a:r>
                <a:rPr lang="en-GB" sz="127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CO2 </a:t>
              </a: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(source: DG MOVE)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F45AC3-A45B-4DCB-93F1-6F8FA22BC8F0}"/>
              </a:ext>
            </a:extLst>
          </p:cNvPr>
          <p:cNvGrpSpPr/>
          <p:nvPr/>
        </p:nvGrpSpPr>
        <p:grpSpPr>
          <a:xfrm>
            <a:off x="656301" y="2831632"/>
            <a:ext cx="7390818" cy="1120307"/>
            <a:chOff x="593101" y="1700808"/>
            <a:chExt cx="7537551" cy="11203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40459C-2501-4710-8EC3-67787C28F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B8AF15-E8CB-416C-9704-E7FFE95FAAF5}"/>
                </a:ext>
              </a:extLst>
            </p:cNvPr>
            <p:cNvSpPr txBox="1"/>
            <p:nvPr/>
          </p:nvSpPr>
          <p:spPr>
            <a:xfrm>
              <a:off x="813937" y="1700808"/>
              <a:ext cx="7316715" cy="1120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…and growing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 and tourism travel expected to grow significantly over next decades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Freight transport slated to </a:t>
              </a:r>
              <a:r>
                <a:rPr lang="en-GB" sz="127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by 40 % in 2030 </a:t>
              </a: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by 80% in 2050 (source: ALICE ETP)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C412E7-A538-4797-8346-D333F1C36EB5}"/>
              </a:ext>
            </a:extLst>
          </p:cNvPr>
          <p:cNvGrpSpPr/>
          <p:nvPr/>
        </p:nvGrpSpPr>
        <p:grpSpPr>
          <a:xfrm>
            <a:off x="647814" y="3979793"/>
            <a:ext cx="7620206" cy="1315745"/>
            <a:chOff x="593101" y="1700808"/>
            <a:chExt cx="7336174" cy="13157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32962D-EECE-41AD-B2E8-521196ADE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662EB83-66DD-4C8C-BB0C-EB2DB30A502C}"/>
                </a:ext>
              </a:extLst>
            </p:cNvPr>
            <p:cNvSpPr txBox="1"/>
            <p:nvPr/>
          </p:nvSpPr>
          <p:spPr>
            <a:xfrm>
              <a:off x="813939" y="1700808"/>
              <a:ext cx="7115336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Need for paradigm shift!</a:t>
              </a:r>
              <a:endPara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GB" sz="127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10% efficiency improvement = EU cost savings of 100 B€</a:t>
              </a: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(source: ALICE ETP)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 Data expected to lead to </a:t>
              </a:r>
              <a:r>
                <a:rPr lang="en-GB" sz="127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billion USD in value worldwide in the form of time and fuel savings, and savings of 380 megatons CO</a:t>
              </a:r>
              <a:r>
                <a:rPr lang="en-GB" sz="1270" b="1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27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transport and logistics</a:t>
              </a: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(source: OECD)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4DDDCC25-77F9-426E-9FB8-E3D0CE0115F9}"/>
              </a:ext>
            </a:extLst>
          </p:cNvPr>
          <p:cNvSpPr txBox="1">
            <a:spLocks/>
          </p:cNvSpPr>
          <p:nvPr/>
        </p:nvSpPr>
        <p:spPr>
          <a:xfrm>
            <a:off x="457200" y="306599"/>
            <a:ext cx="6563072" cy="8556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Logistics Domain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32950D-3A97-4CE2-B89A-AF426D1EBD1C}"/>
              </a:ext>
            </a:extLst>
          </p:cNvPr>
          <p:cNvGrpSpPr/>
          <p:nvPr/>
        </p:nvGrpSpPr>
        <p:grpSpPr>
          <a:xfrm>
            <a:off x="647814" y="5317506"/>
            <a:ext cx="7390818" cy="1179000"/>
            <a:chOff x="742083" y="5948190"/>
            <a:chExt cx="7001131" cy="11790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3C7DDA-FCCE-4095-A12A-378EC75D3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083" y="5948190"/>
              <a:ext cx="170660" cy="45110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DDCD7B-E0B7-4712-B8C4-00727333E70E}"/>
                </a:ext>
              </a:extLst>
            </p:cNvPr>
            <p:cNvSpPr txBox="1"/>
            <p:nvPr/>
          </p:nvSpPr>
          <p:spPr>
            <a:xfrm>
              <a:off x="943298" y="6000028"/>
              <a:ext cx="6624788" cy="924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But: Current Situation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27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Only 19% of EU transport and logistics companies employ Big Data solutions</a:t>
              </a:r>
              <a:r>
                <a:rPr lang="en-GB" sz="127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as part of value creation and business processes, and 70% do not plan to do so in the future (source: Price Waterhouse Coopers)</a:t>
              </a:r>
            </a:p>
          </p:txBody>
        </p:sp>
        <p:sp>
          <p:nvSpPr>
            <p:cNvPr id="28" name="5 Rectángulo redondeado">
              <a:extLst>
                <a:ext uri="{FF2B5EF4-FFF2-40B4-BE49-F238E27FC236}">
                  <a16:creationId xmlns:a16="http://schemas.microsoft.com/office/drawing/2014/main" id="{3AFC9C76-2227-4FDF-8347-2B146F088BB1}"/>
                </a:ext>
              </a:extLst>
            </p:cNvPr>
            <p:cNvSpPr/>
            <p:nvPr/>
          </p:nvSpPr>
          <p:spPr>
            <a:xfrm>
              <a:off x="943298" y="5963397"/>
              <a:ext cx="6799916" cy="1163793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609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41215"/>
            <a:ext cx="725983" cy="607752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35800" cy="60177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Project video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2317" y="6356350"/>
            <a:ext cx="1923543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FE1DF-A89D-E14E-9F73-80CC7C4158B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23E3E-C2D2-4751-97CF-353EAE748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61" y="980728"/>
            <a:ext cx="96315" cy="314306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9DC3D02-57BB-4C37-A4B6-191C73855F61}"/>
              </a:ext>
            </a:extLst>
          </p:cNvPr>
          <p:cNvGrpSpPr/>
          <p:nvPr/>
        </p:nvGrpSpPr>
        <p:grpSpPr>
          <a:xfrm>
            <a:off x="582553" y="2990739"/>
            <a:ext cx="7911604" cy="561919"/>
            <a:chOff x="593101" y="2885085"/>
            <a:chExt cx="7911604" cy="56191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CA3F0F-1F43-4B2C-897E-97DE87DE0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01" y="2885085"/>
              <a:ext cx="198120" cy="45110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D5CB86-6981-4057-8343-96FBB4FBF6CA}"/>
                </a:ext>
              </a:extLst>
            </p:cNvPr>
            <p:cNvSpPr txBox="1"/>
            <p:nvPr/>
          </p:nvSpPr>
          <p:spPr>
            <a:xfrm>
              <a:off x="813937" y="2954561"/>
              <a:ext cx="76907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13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video is available on the TT website and the YouTube channel:</a:t>
              </a:r>
            </a:p>
            <a:p>
              <a:pPr marL="0" lvl="1">
                <a:defRPr/>
              </a:pPr>
              <a:r>
                <a:rPr lang="en-US" sz="13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https://www.youtube.com/watch?v=GWpmoxJDtAg</a:t>
              </a:r>
              <a:r>
                <a:rPr lang="en-US" sz="13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06B7D2-E063-4377-BB9B-464B773BD0EE}"/>
              </a:ext>
            </a:extLst>
          </p:cNvPr>
          <p:cNvGrpSpPr/>
          <p:nvPr/>
        </p:nvGrpSpPr>
        <p:grpSpPr>
          <a:xfrm>
            <a:off x="603328" y="2326838"/>
            <a:ext cx="7937344" cy="564451"/>
            <a:chOff x="593101" y="2276872"/>
            <a:chExt cx="7937344" cy="5644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042656-32F3-4114-BCEB-1C273287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01" y="2276872"/>
              <a:ext cx="198120" cy="4511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06B056-95B4-49F2-9161-AA05E1F45477}"/>
                </a:ext>
              </a:extLst>
            </p:cNvPr>
            <p:cNvSpPr txBox="1"/>
            <p:nvPr/>
          </p:nvSpPr>
          <p:spPr>
            <a:xfrm>
              <a:off x="839677" y="2348880"/>
              <a:ext cx="76907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13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first version of the video was shown during the TRA 2018. The updated version was then presented on the BDV PPP Meetup event and the ITF 2018.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A4F270-00B4-4CF3-BB7B-5D2CD24D989B}"/>
              </a:ext>
            </a:extLst>
          </p:cNvPr>
          <p:cNvGrpSpPr/>
          <p:nvPr/>
        </p:nvGrpSpPr>
        <p:grpSpPr>
          <a:xfrm>
            <a:off x="616198" y="969077"/>
            <a:ext cx="7911604" cy="704670"/>
            <a:chOff x="593101" y="2039698"/>
            <a:chExt cx="7911604" cy="7046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D998BE-036F-4158-9EE4-859F191B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01" y="2039698"/>
              <a:ext cx="198120" cy="4511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4576901-69BB-4758-B614-92AF7FB95824}"/>
                </a:ext>
              </a:extLst>
            </p:cNvPr>
            <p:cNvSpPr txBox="1"/>
            <p:nvPr/>
          </p:nvSpPr>
          <p:spPr>
            <a:xfrm>
              <a:off x="813937" y="2051871"/>
              <a:ext cx="7690768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13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TransformingTransport</a:t>
              </a:r>
              <a:r>
                <a:rPr lang="en-US" sz="13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has created a video featuring and explaining to the targeted stakeholders and a wide public the scope and objectives of the project, as well as expected impacts and initial results of the project Pilots.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0751975-ADA3-487B-AA7D-CA9804611E64}"/>
              </a:ext>
            </a:extLst>
          </p:cNvPr>
          <p:cNvGrpSpPr/>
          <p:nvPr/>
        </p:nvGrpSpPr>
        <p:grpSpPr>
          <a:xfrm>
            <a:off x="614695" y="1693404"/>
            <a:ext cx="7937344" cy="564451"/>
            <a:chOff x="593101" y="2276872"/>
            <a:chExt cx="7937344" cy="56445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718632F-0B9A-44A0-A8B9-A9251EB68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01" y="2276872"/>
              <a:ext cx="198120" cy="45110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0DB083C-D0C1-463C-A9D6-BA992732E454}"/>
                </a:ext>
              </a:extLst>
            </p:cNvPr>
            <p:cNvSpPr txBox="1"/>
            <p:nvPr/>
          </p:nvSpPr>
          <p:spPr>
            <a:xfrm>
              <a:off x="839677" y="2348880"/>
              <a:ext cx="76907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13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first version of the video was shown during the TRA 2018. The updated version was then presented on the BDV PPP Meetup event and the ITF 2018.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01B56E-D898-405C-B628-F26722FDD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922" y="3780674"/>
            <a:ext cx="3754452" cy="21118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3BA96-B5FA-4FC3-92E9-D389A3A97E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40" y="4745952"/>
            <a:ext cx="3512040" cy="1975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E07BD-3A51-4286-AB4D-719EEAB3A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0512" y="4882477"/>
            <a:ext cx="3512040" cy="197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3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olo 2"/>
          <p:cNvSpPr txBox="1">
            <a:spLocks/>
          </p:cNvSpPr>
          <p:nvPr/>
        </p:nvSpPr>
        <p:spPr>
          <a:xfrm>
            <a:off x="0" y="274638"/>
            <a:ext cx="8229600" cy="13939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outputs to share with the </a:t>
            </a:r>
          </a:p>
          <a:p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Collaborators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958764-9DEA-402A-8709-E9A3EFDF8C79}"/>
              </a:ext>
            </a:extLst>
          </p:cNvPr>
          <p:cNvGrpSpPr/>
          <p:nvPr/>
        </p:nvGrpSpPr>
        <p:grpSpPr>
          <a:xfrm>
            <a:off x="763597" y="2036023"/>
            <a:ext cx="6357743" cy="672091"/>
            <a:chOff x="593101" y="1709275"/>
            <a:chExt cx="7908488" cy="6720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144FBA-6218-4CF7-A334-D0F2EE57A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937924-3745-4B3F-9C37-EC05AC9203DD}"/>
                </a:ext>
              </a:extLst>
            </p:cNvPr>
            <p:cNvSpPr txBox="1"/>
            <p:nvPr/>
          </p:nvSpPr>
          <p:spPr>
            <a:xfrm>
              <a:off x="810821" y="1747346"/>
              <a:ext cx="7690768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>
                <a:spcBef>
                  <a:spcPct val="20000"/>
                </a:spcBef>
              </a:pPr>
              <a:r>
                <a:rPr lang="en-GB" sz="16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Management Plan </a:t>
              </a:r>
              <a:r>
                <a:rPr lang="de-DE" alt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  <a:hlinkClick r:id="rId3"/>
                </a:rPr>
                <a:t>Link</a:t>
              </a:r>
              <a:endParaRPr lang="de-DE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  <a:p>
              <a:pPr fontAlgn="t">
                <a:spcBef>
                  <a:spcPct val="20000"/>
                </a:spcBef>
              </a:pPr>
              <a:r>
                <a:rPr lang="en-US" alt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Summary of the TT data assets</a:t>
              </a:r>
              <a:r>
                <a:rPr lang="en-GB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3C7A9C-5B48-4CCF-94F3-DDD86A4A4100}"/>
              </a:ext>
            </a:extLst>
          </p:cNvPr>
          <p:cNvGrpSpPr/>
          <p:nvPr/>
        </p:nvGrpSpPr>
        <p:grpSpPr>
          <a:xfrm>
            <a:off x="763597" y="2801430"/>
            <a:ext cx="6819232" cy="672091"/>
            <a:chOff x="593101" y="1709275"/>
            <a:chExt cx="8482541" cy="6720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65F31EF-3D51-41FD-9A8B-FD855DE78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3F4894-EBC8-45E7-8725-6E1CD68FE854}"/>
                </a:ext>
              </a:extLst>
            </p:cNvPr>
            <p:cNvSpPr txBox="1"/>
            <p:nvPr/>
          </p:nvSpPr>
          <p:spPr>
            <a:xfrm>
              <a:off x="810821" y="1747346"/>
              <a:ext cx="826482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>
                <a:spcBef>
                  <a:spcPct val="20000"/>
                </a:spcBef>
              </a:pPr>
              <a:r>
                <a:rPr lang="en-GB" sz="16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Management Approach </a:t>
              </a:r>
              <a:r>
                <a:rPr lang="de-DE" alt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Helvetica" charset="0"/>
                  <a:ea typeface="Helvetica" charset="0"/>
                  <a:cs typeface="Helvetica" charset="0"/>
                  <a:hlinkClick r:id="rId3"/>
                </a:rPr>
                <a:t>Link</a:t>
              </a:r>
              <a:endParaRPr lang="de-DE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 charset="0"/>
                <a:ea typeface="Helvetica" charset="0"/>
                <a:cs typeface="Helvetica" charset="0"/>
              </a:endParaRPr>
            </a:p>
            <a:p>
              <a:pPr fontAlgn="t">
                <a:spcBef>
                  <a:spcPct val="20000"/>
                </a:spcBef>
              </a:pPr>
              <a:r>
                <a:rPr lang="en-US" alt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Summary of the data management strategy and governance guidelines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ABA781-38F8-41CA-A710-7B12F0C94048}"/>
              </a:ext>
            </a:extLst>
          </p:cNvPr>
          <p:cNvGrpSpPr/>
          <p:nvPr/>
        </p:nvGrpSpPr>
        <p:grpSpPr>
          <a:xfrm>
            <a:off x="763597" y="3547867"/>
            <a:ext cx="6357743" cy="967556"/>
            <a:chOff x="593101" y="1709275"/>
            <a:chExt cx="7908488" cy="9675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D6966A-BAFE-404F-BBBD-6789BCB4E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EF9373-1258-403F-B8E7-792D63D16A32}"/>
                </a:ext>
              </a:extLst>
            </p:cNvPr>
            <p:cNvSpPr txBox="1"/>
            <p:nvPr/>
          </p:nvSpPr>
          <p:spPr>
            <a:xfrm>
              <a:off x="810821" y="1747346"/>
              <a:ext cx="7690768" cy="929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>
                <a:spcBef>
                  <a:spcPct val="20000"/>
                </a:spcBef>
              </a:pPr>
              <a:r>
                <a:rPr lang="en-GB" sz="16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Data Portal </a:t>
              </a:r>
              <a:r>
                <a:rPr lang="en-US" alt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Helvetica" charset="0"/>
                  <a:ea typeface="Helvetica" charset="0"/>
                  <a:cs typeface="Helvetica" charset="0"/>
                  <a:hlinkClick r:id="rId3"/>
                </a:rPr>
                <a:t>Link</a:t>
              </a:r>
              <a:r>
                <a:rPr lang="en-US" alt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https://data.transformingtransport.eu/</a:t>
              </a: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fontAlgn="t">
                <a:spcBef>
                  <a:spcPct val="20000"/>
                </a:spcBef>
              </a:pPr>
              <a:endParaRPr lang="de-DE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 charset="0"/>
                <a:ea typeface="Helvetica" charset="0"/>
                <a:cs typeface="Helvetica" charset="0"/>
              </a:endParaRPr>
            </a:p>
            <a:p>
              <a:pPr fontAlgn="t">
                <a:spcBef>
                  <a:spcPct val="20000"/>
                </a:spcBef>
              </a:pPr>
              <a:r>
                <a:rPr lang="en-US" alt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Summary of the Open Data Portal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57BF03-E312-485F-ADA4-4DA38EC8080E}"/>
              </a:ext>
            </a:extLst>
          </p:cNvPr>
          <p:cNvGrpSpPr/>
          <p:nvPr/>
        </p:nvGrpSpPr>
        <p:grpSpPr>
          <a:xfrm>
            <a:off x="763597" y="4313274"/>
            <a:ext cx="6357743" cy="451105"/>
            <a:chOff x="593101" y="1709275"/>
            <a:chExt cx="7908488" cy="45110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9835B7-C768-4857-B406-DA345F52C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149F1F-77B8-4813-8EC6-704851224A34}"/>
                </a:ext>
              </a:extLst>
            </p:cNvPr>
            <p:cNvSpPr txBox="1"/>
            <p:nvPr/>
          </p:nvSpPr>
          <p:spPr>
            <a:xfrm>
              <a:off x="810821" y="1747346"/>
              <a:ext cx="76907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>
                <a:spcBef>
                  <a:spcPct val="20000"/>
                </a:spcBef>
              </a:pP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Deliverables will be added in the future</a:t>
              </a: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0D3AC9C-77C9-4D7D-871A-D1714F23DD77}"/>
              </a:ext>
            </a:extLst>
          </p:cNvPr>
          <p:cNvSpPr txBox="1">
            <a:spLocks/>
          </p:cNvSpPr>
          <p:nvPr/>
        </p:nvSpPr>
        <p:spPr>
          <a:xfrm>
            <a:off x="415186" y="1491878"/>
            <a:ext cx="3614796" cy="56227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alt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Deliverables:</a:t>
            </a:r>
            <a:endParaRPr lang="en-US" altLang="en-US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4EA467-7F20-4E85-9909-C088290DA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50" y="2221395"/>
            <a:ext cx="62041" cy="23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07504" y="175264"/>
            <a:ext cx="6552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Engagement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200" y="3728802"/>
            <a:ext cx="1711600" cy="1608904"/>
          </a:xfrm>
          <a:prstGeom prst="rect">
            <a:avLst/>
          </a:prstGeom>
        </p:spPr>
      </p:pic>
      <p:sp>
        <p:nvSpPr>
          <p:cNvPr id="2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...</a:t>
            </a:r>
          </a:p>
        </p:txBody>
      </p:sp>
      <p:sp>
        <p:nvSpPr>
          <p:cNvPr id="23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3AFE1DF-A89D-E14E-9F73-80CC7C4158B4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24" name="Grupo 23"/>
          <p:cNvGrpSpPr/>
          <p:nvPr/>
        </p:nvGrpSpPr>
        <p:grpSpPr>
          <a:xfrm>
            <a:off x="2314384" y="5705301"/>
            <a:ext cx="4783385" cy="710322"/>
            <a:chOff x="2393270" y="5551221"/>
            <a:chExt cx="4783385" cy="710322"/>
          </a:xfrm>
        </p:grpSpPr>
        <p:grpSp>
          <p:nvGrpSpPr>
            <p:cNvPr id="25" name="Grupo 24"/>
            <p:cNvGrpSpPr/>
            <p:nvPr/>
          </p:nvGrpSpPr>
          <p:grpSpPr>
            <a:xfrm>
              <a:off x="5288736" y="5794041"/>
              <a:ext cx="1887919" cy="333162"/>
              <a:chOff x="723570" y="3867829"/>
              <a:chExt cx="3207657" cy="566057"/>
            </a:xfrm>
          </p:grpSpPr>
          <p:sp>
            <p:nvSpPr>
              <p:cNvPr id="28" name="Rectángulo 27"/>
              <p:cNvSpPr/>
              <p:nvPr/>
            </p:nvSpPr>
            <p:spPr>
              <a:xfrm>
                <a:off x="723570" y="3867829"/>
                <a:ext cx="3207657" cy="56605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" descr="Autopilot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027" y="3893683"/>
                <a:ext cx="2933700" cy="5143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4" descr="LeMO â Leveraging Big Data to Manage Transport Operation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601" y="5551221"/>
              <a:ext cx="1048214" cy="668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Optimum Projec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270" y="5679887"/>
              <a:ext cx="1461859" cy="581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0" name="Conector recto 29"/>
          <p:cNvCxnSpPr/>
          <p:nvPr/>
        </p:nvCxnSpPr>
        <p:spPr>
          <a:xfrm flipV="1">
            <a:off x="4595416" y="5250393"/>
            <a:ext cx="0" cy="216881"/>
          </a:xfrm>
          <a:prstGeom prst="line">
            <a:avLst/>
          </a:prstGeom>
          <a:ln w="57150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upo 30"/>
          <p:cNvGrpSpPr/>
          <p:nvPr/>
        </p:nvGrpSpPr>
        <p:grpSpPr>
          <a:xfrm>
            <a:off x="418327" y="3849189"/>
            <a:ext cx="2034540" cy="1736648"/>
            <a:chOff x="807720" y="2072640"/>
            <a:chExt cx="2034540" cy="1736648"/>
          </a:xfrm>
        </p:grpSpPr>
        <p:sp>
          <p:nvSpPr>
            <p:cNvPr id="32" name="Rectángulo 31"/>
            <p:cNvSpPr/>
            <p:nvPr/>
          </p:nvSpPr>
          <p:spPr>
            <a:xfrm>
              <a:off x="807720" y="2072640"/>
              <a:ext cx="2034540" cy="1280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14" descr="Resultado de imagen de icarus project big data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63" b="95686" l="8879" r="95093">
                          <a14:foregroundMark x1="52804" y1="37843" x2="52804" y2="37843"/>
                          <a14:foregroundMark x1="52336" y1="42941" x2="52336" y2="42941"/>
                          <a14:foregroundMark x1="11215" y1="82549" x2="11215" y2="82549"/>
                          <a14:foregroundMark x1="20327" y1="85294" x2="20327" y2="85294"/>
                          <a14:foregroundMark x1="42290" y1="84314" x2="42290" y2="84314"/>
                          <a14:foregroundMark x1="59112" y1="83529" x2="59112" y2="83529"/>
                          <a14:foregroundMark x1="72897" y1="84314" x2="72897" y2="84314"/>
                          <a14:foregroundMark x1="91822" y1="86863" x2="91822" y2="86863"/>
                          <a14:foregroundMark x1="8879" y1="95490" x2="8879" y2="95490"/>
                          <a14:foregroundMark x1="95093" y1="95686" x2="95093" y2="95686"/>
                          <a14:foregroundMark x1="35280" y1="45686" x2="35280" y2="45686"/>
                          <a14:foregroundMark x1="92757" y1="6863" x2="92757" y2="6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6004" y="2442469"/>
              <a:ext cx="670056" cy="798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AEGIS Big Dat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928" y="2171873"/>
              <a:ext cx="893225" cy="299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Resultado de imagen de big data ocea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543" y="2307811"/>
              <a:ext cx="889234" cy="410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Resultado de imagen de e-sides projec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27" b="93130" l="3200" r="93400">
                          <a14:foregroundMark x1="3200" y1="74046" x2="3200" y2="74046"/>
                          <a14:foregroundMark x1="15000" y1="2290" x2="15000" y2="2290"/>
                          <a14:foregroundMark x1="20000" y1="93893" x2="20000" y2="93893"/>
                          <a14:foregroundMark x1="50200" y1="48855" x2="50200" y2="48855"/>
                          <a14:foregroundMark x1="46600" y1="70229" x2="46600" y2="70229"/>
                          <a14:foregroundMark x1="52400" y1="29008" x2="52400" y2="29008"/>
                          <a14:foregroundMark x1="58800" y1="32061" x2="58800" y2="32061"/>
                          <a14:foregroundMark x1="66600" y1="31298" x2="66600" y2="31298"/>
                          <a14:foregroundMark x1="67000" y1="72519" x2="67000" y2="72519"/>
                          <a14:foregroundMark x1="79200" y1="48092" x2="79200" y2="48092"/>
                          <a14:foregroundMark x1="59800" y1="65649" x2="59800" y2="65649"/>
                          <a14:foregroundMark x1="83600" y1="48855" x2="83600" y2="48855"/>
                          <a14:foregroundMark x1="93400" y1="69466" x2="93400" y2="69466"/>
                          <a14:foregroundMark x1="37800" y1="44275" x2="37800" y2="44275"/>
                          <a14:foregroundMark x1="42000" y1="55725" x2="42000" y2="557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262" y="2942463"/>
              <a:ext cx="976928" cy="255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5654" y="3422655"/>
              <a:ext cx="1561216" cy="386633"/>
            </a:xfrm>
            <a:prstGeom prst="rect">
              <a:avLst/>
            </a:prstGeom>
          </p:spPr>
        </p:pic>
      </p:grpSp>
      <p:cxnSp>
        <p:nvCxnSpPr>
          <p:cNvPr id="38" name="Conector recto 37"/>
          <p:cNvCxnSpPr/>
          <p:nvPr/>
        </p:nvCxnSpPr>
        <p:spPr>
          <a:xfrm flipH="1">
            <a:off x="2559492" y="4485364"/>
            <a:ext cx="1321280" cy="0"/>
          </a:xfrm>
          <a:prstGeom prst="line">
            <a:avLst/>
          </a:prstGeom>
          <a:ln w="57150">
            <a:solidFill>
              <a:srgbClr val="FCB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upo 38"/>
          <p:cNvGrpSpPr/>
          <p:nvPr/>
        </p:nvGrpSpPr>
        <p:grpSpPr>
          <a:xfrm>
            <a:off x="5610144" y="3777119"/>
            <a:ext cx="3129385" cy="1083677"/>
            <a:chOff x="4927158" y="3529493"/>
            <a:chExt cx="3458163" cy="1197531"/>
          </a:xfrm>
        </p:grpSpPr>
        <p:sp>
          <p:nvSpPr>
            <p:cNvPr id="40" name="Rectángulo 39"/>
            <p:cNvSpPr/>
            <p:nvPr/>
          </p:nvSpPr>
          <p:spPr>
            <a:xfrm>
              <a:off x="4958980" y="3529493"/>
              <a:ext cx="3339374" cy="338554"/>
            </a:xfrm>
            <a:prstGeom prst="rect">
              <a:avLst/>
            </a:prstGeom>
            <a:solidFill>
              <a:srgbClr val="3C284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</a:rPr>
                <a:t>RELEVANT DATA PROVIDERS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42" name="Picture 16" descr="Resultado de imagen de DGT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13434" y="3957892"/>
              <a:ext cx="1371887" cy="769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8" descr="Resultado de imagen de DUFRY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27158" y="4085668"/>
              <a:ext cx="2100754" cy="55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upo 44"/>
          <p:cNvGrpSpPr/>
          <p:nvPr/>
        </p:nvGrpSpPr>
        <p:grpSpPr>
          <a:xfrm>
            <a:off x="1497860" y="2355161"/>
            <a:ext cx="5873261" cy="1300123"/>
            <a:chOff x="-1996148" y="3500137"/>
            <a:chExt cx="8836213" cy="1519451"/>
          </a:xfrm>
        </p:grpSpPr>
        <p:pic>
          <p:nvPicPr>
            <p:cNvPr id="46" name="Picture 2" descr="Resultado de imagen de ertico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6804" y="4043786"/>
              <a:ext cx="1219200" cy="651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Resultado de imagen de ALICE LOGISTIC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580" y="4171969"/>
              <a:ext cx="1972537" cy="39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Resultado de imagen de EIM RAIL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5686" y="3990293"/>
              <a:ext cx="1433914" cy="75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8" descr="Resultado de imagen de UIC RAIL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96148" y="4073525"/>
              <a:ext cx="1371886" cy="592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" descr="Resultado de imagen de aci airport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5693" y="4128681"/>
              <a:ext cx="1422144" cy="482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2" descr="Imagen relacionada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416" y="3995938"/>
              <a:ext cx="1023649" cy="1023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tángulo 51"/>
            <p:cNvSpPr/>
            <p:nvPr/>
          </p:nvSpPr>
          <p:spPr>
            <a:xfrm>
              <a:off x="-1996148" y="3500137"/>
              <a:ext cx="8681817" cy="338553"/>
            </a:xfrm>
            <a:prstGeom prst="rect">
              <a:avLst/>
            </a:prstGeom>
            <a:solidFill>
              <a:srgbClr val="3C284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</a:rPr>
                <a:t>RELEVANT TRANSPORT PLATFORMS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3" name="Conector recto 52"/>
          <p:cNvCxnSpPr/>
          <p:nvPr/>
        </p:nvCxnSpPr>
        <p:spPr>
          <a:xfrm flipV="1">
            <a:off x="4478155" y="3570853"/>
            <a:ext cx="0" cy="243008"/>
          </a:xfrm>
          <a:prstGeom prst="line">
            <a:avLst/>
          </a:prstGeom>
          <a:ln w="571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/>
          <p:cNvCxnSpPr/>
          <p:nvPr/>
        </p:nvCxnSpPr>
        <p:spPr>
          <a:xfrm flipH="1">
            <a:off x="5180326" y="4511545"/>
            <a:ext cx="458610" cy="0"/>
          </a:xfrm>
          <a:prstGeom prst="line">
            <a:avLst/>
          </a:prstGeom>
          <a:ln w="5715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Elipse 55"/>
          <p:cNvSpPr/>
          <p:nvPr/>
        </p:nvSpPr>
        <p:spPr>
          <a:xfrm>
            <a:off x="42935" y="1200576"/>
            <a:ext cx="4677471" cy="109248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ángulo 56"/>
          <p:cNvSpPr/>
          <p:nvPr/>
        </p:nvSpPr>
        <p:spPr>
          <a:xfrm>
            <a:off x="530378" y="1488836"/>
            <a:ext cx="4030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</a:rPr>
              <a:t>+120 </a:t>
            </a:r>
            <a:r>
              <a:rPr lang="es-ES" sz="3600" b="1" dirty="0" err="1">
                <a:solidFill>
                  <a:schemeClr val="bg1"/>
                </a:solidFill>
              </a:rPr>
              <a:t>stakeholders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44" name="Rectángulo 54"/>
          <p:cNvSpPr/>
          <p:nvPr/>
        </p:nvSpPr>
        <p:spPr>
          <a:xfrm>
            <a:off x="276076" y="3629195"/>
            <a:ext cx="2271652" cy="369332"/>
          </a:xfrm>
          <a:prstGeom prst="rect">
            <a:avLst/>
          </a:prstGeom>
          <a:solidFill>
            <a:srgbClr val="3C284C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BDV PPP </a:t>
            </a:r>
            <a:r>
              <a:rPr lang="es-ES" b="1" dirty="0" err="1">
                <a:solidFill>
                  <a:schemeClr val="bg1"/>
                </a:solidFill>
              </a:rPr>
              <a:t>Projects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8" name="Rectángulo 54"/>
          <p:cNvSpPr/>
          <p:nvPr/>
        </p:nvSpPr>
        <p:spPr>
          <a:xfrm>
            <a:off x="1631339" y="5461630"/>
            <a:ext cx="5606305" cy="369332"/>
          </a:xfrm>
          <a:prstGeom prst="rect">
            <a:avLst/>
          </a:prstGeom>
          <a:solidFill>
            <a:srgbClr val="3C284C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Other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relevant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projects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High-Level Advisory Board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2"/>
            <a:ext cx="6725265" cy="4525963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>
                <a:solidFill>
                  <a:schemeClr val="tx2"/>
                </a:solidFill>
              </a:rPr>
              <a:t>Members from key transport/ICT organizations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Dr. Maxime Flament / Dr. Johanna Tzanidaki (</a:t>
            </a:r>
            <a:r>
              <a:rPr lang="en-GB" sz="1800" b="1" dirty="0"/>
              <a:t>ERTICO</a:t>
            </a:r>
            <a:r>
              <a:rPr lang="en-GB" sz="18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Prof Dr. J. Rod Franklin (</a:t>
            </a:r>
            <a:r>
              <a:rPr lang="en-GB" sz="1800" b="1" dirty="0"/>
              <a:t>ALICE</a:t>
            </a:r>
            <a:r>
              <a:rPr lang="en-GB" sz="1800" dirty="0"/>
              <a:t> ETP &amp; </a:t>
            </a:r>
            <a:r>
              <a:rPr lang="en-GB" sz="1800" dirty="0" err="1"/>
              <a:t>Kühne</a:t>
            </a:r>
            <a:r>
              <a:rPr lang="en-GB" sz="1800" dirty="0"/>
              <a:t> Logistics U)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Ramón García (</a:t>
            </a:r>
            <a:r>
              <a:rPr lang="en-GB" sz="1800" b="1" dirty="0"/>
              <a:t>ELA</a:t>
            </a:r>
            <a:r>
              <a:rPr lang="en-GB" sz="1800" dirty="0"/>
              <a:t>)</a:t>
            </a:r>
            <a:endParaRPr lang="en-GB" sz="1300" dirty="0"/>
          </a:p>
          <a:p>
            <a:pPr>
              <a:lnSpc>
                <a:spcPct val="150000"/>
              </a:lnSpc>
            </a:pPr>
            <a:r>
              <a:rPr lang="en-GB" sz="1800" dirty="0"/>
              <a:t>Scott Hansen (</a:t>
            </a:r>
            <a:r>
              <a:rPr lang="en-GB" sz="1800" b="1" dirty="0"/>
              <a:t>Open Group</a:t>
            </a:r>
            <a:r>
              <a:rPr lang="en-GB" sz="18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Thorsten </a:t>
            </a:r>
            <a:r>
              <a:rPr lang="en-GB" sz="1800" dirty="0" err="1"/>
              <a:t>Hülsmann</a:t>
            </a:r>
            <a:r>
              <a:rPr lang="en-GB" sz="1800" dirty="0"/>
              <a:t> (</a:t>
            </a:r>
            <a:r>
              <a:rPr lang="en-GB" sz="1800" b="1" dirty="0"/>
              <a:t>IDSA</a:t>
            </a:r>
            <a:r>
              <a:rPr lang="en-GB" sz="18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Dr. Tobias Knobloch (</a:t>
            </a:r>
            <a:r>
              <a:rPr lang="en-GB" sz="1800" b="1" dirty="0" err="1"/>
              <a:t>snv</a:t>
            </a:r>
            <a:r>
              <a:rPr lang="en-GB" sz="1800" b="1" dirty="0"/>
              <a:t> </a:t>
            </a:r>
            <a:r>
              <a:rPr lang="en-GB" sz="1800" dirty="0"/>
              <a:t>- </a:t>
            </a:r>
            <a:r>
              <a:rPr lang="en-GB" sz="1800" dirty="0" err="1"/>
              <a:t>stiftung</a:t>
            </a:r>
            <a:r>
              <a:rPr lang="en-GB" sz="1800" dirty="0"/>
              <a:t> </a:t>
            </a:r>
            <a:r>
              <a:rPr lang="en-GB" sz="1800" dirty="0" err="1"/>
              <a:t>neue</a:t>
            </a:r>
            <a:r>
              <a:rPr lang="en-GB" sz="1800" dirty="0"/>
              <a:t> </a:t>
            </a:r>
            <a:r>
              <a:rPr lang="en-GB" sz="1800" dirty="0" err="1"/>
              <a:t>verantwortung</a:t>
            </a:r>
            <a:r>
              <a:rPr lang="en-GB" sz="18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Kevin Lea (</a:t>
            </a:r>
            <a:r>
              <a:rPr lang="en-GB" sz="1800" b="1" dirty="0"/>
              <a:t>407 ETR</a:t>
            </a:r>
            <a:r>
              <a:rPr lang="en-GB" sz="18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Georgios </a:t>
            </a:r>
            <a:r>
              <a:rPr lang="en-GB" sz="1800" dirty="0" err="1"/>
              <a:t>Tzavaras</a:t>
            </a:r>
            <a:r>
              <a:rPr lang="en-GB" sz="1800" dirty="0"/>
              <a:t> / Nikos </a:t>
            </a:r>
            <a:r>
              <a:rPr lang="en-GB" sz="1800" dirty="0" err="1"/>
              <a:t>Losif</a:t>
            </a:r>
            <a:r>
              <a:rPr lang="en-GB" sz="1800" dirty="0"/>
              <a:t> (</a:t>
            </a:r>
            <a:r>
              <a:rPr lang="en-GB" sz="1800" b="1" dirty="0"/>
              <a:t>ACI</a:t>
            </a:r>
            <a:r>
              <a:rPr lang="en-GB" sz="18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Javier Ibáñez de </a:t>
            </a:r>
            <a:r>
              <a:rPr lang="en-GB" sz="1800" dirty="0" err="1"/>
              <a:t>Yrigoyen</a:t>
            </a:r>
            <a:r>
              <a:rPr lang="en-GB" sz="1800" dirty="0"/>
              <a:t> (</a:t>
            </a:r>
            <a:r>
              <a:rPr lang="en-GB" sz="1800" b="1" dirty="0"/>
              <a:t>EIM</a:t>
            </a:r>
            <a:r>
              <a:rPr lang="en-GB" sz="1800" dirty="0"/>
              <a:t>)</a:t>
            </a:r>
            <a:endParaRPr lang="en-GB" sz="12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1DF-A89D-E14E-9F73-80CC7C4158B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00" y="5197714"/>
            <a:ext cx="1494798" cy="31689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946" y="1600202"/>
            <a:ext cx="1131074" cy="50144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425" y="2278807"/>
            <a:ext cx="618189" cy="4945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03"/>
          <a:stretch/>
        </p:blipFill>
        <p:spPr>
          <a:xfrm>
            <a:off x="7127300" y="2353187"/>
            <a:ext cx="985399" cy="34579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82" y="2922904"/>
            <a:ext cx="1283432" cy="60343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16" y="3728218"/>
            <a:ext cx="1534292" cy="53296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66" y="4076748"/>
            <a:ext cx="1050593" cy="105059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3898" y="5592374"/>
            <a:ext cx="725717" cy="77475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70" y="4361693"/>
            <a:ext cx="1358912" cy="41505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00" y="5954659"/>
            <a:ext cx="1431699" cy="34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Thank You!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1DF-A89D-E14E-9F73-80CC7C4158B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57" y="1572465"/>
            <a:ext cx="8518943" cy="386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787"/>
          <a:stretch/>
        </p:blipFill>
        <p:spPr>
          <a:xfrm>
            <a:off x="376518" y="5082986"/>
            <a:ext cx="1766047" cy="34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2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558800" y="1700213"/>
            <a:ext cx="8261350" cy="46085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en-US" sz="1800" b="1" dirty="0">
              <a:solidFill>
                <a:srgbClr val="1F497D">
                  <a:lumMod val="60000"/>
                  <a:lumOff val="40000"/>
                </a:srgb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indent="0"/>
            <a:endParaRPr lang="en-US" altLang="en-US" sz="1800" b="1" dirty="0">
              <a:solidFill>
                <a:srgbClr val="1F497D">
                  <a:lumMod val="60000"/>
                  <a:lumOff val="40000"/>
                </a:srgb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indent="0"/>
            <a:endParaRPr lang="en-US" altLang="en-US" sz="1800" b="1" dirty="0">
              <a:solidFill>
                <a:srgbClr val="1F497D">
                  <a:lumMod val="60000"/>
                  <a:lumOff val="40000"/>
                </a:srgb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800100" lvl="2" indent="0"/>
            <a:endParaRPr lang="en-US" altLang="en-US" sz="1000" b="1" dirty="0">
              <a:solidFill>
                <a:srgbClr val="1F497D">
                  <a:lumMod val="60000"/>
                  <a:lumOff val="40000"/>
                </a:srgb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800100" lvl="2" indent="0"/>
            <a:endParaRPr lang="en-US" altLang="en-US" sz="1000" b="1" dirty="0">
              <a:solidFill>
                <a:srgbClr val="1F497D">
                  <a:lumMod val="60000"/>
                  <a:lumOff val="40000"/>
                </a:srgb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8977" y="-11998"/>
            <a:ext cx="6853348" cy="11525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en-US" sz="2400" b="1" dirty="0">
              <a:solidFill>
                <a:srgbClr val="0070C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1">
              <a:spcBef>
                <a:spcPct val="0"/>
              </a:spcBef>
            </a:pPr>
            <a:r>
              <a:rPr lang="en-US" altLang="en-US" sz="2400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INTRASOFT TT Impact team – Who is who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AFE1DF-A89D-E14E-9F73-80CC7C4158B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558800" y="1714059"/>
          <a:ext cx="7619999" cy="3543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8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1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6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effectLst/>
                        </a:rPr>
                        <a:t>Name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effectLst/>
                        </a:rPr>
                        <a:t>Role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Mrs. </a:t>
                      </a:r>
                      <a:r>
                        <a:rPr lang="el-GR" sz="1800" dirty="0">
                          <a:effectLst/>
                        </a:rPr>
                        <a:t>Vivian Kiousi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Impact Manager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9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Prof.</a:t>
                      </a:r>
                      <a:r>
                        <a:rPr lang="en-US" sz="1800" baseline="0" dirty="0">
                          <a:effectLst/>
                        </a:rPr>
                        <a:t> </a:t>
                      </a:r>
                      <a:r>
                        <a:rPr lang="el-GR" sz="1800" dirty="0">
                          <a:effectLst/>
                        </a:rPr>
                        <a:t>George Dimitra</a:t>
                      </a:r>
                      <a:r>
                        <a:rPr lang="en-US" sz="1800" dirty="0">
                          <a:effectLst/>
                        </a:rPr>
                        <a:t>k</a:t>
                      </a:r>
                      <a:r>
                        <a:rPr lang="el-GR" sz="1800" dirty="0" err="1">
                          <a:effectLst/>
                        </a:rPr>
                        <a:t>opoulos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Asst. Impact Manager &amp; Evaluation Responsible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9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Mrs. </a:t>
                      </a:r>
                      <a:r>
                        <a:rPr lang="el-GR" sz="1800" dirty="0">
                          <a:effectLst/>
                        </a:rPr>
                        <a:t>Dariya Rublova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Social Media,  Events Logistics &amp; Asst. Evaluation 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Mr.</a:t>
                      </a:r>
                      <a:r>
                        <a:rPr lang="en-US" sz="1800" baseline="0" dirty="0">
                          <a:effectLst/>
                        </a:rPr>
                        <a:t> </a:t>
                      </a:r>
                      <a:r>
                        <a:rPr lang="el-GR" sz="1800" dirty="0">
                          <a:effectLst/>
                        </a:rPr>
                        <a:t>Michel Montaldo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effectLst/>
                        </a:rPr>
                        <a:t>Design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layouting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Mr. </a:t>
                      </a:r>
                      <a:r>
                        <a:rPr lang="el-GR" sz="1800" dirty="0">
                          <a:effectLst/>
                        </a:rPr>
                        <a:t>Nikos Dalivigas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effectLst/>
                        </a:rPr>
                        <a:t>Website</a:t>
                      </a:r>
                      <a:r>
                        <a:rPr lang="el-GR" sz="180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 issues 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Mr. </a:t>
                      </a:r>
                      <a:r>
                        <a:rPr lang="el-GR" sz="1800" dirty="0">
                          <a:effectLst/>
                        </a:rPr>
                        <a:t>Iyad Kayali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effectLst/>
                        </a:rPr>
                        <a:t>Chief</a:t>
                      </a:r>
                      <a:r>
                        <a:rPr lang="el-GR" sz="1800" dirty="0">
                          <a:effectLst/>
                        </a:rPr>
                        <a:t> </a:t>
                      </a:r>
                      <a:r>
                        <a:rPr lang="el-GR" sz="1800" dirty="0" err="1">
                          <a:effectLst/>
                        </a:rPr>
                        <a:t>Editor</a:t>
                      </a:r>
                      <a:r>
                        <a:rPr lang="en-US" sz="1800" dirty="0">
                          <a:effectLst/>
                        </a:rPr>
                        <a:t>: </a:t>
                      </a:r>
                      <a:r>
                        <a:rPr lang="el-GR" sz="180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 Content </a:t>
                      </a:r>
                      <a:r>
                        <a:rPr lang="el-GR" sz="1800" dirty="0">
                          <a:effectLst/>
                        </a:rPr>
                        <a:t>&amp; </a:t>
                      </a:r>
                      <a:r>
                        <a:rPr lang="el-GR" sz="1800" dirty="0" err="1">
                          <a:effectLst/>
                        </a:rPr>
                        <a:t>Press</a:t>
                      </a:r>
                      <a:r>
                        <a:rPr lang="en-US" sz="1800" dirty="0">
                          <a:effectLst/>
                        </a:rPr>
                        <a:t> Issues</a:t>
                      </a:r>
                      <a:endParaRPr lang="el-G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44009" y="5537200"/>
            <a:ext cx="6152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Contact us:</a:t>
            </a:r>
          </a:p>
          <a:p>
            <a:r>
              <a:rPr lang="en-US" dirty="0">
                <a:hlinkClick r:id="rId3"/>
              </a:rPr>
              <a:t>Communication@transformingtransport.eu</a:t>
            </a:r>
            <a:r>
              <a:rPr lang="en-US" dirty="0"/>
              <a:t> or at individual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099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Collaborations</a:t>
            </a:r>
            <a:b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1" y="1695635"/>
            <a:ext cx="4505416" cy="466071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Big Data Value Association</a:t>
            </a:r>
          </a:p>
          <a:p>
            <a:r>
              <a:rPr lang="en-US" sz="1800" dirty="0"/>
              <a:t>Co-leading (with ALICE) </a:t>
            </a:r>
            <a:r>
              <a:rPr lang="en-US" sz="1800" b="1" dirty="0"/>
              <a:t>“transport and logistics” sub-group </a:t>
            </a:r>
            <a:r>
              <a:rPr lang="en-US" sz="1800" dirty="0"/>
              <a:t>of Applications Task Force (TF7)</a:t>
            </a:r>
          </a:p>
          <a:p>
            <a:endParaRPr lang="en-US" sz="900" dirty="0"/>
          </a:p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BDV PPP Technical / Steering Committee</a:t>
            </a:r>
          </a:p>
          <a:p>
            <a:r>
              <a:rPr lang="en-US" sz="1800" dirty="0"/>
              <a:t>TT adopted </a:t>
            </a:r>
            <a:r>
              <a:rPr lang="en-US" sz="1800" b="1" dirty="0"/>
              <a:t>BDV reference model </a:t>
            </a:r>
            <a:r>
              <a:rPr lang="en-US" sz="1800" dirty="0"/>
              <a:t>in its first round of pilot deliverables (served as reference example for BDV technology mapping)</a:t>
            </a:r>
          </a:p>
          <a:p>
            <a:pPr marL="0" indent="0">
              <a:buNone/>
            </a:pPr>
            <a:endParaRPr lang="en-US" sz="10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US Big Data Hubs</a:t>
            </a:r>
          </a:p>
          <a:p>
            <a:r>
              <a:rPr lang="en-US" sz="1800" b="1" dirty="0"/>
              <a:t>Exploring transatlantic research &amp; innovation opportunities in big data for transport </a:t>
            </a:r>
            <a:r>
              <a:rPr lang="en-US" sz="1800" dirty="0"/>
              <a:t>(TT keynotes, joint workshops, whitepaper drafted)</a:t>
            </a:r>
            <a:endParaRPr lang="en-US" sz="1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1100" b="1" dirty="0">
              <a:solidFill>
                <a:schemeClr val="tx2"/>
              </a:solidFill>
            </a:endParaRPr>
          </a:p>
          <a:p>
            <a:endParaRPr lang="en-US" sz="2200" b="1" dirty="0">
              <a:solidFill>
                <a:schemeClr val="tx2"/>
              </a:solidFill>
            </a:endParaRP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1DF-A89D-E14E-9F73-80CC7C4158B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699" y="2139519"/>
            <a:ext cx="4535111" cy="38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ítulo 1"/>
          <p:cNvSpPr txBox="1">
            <a:spLocks/>
          </p:cNvSpPr>
          <p:nvPr/>
        </p:nvSpPr>
        <p:spPr>
          <a:xfrm>
            <a:off x="130255" y="291282"/>
            <a:ext cx="7102079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Objective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407150"/>
            <a:ext cx="2895600" cy="365125"/>
          </a:xfrm>
        </p:spPr>
        <p:txBody>
          <a:bodyPr/>
          <a:lstStyle/>
          <a:p>
            <a:r>
              <a:rPr lang="en-US" dirty="0"/>
              <a:t>Review Meeting</a:t>
            </a:r>
          </a:p>
        </p:txBody>
      </p:sp>
      <p:grpSp>
        <p:nvGrpSpPr>
          <p:cNvPr id="35" name="Grupo 34"/>
          <p:cNvGrpSpPr/>
          <p:nvPr/>
        </p:nvGrpSpPr>
        <p:grpSpPr>
          <a:xfrm>
            <a:off x="-18854" y="5243167"/>
            <a:ext cx="2406963" cy="1753980"/>
            <a:chOff x="-24233" y="3972586"/>
            <a:chExt cx="2406963" cy="1753980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7129"/>
            <a:stretch/>
          </p:blipFill>
          <p:spPr>
            <a:xfrm>
              <a:off x="-24232" y="3972586"/>
              <a:ext cx="2406962" cy="1753980"/>
            </a:xfrm>
            <a:prstGeom prst="rect">
              <a:avLst/>
            </a:prstGeom>
          </p:spPr>
        </p:pic>
        <p:sp>
          <p:nvSpPr>
            <p:cNvPr id="32" name="Rectángulo 31"/>
            <p:cNvSpPr/>
            <p:nvPr/>
          </p:nvSpPr>
          <p:spPr>
            <a:xfrm>
              <a:off x="-24233" y="4679688"/>
              <a:ext cx="2404575" cy="354239"/>
            </a:xfrm>
            <a:prstGeom prst="rect">
              <a:avLst/>
            </a:prstGeom>
            <a:solidFill>
              <a:srgbClr val="E53449">
                <a:alpha val="6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VEHICLES</a:t>
              </a: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2312975" y="5257632"/>
            <a:ext cx="4222744" cy="1739515"/>
            <a:chOff x="2307596" y="3987051"/>
            <a:chExt cx="4222744" cy="1739515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80343" y="3987051"/>
              <a:ext cx="4149997" cy="1739515"/>
            </a:xfrm>
            <a:prstGeom prst="rect">
              <a:avLst/>
            </a:prstGeom>
          </p:spPr>
        </p:pic>
        <p:sp>
          <p:nvSpPr>
            <p:cNvPr id="33" name="Rectángulo 32"/>
            <p:cNvSpPr/>
            <p:nvPr/>
          </p:nvSpPr>
          <p:spPr>
            <a:xfrm>
              <a:off x="2307596" y="4664425"/>
              <a:ext cx="4222744" cy="354239"/>
            </a:xfrm>
            <a:prstGeom prst="rect">
              <a:avLst/>
            </a:prstGeom>
            <a:solidFill>
              <a:srgbClr val="B5ADA3">
                <a:alpha val="8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URBAN MOBILITY</a:t>
              </a: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6535719" y="5243167"/>
            <a:ext cx="2628174" cy="1737918"/>
            <a:chOff x="6530340" y="3972586"/>
            <a:chExt cx="2628174" cy="1737918"/>
          </a:xfrm>
        </p:grpSpPr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340" y="3972586"/>
              <a:ext cx="2628174" cy="1737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ángulo 33"/>
            <p:cNvSpPr/>
            <p:nvPr/>
          </p:nvSpPr>
          <p:spPr>
            <a:xfrm>
              <a:off x="6530340" y="4679687"/>
              <a:ext cx="2628174" cy="354239"/>
            </a:xfrm>
            <a:prstGeom prst="rect">
              <a:avLst/>
            </a:prstGeom>
            <a:solidFill>
              <a:srgbClr val="56526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SUPPLY NETWORKS</a:t>
              </a:r>
            </a:p>
          </p:txBody>
        </p:sp>
      </p:grpSp>
      <p:sp>
        <p:nvSpPr>
          <p:cNvPr id="38" name="Rectángulo 37"/>
          <p:cNvSpPr/>
          <p:nvPr/>
        </p:nvSpPr>
        <p:spPr>
          <a:xfrm>
            <a:off x="-24233" y="1451728"/>
            <a:ext cx="9182747" cy="1746755"/>
          </a:xfrm>
          <a:prstGeom prst="rect">
            <a:avLst/>
          </a:prstGeom>
          <a:gradFill>
            <a:gsLst>
              <a:gs pos="0">
                <a:srgbClr val="004668"/>
              </a:gs>
              <a:gs pos="100000">
                <a:srgbClr val="004668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2 CuadroTexto"/>
          <p:cNvSpPr txBox="1"/>
          <p:nvPr/>
        </p:nvSpPr>
        <p:spPr>
          <a:xfrm>
            <a:off x="173595" y="1802969"/>
            <a:ext cx="849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GB" sz="1600" i="1" dirty="0">
                <a:solidFill>
                  <a:schemeClr val="bg1"/>
                </a:solidFill>
              </a:rPr>
              <a:t>TT aims to demonstrate, in a </a:t>
            </a:r>
            <a:r>
              <a:rPr lang="en-GB" b="1" i="1" dirty="0">
                <a:solidFill>
                  <a:schemeClr val="bg1"/>
                </a:solidFill>
              </a:rPr>
              <a:t>realistic, measurable, and replicable way the transformations that big data will bring to the mobility and logistics sector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-13476" y="3807567"/>
            <a:ext cx="2195799" cy="1465942"/>
            <a:chOff x="-1" y="2508704"/>
            <a:chExt cx="2195799" cy="1465942"/>
          </a:xfrm>
        </p:grpSpPr>
        <p:pic>
          <p:nvPicPr>
            <p:cNvPr id="1026" name="Picture 2" descr="Resultado de imagen de highway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08704"/>
              <a:ext cx="2195798" cy="1465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ángulo 21"/>
            <p:cNvSpPr/>
            <p:nvPr/>
          </p:nvSpPr>
          <p:spPr>
            <a:xfrm>
              <a:off x="-1" y="3098536"/>
              <a:ext cx="2195798" cy="354239"/>
            </a:xfrm>
            <a:prstGeom prst="rect">
              <a:avLst/>
            </a:prstGeom>
            <a:solidFill>
              <a:srgbClr val="56526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HIGHWAYS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2182322" y="3807567"/>
            <a:ext cx="2628176" cy="1478348"/>
            <a:chOff x="2195797" y="2508704"/>
            <a:chExt cx="2628176" cy="147834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5799" y="2508704"/>
              <a:ext cx="2628174" cy="1478348"/>
            </a:xfrm>
            <a:prstGeom prst="rect">
              <a:avLst/>
            </a:prstGeom>
          </p:spPr>
        </p:pic>
        <p:sp>
          <p:nvSpPr>
            <p:cNvPr id="29" name="Rectángulo 28"/>
            <p:cNvSpPr/>
            <p:nvPr/>
          </p:nvSpPr>
          <p:spPr>
            <a:xfrm>
              <a:off x="2195797" y="3100936"/>
              <a:ext cx="2628174" cy="354239"/>
            </a:xfrm>
            <a:prstGeom prst="rect">
              <a:avLst/>
            </a:prstGeom>
            <a:solidFill>
              <a:srgbClr val="FFFFEA">
                <a:alpha val="7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AIRPORTS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4810496" y="3807567"/>
            <a:ext cx="2114511" cy="1482271"/>
            <a:chOff x="4823971" y="2508704"/>
            <a:chExt cx="2114511" cy="1482271"/>
          </a:xfrm>
        </p:grpSpPr>
        <p:pic>
          <p:nvPicPr>
            <p:cNvPr id="1028" name="Picture 4" descr="Imagen relacionad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973" y="2508704"/>
              <a:ext cx="2114509" cy="1482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ángulo 29"/>
            <p:cNvSpPr/>
            <p:nvPr/>
          </p:nvSpPr>
          <p:spPr>
            <a:xfrm>
              <a:off x="4823971" y="3098536"/>
              <a:ext cx="2114511" cy="354239"/>
            </a:xfrm>
            <a:prstGeom prst="rect">
              <a:avLst/>
            </a:prstGeom>
            <a:solidFill>
              <a:srgbClr val="F39261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PORTS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6912889" y="3807567"/>
            <a:ext cx="2232150" cy="1465943"/>
            <a:chOff x="6926364" y="2508704"/>
            <a:chExt cx="2232150" cy="1465943"/>
          </a:xfrm>
        </p:grpSpPr>
        <p:pic>
          <p:nvPicPr>
            <p:cNvPr id="1030" name="Picture 6" descr="Resultado de imagen de rail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38482" y="2508704"/>
              <a:ext cx="2220032" cy="146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ángulo 30"/>
            <p:cNvSpPr/>
            <p:nvPr/>
          </p:nvSpPr>
          <p:spPr>
            <a:xfrm>
              <a:off x="6926364" y="3098535"/>
              <a:ext cx="2232149" cy="354239"/>
            </a:xfrm>
            <a:prstGeom prst="rect">
              <a:avLst/>
            </a:prstGeom>
            <a:solidFill>
              <a:schemeClr val="tx1">
                <a:alpha val="5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RAIL</a:t>
              </a:r>
            </a:p>
          </p:txBody>
        </p:sp>
      </p:grpSp>
      <p:sp>
        <p:nvSpPr>
          <p:cNvPr id="3" name="Rectángulo 2"/>
          <p:cNvSpPr/>
          <p:nvPr/>
        </p:nvSpPr>
        <p:spPr>
          <a:xfrm>
            <a:off x="-24232" y="2605097"/>
            <a:ext cx="9206978" cy="1243417"/>
          </a:xfrm>
          <a:prstGeom prst="rect">
            <a:avLst/>
          </a:prstGeom>
          <a:solidFill>
            <a:srgbClr val="89C439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en-GB" sz="1600" i="1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GB" sz="1600" i="1" dirty="0">
                <a:solidFill>
                  <a:schemeClr val="bg1"/>
                </a:solidFill>
              </a:rPr>
              <a:t>TT aims to bring about a demonstrated increase of productivity and demonstrable impact in </a:t>
            </a:r>
            <a:r>
              <a:rPr lang="en-GB" b="1" i="1" dirty="0">
                <a:solidFill>
                  <a:schemeClr val="bg1"/>
                </a:solidFill>
              </a:rPr>
              <a:t>seven pilot areas</a:t>
            </a:r>
            <a:r>
              <a:rPr lang="en-GB" sz="1600" i="1" dirty="0">
                <a:solidFill>
                  <a:schemeClr val="bg1"/>
                </a:solidFill>
              </a:rPr>
              <a:t>, covering areas of major importance for the transport and logistics sector in Europe</a:t>
            </a:r>
          </a:p>
          <a:p>
            <a:pPr algn="ctr">
              <a:spcBef>
                <a:spcPct val="20000"/>
              </a:spcBef>
            </a:pPr>
            <a:endParaRPr lang="de-DE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5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51248" y="98096"/>
            <a:ext cx="4348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Piloting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7366" y="1585932"/>
            <a:ext cx="9071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>
                <a:solidFill>
                  <a:srgbClr val="126FB9"/>
                </a:solidFill>
              </a:rPr>
              <a:t>Large-scale </a:t>
            </a:r>
            <a:r>
              <a:rPr lang="es-ES" i="1" dirty="0" err="1">
                <a:solidFill>
                  <a:srgbClr val="126FB9"/>
                </a:solidFill>
              </a:rPr>
              <a:t>piloting</a:t>
            </a:r>
            <a:r>
              <a:rPr lang="es-ES" i="1" dirty="0">
                <a:solidFill>
                  <a:srgbClr val="126FB9"/>
                </a:solidFill>
              </a:rPr>
              <a:t> and </a:t>
            </a:r>
            <a:r>
              <a:rPr lang="es-ES" i="1" dirty="0" err="1">
                <a:solidFill>
                  <a:srgbClr val="126FB9"/>
                </a:solidFill>
              </a:rPr>
              <a:t>demonstrations</a:t>
            </a:r>
            <a:r>
              <a:rPr lang="es-ES" i="1" dirty="0">
                <a:solidFill>
                  <a:srgbClr val="126FB9"/>
                </a:solidFill>
              </a:rPr>
              <a:t> of </a:t>
            </a:r>
            <a:r>
              <a:rPr lang="es-ES" i="1" dirty="0" err="1">
                <a:solidFill>
                  <a:srgbClr val="126FB9"/>
                </a:solidFill>
              </a:rPr>
              <a:t>the</a:t>
            </a:r>
            <a:r>
              <a:rPr lang="es-ES" i="1" dirty="0">
                <a:solidFill>
                  <a:srgbClr val="126FB9"/>
                </a:solidFill>
              </a:rPr>
              <a:t> Big Data </a:t>
            </a:r>
            <a:r>
              <a:rPr lang="es-ES" i="1" dirty="0" err="1">
                <a:solidFill>
                  <a:srgbClr val="126FB9"/>
                </a:solidFill>
              </a:rPr>
              <a:t>technologies</a:t>
            </a:r>
            <a:r>
              <a:rPr lang="es-ES" i="1" dirty="0">
                <a:solidFill>
                  <a:srgbClr val="126FB9"/>
                </a:solidFill>
              </a:rPr>
              <a:t> in </a:t>
            </a:r>
            <a:r>
              <a:rPr lang="es-ES" i="1" dirty="0" err="1">
                <a:solidFill>
                  <a:srgbClr val="126FB9"/>
                </a:solidFill>
              </a:rPr>
              <a:t>the</a:t>
            </a:r>
            <a:r>
              <a:rPr lang="es-ES" i="1" dirty="0">
                <a:solidFill>
                  <a:srgbClr val="126FB9"/>
                </a:solidFill>
              </a:rPr>
              <a:t> </a:t>
            </a:r>
            <a:r>
              <a:rPr lang="es-ES" i="1" dirty="0" err="1">
                <a:solidFill>
                  <a:srgbClr val="126FB9"/>
                </a:solidFill>
              </a:rPr>
              <a:t>transport</a:t>
            </a:r>
            <a:r>
              <a:rPr lang="es-ES" i="1" dirty="0">
                <a:solidFill>
                  <a:srgbClr val="126FB9"/>
                </a:solidFill>
              </a:rPr>
              <a:t> sector</a:t>
            </a:r>
          </a:p>
        </p:txBody>
      </p:sp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672" y="2475002"/>
            <a:ext cx="1150815" cy="7609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fik 12"/>
          <p:cNvPicPr>
            <a:picLocks noChangeAspect="1"/>
          </p:cNvPicPr>
          <p:nvPr/>
        </p:nvPicPr>
        <p:blipFill rotWithShape="1">
          <a:blip r:embed="rId4"/>
          <a:srcRect l="11986" t="12807"/>
          <a:stretch/>
        </p:blipFill>
        <p:spPr>
          <a:xfrm>
            <a:off x="3984593" y="2475002"/>
            <a:ext cx="1173492" cy="7835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13"/>
          <p:cNvPicPr>
            <a:picLocks noChangeAspect="1"/>
          </p:cNvPicPr>
          <p:nvPr/>
        </p:nvPicPr>
        <p:blipFill rotWithShape="1">
          <a:blip r:embed="rId5"/>
          <a:srcRect l="17805" t="9517" r="14282"/>
          <a:stretch/>
        </p:blipFill>
        <p:spPr>
          <a:xfrm>
            <a:off x="2690866" y="2484442"/>
            <a:ext cx="1175924" cy="794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1" descr="Raitiotie [Tampereen kaupunki - Liikenne ja kadut - Liikenne- ja katusuunnittelu] - Internet Explorer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t="37778" r="51395" b="37374"/>
          <a:stretch/>
        </p:blipFill>
        <p:spPr>
          <a:xfrm>
            <a:off x="6748853" y="2475002"/>
            <a:ext cx="1104988" cy="7609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2" descr="Resultado de imagen de highway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56" y="2484442"/>
            <a:ext cx="1223643" cy="8169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n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24"/>
          <a:stretch/>
        </p:blipFill>
        <p:spPr>
          <a:xfrm>
            <a:off x="5308612" y="2484443"/>
            <a:ext cx="1289713" cy="7896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0" b="27128"/>
          <a:stretch/>
        </p:blipFill>
        <p:spPr>
          <a:xfrm>
            <a:off x="1389618" y="2487542"/>
            <a:ext cx="1150720" cy="8138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248" y="2612262"/>
            <a:ext cx="8992752" cy="42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69038"/>
            <a:ext cx="96774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971600" y="4320445"/>
            <a:ext cx="8086477" cy="1363617"/>
          </a:xfrm>
        </p:spPr>
        <p:txBody>
          <a:bodyPr/>
          <a:lstStyle/>
          <a:p>
            <a:pPr rtl="0" eaLnBrk="1" latinLnBrk="0" hangingPunct="1"/>
            <a:r>
              <a:rPr lang="en-GB" sz="4400" b="1" noProof="0" dirty="0">
                <a:solidFill>
                  <a:schemeClr val="tx2"/>
                </a:solidFill>
              </a:rPr>
              <a:t>Valencia Port Pilot – Predictive maintenance use case</a:t>
            </a:r>
            <a:br>
              <a:rPr lang="en-GB" sz="4400" b="1" noProof="0" dirty="0">
                <a:solidFill>
                  <a:schemeClr val="tx2"/>
                </a:solidFill>
              </a:rPr>
            </a:br>
            <a:br>
              <a:rPr lang="en-GB" sz="1800" noProof="0" dirty="0">
                <a:solidFill>
                  <a:schemeClr val="tx2"/>
                </a:solidFill>
              </a:rPr>
            </a:br>
            <a:endParaRPr lang="en-GB" sz="1800" i="1" noProof="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12" y="6200775"/>
            <a:ext cx="985838" cy="6572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33577" y="6480542"/>
            <a:ext cx="452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This project has received funding from the European Union’s Horizon 2020 research and innovation </a:t>
            </a:r>
            <a:r>
              <a:rPr lang="en-US" sz="1100" dirty="0" err="1"/>
              <a:t>programme</a:t>
            </a:r>
            <a:r>
              <a:rPr lang="en-US" sz="1100" dirty="0"/>
              <a:t> under grant agreement No 731932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497274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960" y="141214"/>
            <a:ext cx="1756440" cy="1470391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1556" y="6356350"/>
            <a:ext cx="1923543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AFE1DF-A89D-E14E-9F73-80CC7C4158B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DDDCC25-77F9-426E-9FB8-E3D0CE0115F9}"/>
              </a:ext>
            </a:extLst>
          </p:cNvPr>
          <p:cNvSpPr txBox="1">
            <a:spLocks/>
          </p:cNvSpPr>
          <p:nvPr/>
        </p:nvSpPr>
        <p:spPr>
          <a:xfrm>
            <a:off x="457200" y="306599"/>
            <a:ext cx="6563072" cy="8556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8D386A-3E51-490A-98C4-2D88395D0E59}"/>
              </a:ext>
            </a:extLst>
          </p:cNvPr>
          <p:cNvSpPr/>
          <p:nvPr/>
        </p:nvSpPr>
        <p:spPr>
          <a:xfrm>
            <a:off x="390034" y="585139"/>
            <a:ext cx="46140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Valencia Pilot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7142B-F26E-4E7A-AFA4-E665B4A2B59B}"/>
              </a:ext>
            </a:extLst>
          </p:cNvPr>
          <p:cNvSpPr txBox="1"/>
          <p:nvPr/>
        </p:nvSpPr>
        <p:spPr>
          <a:xfrm>
            <a:off x="282598" y="1717997"/>
            <a:ext cx="857880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technologies have a key role to play in port logistics as new IoT information from equipment, such as trucks, containers or cranes, becomes available.</a:t>
            </a:r>
          </a:p>
          <a:p>
            <a:endParaRPr 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Valenciaport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Spain’s leading Mediterranean port in terms of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containerised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commercial traffic: 50,000 movements of cranes, trucks and other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equipment per day to handle the 4.7 million of TEU movements per year. </a:t>
            </a:r>
          </a:p>
          <a:p>
            <a:endParaRPr lang="en-US" dirty="0"/>
          </a:p>
          <a:p>
            <a:r>
              <a:rPr lang="en-US" sz="16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Specifically this pilot has three main goals to address: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E70282-8CAE-445B-845F-DB2B8E91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74" y="4077072"/>
            <a:ext cx="63372" cy="241906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8541937-ABCB-41B0-B346-ED4F5E90DDDB}"/>
              </a:ext>
            </a:extLst>
          </p:cNvPr>
          <p:cNvGrpSpPr/>
          <p:nvPr/>
        </p:nvGrpSpPr>
        <p:grpSpPr>
          <a:xfrm>
            <a:off x="650341" y="4780649"/>
            <a:ext cx="7355247" cy="622392"/>
            <a:chOff x="655858" y="1806820"/>
            <a:chExt cx="7501273" cy="62239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E995DCF-E82D-44CF-AA10-CE74E71C6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858" y="1806820"/>
              <a:ext cx="198120" cy="45110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3C5B72-5F4B-45C3-866E-55E0C5D88743}"/>
                </a:ext>
              </a:extLst>
            </p:cNvPr>
            <p:cNvSpPr txBox="1"/>
            <p:nvPr/>
          </p:nvSpPr>
          <p:spPr>
            <a:xfrm>
              <a:off x="840416" y="1844437"/>
              <a:ext cx="7316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Design, implement and deploy and optimization algorithm that provides the user with the best sequence of crane movements</a:t>
              </a:r>
              <a:endPara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8353457-8EF6-4667-A194-5CF83BBCE56E}"/>
              </a:ext>
            </a:extLst>
          </p:cNvPr>
          <p:cNvGrpSpPr/>
          <p:nvPr/>
        </p:nvGrpSpPr>
        <p:grpSpPr>
          <a:xfrm>
            <a:off x="580319" y="5534561"/>
            <a:ext cx="8138936" cy="830997"/>
            <a:chOff x="593101" y="1412571"/>
            <a:chExt cx="7835568" cy="83099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E1A4F10-FAB3-425B-9517-7E134EE3E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5E0628-7749-40DA-BF5C-4248E16607B4}"/>
                </a:ext>
              </a:extLst>
            </p:cNvPr>
            <p:cNvSpPr txBox="1"/>
            <p:nvPr/>
          </p:nvSpPr>
          <p:spPr>
            <a:xfrm>
              <a:off x="809738" y="1412571"/>
              <a:ext cx="76189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Apply Predictive Maintenance models to cranes’ spreaders, starting with the study and deployment of a set of sensor devices to gather relevant information from critical equipment parts.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AE8971-63B4-4A07-9205-2A11055A58A3}"/>
              </a:ext>
            </a:extLst>
          </p:cNvPr>
          <p:cNvGrpSpPr/>
          <p:nvPr/>
        </p:nvGrpSpPr>
        <p:grpSpPr>
          <a:xfrm>
            <a:off x="614769" y="4013315"/>
            <a:ext cx="8183261" cy="830997"/>
            <a:chOff x="593101" y="1700808"/>
            <a:chExt cx="8345727" cy="8309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928F75B-B319-4FC8-A7A7-E78015F4C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ADAB972-4CFF-4C55-8F4F-7244BAB4E57E}"/>
                </a:ext>
              </a:extLst>
            </p:cNvPr>
            <p:cNvSpPr txBox="1"/>
            <p:nvPr/>
          </p:nvSpPr>
          <p:spPr>
            <a:xfrm>
              <a:off x="813937" y="1700808"/>
              <a:ext cx="81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 an advanced Cockpit for better decision-making, including predictive KPIs that consider as a whole the historical data available at the </a:t>
              </a:r>
              <a:r>
                <a:rPr lang="en-US" sz="16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Valenciaport</a:t>
              </a:r>
              <a:r>
                <a:rPr lang="en-US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6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Noatum</a:t>
              </a:r>
              <a:r>
                <a:rPr lang="en-US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information systems</a:t>
              </a:r>
              <a:endPara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8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960" y="141214"/>
            <a:ext cx="1756440" cy="1470391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1556" y="6356350"/>
            <a:ext cx="1923543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AFE1DF-A89D-E14E-9F73-80CC7C4158B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AB0F3D-46BC-41C3-98F4-83CEE5FC0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68" y="1592763"/>
            <a:ext cx="80173" cy="306037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3FC3A9C-6812-4384-B9C8-937273226DB3}"/>
              </a:ext>
            </a:extLst>
          </p:cNvPr>
          <p:cNvGrpSpPr/>
          <p:nvPr/>
        </p:nvGrpSpPr>
        <p:grpSpPr>
          <a:xfrm>
            <a:off x="656301" y="1601231"/>
            <a:ext cx="7708472" cy="641180"/>
            <a:chOff x="593101" y="1709275"/>
            <a:chExt cx="8360577" cy="6411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01B8DB-3ED6-4914-B59F-08B246A0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9AD4A1-8471-4CE7-B6E2-FDB407B0C8CB}"/>
                </a:ext>
              </a:extLst>
            </p:cNvPr>
            <p:cNvSpPr txBox="1"/>
            <p:nvPr/>
          </p:nvSpPr>
          <p:spPr>
            <a:xfrm>
              <a:off x="803316" y="1765680"/>
              <a:ext cx="8150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of Ports domain generate vast quantities of historical and real time data from multiple sources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F45AC3-A45B-4DCB-93F1-6F8FA22BC8F0}"/>
              </a:ext>
            </a:extLst>
          </p:cNvPr>
          <p:cNvGrpSpPr/>
          <p:nvPr/>
        </p:nvGrpSpPr>
        <p:grpSpPr>
          <a:xfrm>
            <a:off x="656301" y="2831632"/>
            <a:ext cx="7390818" cy="584775"/>
            <a:chOff x="593101" y="1700808"/>
            <a:chExt cx="7537551" cy="5847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40459C-2501-4710-8EC3-67787C28F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B8AF15-E8CB-416C-9704-E7FFE95FAAF5}"/>
                </a:ext>
              </a:extLst>
            </p:cNvPr>
            <p:cNvSpPr txBox="1"/>
            <p:nvPr/>
          </p:nvSpPr>
          <p:spPr>
            <a:xfrm>
              <a:off x="813937" y="1700808"/>
              <a:ext cx="7316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bringing together this data, we could have an overview of ongoing processes in real-time and react accordingly</a:t>
              </a:r>
              <a:endPara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C412E7-A538-4797-8346-D333F1C36EB5}"/>
              </a:ext>
            </a:extLst>
          </p:cNvPr>
          <p:cNvGrpSpPr/>
          <p:nvPr/>
        </p:nvGrpSpPr>
        <p:grpSpPr>
          <a:xfrm>
            <a:off x="647814" y="3966773"/>
            <a:ext cx="7655041" cy="472592"/>
            <a:chOff x="593101" y="1687788"/>
            <a:chExt cx="7369710" cy="47259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32962D-EECE-41AD-B2E8-521196ADE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662EB83-66DD-4C8C-BB0C-EB2DB30A502C}"/>
                </a:ext>
              </a:extLst>
            </p:cNvPr>
            <p:cNvSpPr txBox="1"/>
            <p:nvPr/>
          </p:nvSpPr>
          <p:spPr>
            <a:xfrm>
              <a:off x="847475" y="1687788"/>
              <a:ext cx="7115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could apply predictive models to present the expected trends.</a:t>
              </a:r>
              <a:endPara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4DDDCC25-77F9-426E-9FB8-E3D0CE0115F9}"/>
              </a:ext>
            </a:extLst>
          </p:cNvPr>
          <p:cNvSpPr txBox="1">
            <a:spLocks/>
          </p:cNvSpPr>
          <p:nvPr/>
        </p:nvSpPr>
        <p:spPr>
          <a:xfrm>
            <a:off x="457200" y="306599"/>
            <a:ext cx="6563072" cy="8556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8D386A-3E51-490A-98C4-2D88395D0E59}"/>
              </a:ext>
            </a:extLst>
          </p:cNvPr>
          <p:cNvSpPr/>
          <p:nvPr/>
        </p:nvSpPr>
        <p:spPr>
          <a:xfrm>
            <a:off x="390034" y="585139"/>
            <a:ext cx="46140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Pilot Ambitions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91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960" y="141214"/>
            <a:ext cx="1756440" cy="1470391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1556" y="6356350"/>
            <a:ext cx="1923543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AFE1DF-A89D-E14E-9F73-80CC7C4158B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AB0F3D-46BC-41C3-98F4-83CEE5FC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68" y="1592763"/>
            <a:ext cx="80173" cy="306037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3FC3A9C-6812-4384-B9C8-937273226DB3}"/>
              </a:ext>
            </a:extLst>
          </p:cNvPr>
          <p:cNvGrpSpPr/>
          <p:nvPr/>
        </p:nvGrpSpPr>
        <p:grpSpPr>
          <a:xfrm>
            <a:off x="656301" y="1601231"/>
            <a:ext cx="7708472" cy="1133623"/>
            <a:chOff x="593101" y="1709275"/>
            <a:chExt cx="8360577" cy="11336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01B8DB-3ED6-4914-B59F-08B246A0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9AD4A1-8471-4CE7-B6E2-FDB407B0C8CB}"/>
                </a:ext>
              </a:extLst>
            </p:cNvPr>
            <p:cNvSpPr txBox="1"/>
            <p:nvPr/>
          </p:nvSpPr>
          <p:spPr>
            <a:xfrm>
              <a:off x="803316" y="1765680"/>
              <a:ext cx="81503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of Ports challenge is to work on optimum solutions to </a:t>
              </a:r>
              <a:r>
                <a:rPr lang="en-US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 Downtime and Breakdowns of crane spreaders </a:t>
              </a:r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applying a predictive maintenance approach </a:t>
              </a:r>
              <a:endPara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F45AC3-A45B-4DCB-93F1-6F8FA22BC8F0}"/>
              </a:ext>
            </a:extLst>
          </p:cNvPr>
          <p:cNvGrpSpPr/>
          <p:nvPr/>
        </p:nvGrpSpPr>
        <p:grpSpPr>
          <a:xfrm>
            <a:off x="656301" y="2831632"/>
            <a:ext cx="7708472" cy="830997"/>
            <a:chOff x="593101" y="1700808"/>
            <a:chExt cx="7861512" cy="8309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40459C-2501-4710-8EC3-67787C28F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01" y="1709275"/>
              <a:ext cx="198120" cy="45110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B8AF15-E8CB-416C-9704-E7FFE95FAAF5}"/>
                </a:ext>
              </a:extLst>
            </p:cNvPr>
            <p:cNvSpPr txBox="1"/>
            <p:nvPr/>
          </p:nvSpPr>
          <p:spPr>
            <a:xfrm>
              <a:off x="813937" y="1700808"/>
              <a:ext cx="76406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bringing together relevant data we could have an overview of ongoing processes apply preventive maintenance strategies and work towards the envisaged </a:t>
              </a:r>
              <a:endPara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4DDDCC25-77F9-426E-9FB8-E3D0CE0115F9}"/>
              </a:ext>
            </a:extLst>
          </p:cNvPr>
          <p:cNvSpPr txBox="1">
            <a:spLocks/>
          </p:cNvSpPr>
          <p:nvPr/>
        </p:nvSpPr>
        <p:spPr>
          <a:xfrm>
            <a:off x="457200" y="306599"/>
            <a:ext cx="6563072" cy="8556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8D386A-3E51-490A-98C4-2D88395D0E59}"/>
              </a:ext>
            </a:extLst>
          </p:cNvPr>
          <p:cNvSpPr/>
          <p:nvPr/>
        </p:nvSpPr>
        <p:spPr>
          <a:xfrm>
            <a:off x="390034" y="295542"/>
            <a:ext cx="6270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 Case 2</a:t>
            </a:r>
            <a:br>
              <a:rPr lang="es-E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s-E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Predictive</a:t>
            </a:r>
            <a:r>
              <a:rPr lang="es-E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Maintenance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6" name="howNoatumWorks">
            <a:hlinkClick r:id="" action="ppaction://media"/>
            <a:extLst>
              <a:ext uri="{FF2B5EF4-FFF2-40B4-BE49-F238E27FC236}">
                <a16:creationId xmlns:a16="http://schemas.microsoft.com/office/drawing/2014/main" id="{0F9306DB-D31F-427B-A1FE-DE03D0198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968" y="3892773"/>
            <a:ext cx="4379693" cy="2463577"/>
          </a:xfrm>
          <a:prstGeom prst="rect">
            <a:avLst/>
          </a:prstGeom>
          <a:ln w="12700">
            <a:solidFill>
              <a:srgbClr val="1B75BC"/>
            </a:solidFill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467CE-6244-4F75-8F16-305E2F0147B7}"/>
              </a:ext>
            </a:extLst>
          </p:cNvPr>
          <p:cNvSpPr/>
          <p:nvPr/>
        </p:nvSpPr>
        <p:spPr>
          <a:xfrm>
            <a:off x="5618682" y="4132326"/>
            <a:ext cx="27460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current preventive maintenance strategy will be enriched with a prognosis model that will alert of possible failures as they are detected.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4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14F6B2E8698D42A345722F61CC14D3" ma:contentTypeVersion="0" ma:contentTypeDescription="Create a new document." ma:contentTypeScope="" ma:versionID="ddedc7dbd4d1482715b5ae37a1b887f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3411C1-60A2-49F2-AFE6-EFC81ACDC975}"/>
</file>

<file path=customXml/itemProps2.xml><?xml version="1.0" encoding="utf-8"?>
<ds:datastoreItem xmlns:ds="http://schemas.openxmlformats.org/officeDocument/2006/customXml" ds:itemID="{278A759A-0E52-47F2-BEAA-0763770A8DC7}"/>
</file>

<file path=customXml/itemProps3.xml><?xml version="1.0" encoding="utf-8"?>
<ds:datastoreItem xmlns:ds="http://schemas.openxmlformats.org/officeDocument/2006/customXml" ds:itemID="{32D8D830-5720-4DF8-9E1B-37C65454553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9956</TotalTime>
  <Words>1707</Words>
  <Application>Microsoft Office PowerPoint</Application>
  <PresentationFormat>On-screen Show (4:3)</PresentationFormat>
  <Paragraphs>250</Paragraphs>
  <Slides>25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Century Gothic</vt:lpstr>
      <vt:lpstr>Franklin Gothic Book</vt:lpstr>
      <vt:lpstr>Helvetica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Active Collaborations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Descriptive Data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changing landscape of logistics: e-commerce logistics characteristics  </vt:lpstr>
      <vt:lpstr>PowerPoint Presentation</vt:lpstr>
      <vt:lpstr>E-commerce logistics requirements and scenarios </vt:lpstr>
      <vt:lpstr>Μain results and achievements</vt:lpstr>
      <vt:lpstr>Project video</vt:lpstr>
      <vt:lpstr>PowerPoint Presentation</vt:lpstr>
      <vt:lpstr>PowerPoint Presentation</vt:lpstr>
      <vt:lpstr>High-Level Advisory Board HLAB</vt:lpstr>
      <vt:lpstr>Thank You!</vt:lpstr>
      <vt:lpstr>PowerPoint Presentation</vt:lpstr>
    </vt:vector>
  </TitlesOfParts>
  <Company>Intrasoft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 Montaldo</dc:creator>
  <cp:lastModifiedBy>KIOUSI Akrivi</cp:lastModifiedBy>
  <cp:revision>400</cp:revision>
  <dcterms:created xsi:type="dcterms:W3CDTF">2016-08-04T09:10:12Z</dcterms:created>
  <dcterms:modified xsi:type="dcterms:W3CDTF">2018-09-20T22:51:18Z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0x0101008414F6B2E8698D42A345722F61CC14D3</vt:lpwstr>
  </property>
</Properties>
</file>