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charts/colors1.xml" ContentType="application/vnd.ms-office.chartcolorstyl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30" r:id="rId5"/>
  </p:sldMasterIdLst>
  <p:notesMasterIdLst>
    <p:notesMasterId r:id="rId47"/>
  </p:notesMasterIdLst>
  <p:handoutMasterIdLst>
    <p:handoutMasterId r:id="rId48"/>
  </p:handoutMasterIdLst>
  <p:sldIdLst>
    <p:sldId id="328" r:id="rId6"/>
    <p:sldId id="333" r:id="rId7"/>
    <p:sldId id="322" r:id="rId8"/>
    <p:sldId id="336" r:id="rId9"/>
    <p:sldId id="334" r:id="rId10"/>
    <p:sldId id="335" r:id="rId11"/>
    <p:sldId id="327" r:id="rId12"/>
    <p:sldId id="323" r:id="rId13"/>
    <p:sldId id="337" r:id="rId14"/>
    <p:sldId id="376" r:id="rId15"/>
    <p:sldId id="377" r:id="rId16"/>
    <p:sldId id="378" r:id="rId17"/>
    <p:sldId id="346" r:id="rId18"/>
    <p:sldId id="347" r:id="rId19"/>
    <p:sldId id="345" r:id="rId20"/>
    <p:sldId id="371" r:id="rId21"/>
    <p:sldId id="373" r:id="rId22"/>
    <p:sldId id="363" r:id="rId23"/>
    <p:sldId id="352" r:id="rId24"/>
    <p:sldId id="353" r:id="rId25"/>
    <p:sldId id="355" r:id="rId26"/>
    <p:sldId id="374" r:id="rId27"/>
    <p:sldId id="372" r:id="rId28"/>
    <p:sldId id="375" r:id="rId29"/>
    <p:sldId id="358" r:id="rId30"/>
    <p:sldId id="364" r:id="rId31"/>
    <p:sldId id="365" r:id="rId32"/>
    <p:sldId id="351" r:id="rId33"/>
    <p:sldId id="361" r:id="rId34"/>
    <p:sldId id="348" r:id="rId35"/>
    <p:sldId id="366" r:id="rId36"/>
    <p:sldId id="360" r:id="rId37"/>
    <p:sldId id="359" r:id="rId38"/>
    <p:sldId id="357" r:id="rId39"/>
    <p:sldId id="367" r:id="rId40"/>
    <p:sldId id="368" r:id="rId41"/>
    <p:sldId id="369" r:id="rId42"/>
    <p:sldId id="370" r:id="rId43"/>
    <p:sldId id="331" r:id="rId44"/>
    <p:sldId id="342" r:id="rId45"/>
    <p:sldId id="330" r:id="rId46"/>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a bouzoubaa" initials="lb" lastIdx="1" clrIdx="0">
    <p:extLst/>
  </p:cmAuthor>
  <p:cmAuthor id="2" name="Panos C" initials="P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6600"/>
    <a:srgbClr val="000000"/>
    <a:srgbClr val="134095"/>
    <a:srgbClr val="034EA2"/>
    <a:srgbClr val="2249A1"/>
    <a:srgbClr val="EBEEF0"/>
    <a:srgbClr val="102C8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74" autoAdjust="0"/>
    <p:restoredTop sz="96374" autoAdjust="0"/>
  </p:normalViewPr>
  <p:slideViewPr>
    <p:cSldViewPr snapToGrid="0">
      <p:cViewPr>
        <p:scale>
          <a:sx n="50" d="100"/>
          <a:sy n="50" d="100"/>
        </p:scale>
        <p:origin x="-60" y="-119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3737788" cy="7373778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E:\&#25991;&#26053;&#25152;-&#20250;&#35758;-&#35770;&#22363;\CIVITAS-&#26053;&#28216;&#20132;&#36890;&#35770;&#22363;-&#21271;&#20140;\&#28436;&#35762;ppt-hou\&#25968;&#25454;&#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de-DE"/>
  <c:style val="7"/>
  <c:chart>
    <c:autoTitleDeleted val="1"/>
    <c:plotArea>
      <c:layout/>
      <c:pieChart>
        <c:varyColors val="1"/>
        <c:ser>
          <c:idx val="0"/>
          <c:order val="0"/>
          <c:dPt>
            <c:idx val="0"/>
            <c:spPr>
              <a:solidFill>
                <a:schemeClr val="accent5">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CB11-4AB4-A8CB-7A795555DDA1}"/>
              </c:ext>
            </c:extLst>
          </c:dPt>
          <c:dPt>
            <c:idx val="1"/>
            <c:spPr>
              <a:solidFill>
                <a:schemeClr val="accent5">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CB11-4AB4-A8CB-7A795555DDA1}"/>
              </c:ext>
            </c:extLst>
          </c:dPt>
          <c:dPt>
            <c:idx val="2"/>
            <c:spPr>
              <a:solidFill>
                <a:schemeClr val="accent5">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CB11-4AB4-A8CB-7A795555DDA1}"/>
              </c:ext>
            </c:extLst>
          </c:dPt>
          <c:val>
            <c:numRef>
              <c:f>Sheet1!$A$1:$C$1</c:f>
              <c:numCache>
                <c:formatCode>0.00%</c:formatCode>
                <c:ptCount val="3"/>
                <c:pt idx="0">
                  <c:v>0.40100000000000002</c:v>
                </c:pt>
                <c:pt idx="1">
                  <c:v>0.34500000000000014</c:v>
                </c:pt>
                <c:pt idx="2">
                  <c:v>0.254</c:v>
                </c:pt>
              </c:numCache>
            </c:numRef>
          </c:val>
          <c:extLst xmlns:c16r2="http://schemas.microsoft.com/office/drawing/2015/06/chart">
            <c:ext xmlns:c16="http://schemas.microsoft.com/office/drawing/2014/chart" uri="{C3380CC4-5D6E-409C-BE32-E72D297353CC}">
              <c16:uniqueId val="{00000006-CB11-4AB4-A8CB-7A795555DDA1}"/>
            </c:ext>
          </c:extLst>
        </c:ser>
        <c:firstSliceAng val="0"/>
      </c:pieChart>
      <c:spPr>
        <a:noFill/>
        <a:ln>
          <a:noFill/>
        </a:ln>
        <a:effectLst/>
      </c:spPr>
    </c:plotArea>
    <c:plotVisOnly val="1"/>
    <c:dispBlanksAs val="zero"/>
  </c:chart>
  <c:spPr>
    <a:noFill/>
    <a:ln>
      <a:noFill/>
    </a:ln>
    <a:effectLst/>
  </c:spPr>
  <c:txPr>
    <a:bodyPr/>
    <a:lstStyle/>
    <a:p>
      <a:pPr>
        <a:defRPr lang="zh-CN"/>
      </a:pPr>
      <a:endParaRPr lang="de-DE"/>
    </a:p>
  </c:txPr>
  <c:externalData r:id="rId1"/>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19"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9220"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21"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AACADB01-4DF6-4F8F-B25D-ED7BE9D67BB6}" type="slidenum">
              <a:rPr lang="de-DE"/>
              <a:pPr>
                <a:defRPr/>
              </a:pPr>
              <a:t>‹#›</a:t>
            </a:fld>
            <a:endParaRPr lang="de-DE"/>
          </a:p>
        </p:txBody>
      </p:sp>
    </p:spTree>
    <p:extLst>
      <p:ext uri="{BB962C8B-B14F-4D97-AF65-F5344CB8AC3E}">
        <p14:creationId xmlns="" xmlns:p14="http://schemas.microsoft.com/office/powerpoint/2010/main" val="3152622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6EA048C7-1071-4C19-801C-2B4348B09DAC}" type="slidenum">
              <a:rPr lang="de-DE"/>
              <a:pPr>
                <a:defRPr/>
              </a:pPr>
              <a:t>‹#›</a:t>
            </a:fld>
            <a:endParaRPr lang="de-DE"/>
          </a:p>
        </p:txBody>
      </p:sp>
    </p:spTree>
    <p:extLst>
      <p:ext uri="{BB962C8B-B14F-4D97-AF65-F5344CB8AC3E}">
        <p14:creationId xmlns="" xmlns:p14="http://schemas.microsoft.com/office/powerpoint/2010/main" val="17786315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1pPr>
    <a:lvl2pPr marL="4572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2pPr>
    <a:lvl3pPr marL="9144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3pPr>
    <a:lvl4pPr marL="13716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4pPr>
    <a:lvl5pPr marL="18288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AD738D3E-9D20-467E-972A-575B6528691C}" type="slidenum">
              <a:rPr lang="de-DE" altLang="en-US" smtClean="0"/>
              <a:pPr/>
              <a:t>1</a:t>
            </a:fld>
            <a:endParaRPr lang="de-DE"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altLang="en-US">
              <a:latin typeface="Times New Roman" pitchFamily="18" charset="0"/>
            </a:endParaRPr>
          </a:p>
        </p:txBody>
      </p:sp>
    </p:spTree>
    <p:extLst>
      <p:ext uri="{BB962C8B-B14F-4D97-AF65-F5344CB8AC3E}">
        <p14:creationId xmlns="" xmlns:p14="http://schemas.microsoft.com/office/powerpoint/2010/main" val="105037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i="1" kern="1200" dirty="0">
                <a:solidFill>
                  <a:schemeClr val="tx1"/>
                </a:solidFill>
                <a:effectLst/>
                <a:latin typeface="Times New Roman" pitchFamily="1" charset="0"/>
                <a:ea typeface="MS PGothic" pitchFamily="34" charset="-128"/>
                <a:cs typeface="MS PGothic"/>
              </a:rPr>
              <a:t>How are all demo WP leaders approaching/ what progress made re x.1 cross site coordination and x.2 task measure design. </a:t>
            </a:r>
            <a:endParaRPr lang="fr-FR" dirty="0"/>
          </a:p>
        </p:txBody>
      </p:sp>
      <p:sp>
        <p:nvSpPr>
          <p:cNvPr id="4" name="Espace réservé du numéro de diapositive 3"/>
          <p:cNvSpPr>
            <a:spLocks noGrp="1"/>
          </p:cNvSpPr>
          <p:nvPr>
            <p:ph type="sldNum" sz="quarter" idx="10"/>
          </p:nvPr>
        </p:nvSpPr>
        <p:spPr/>
        <p:txBody>
          <a:bodyPr/>
          <a:lstStyle/>
          <a:p>
            <a:pPr>
              <a:defRPr/>
            </a:pPr>
            <a:fld id="{6EA048C7-1071-4C19-801C-2B4348B09DAC}" type="slidenum">
              <a:rPr lang="de-DE" smtClean="0"/>
              <a:pPr>
                <a:defRPr/>
              </a:pPr>
              <a:t>10</a:t>
            </a:fld>
            <a:endParaRPr lang="de-DE"/>
          </a:p>
        </p:txBody>
      </p:sp>
    </p:spTree>
    <p:extLst>
      <p:ext uri="{BB962C8B-B14F-4D97-AF65-F5344CB8AC3E}">
        <p14:creationId xmlns="" xmlns:p14="http://schemas.microsoft.com/office/powerpoint/2010/main" val="32574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i="1" kern="1200" dirty="0">
                <a:solidFill>
                  <a:schemeClr val="tx1"/>
                </a:solidFill>
                <a:effectLst/>
                <a:latin typeface="Times New Roman" pitchFamily="1" charset="0"/>
                <a:ea typeface="MS PGothic" pitchFamily="34" charset="-128"/>
                <a:cs typeface="MS PGothic"/>
              </a:rPr>
              <a:t>How are all demo WP leaders approaching/ what progress made re x.1 cross site coordination and x.2 task measure design. </a:t>
            </a:r>
            <a:endParaRPr lang="fr-FR" dirty="0"/>
          </a:p>
        </p:txBody>
      </p:sp>
      <p:sp>
        <p:nvSpPr>
          <p:cNvPr id="4" name="Espace réservé du numéro de diapositive 3"/>
          <p:cNvSpPr>
            <a:spLocks noGrp="1"/>
          </p:cNvSpPr>
          <p:nvPr>
            <p:ph type="sldNum" sz="quarter" idx="10"/>
          </p:nvPr>
        </p:nvSpPr>
        <p:spPr/>
        <p:txBody>
          <a:bodyPr/>
          <a:lstStyle/>
          <a:p>
            <a:pPr>
              <a:defRPr/>
            </a:pPr>
            <a:fld id="{6EA048C7-1071-4C19-801C-2B4348B09DAC}" type="slidenum">
              <a:rPr lang="de-DE" smtClean="0"/>
              <a:pPr>
                <a:defRPr/>
              </a:pPr>
              <a:t>11</a:t>
            </a:fld>
            <a:endParaRPr lang="de-DE"/>
          </a:p>
        </p:txBody>
      </p:sp>
    </p:spTree>
    <p:extLst>
      <p:ext uri="{BB962C8B-B14F-4D97-AF65-F5344CB8AC3E}">
        <p14:creationId xmlns="" xmlns:p14="http://schemas.microsoft.com/office/powerpoint/2010/main" val="325748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i="1" kern="1200" dirty="0">
                <a:solidFill>
                  <a:schemeClr val="tx1"/>
                </a:solidFill>
                <a:effectLst/>
                <a:latin typeface="Times New Roman" pitchFamily="1" charset="0"/>
                <a:ea typeface="MS PGothic" pitchFamily="34" charset="-128"/>
                <a:cs typeface="MS PGothic"/>
              </a:rPr>
              <a:t>How are all demo WP leaders approaching/ what progress made re x.1 cross site coordination and x.2 task measure design. </a:t>
            </a:r>
            <a:endParaRPr lang="fr-FR" dirty="0"/>
          </a:p>
        </p:txBody>
      </p:sp>
      <p:sp>
        <p:nvSpPr>
          <p:cNvPr id="4" name="Espace réservé du numéro de diapositive 3"/>
          <p:cNvSpPr>
            <a:spLocks noGrp="1"/>
          </p:cNvSpPr>
          <p:nvPr>
            <p:ph type="sldNum" sz="quarter" idx="10"/>
          </p:nvPr>
        </p:nvSpPr>
        <p:spPr/>
        <p:txBody>
          <a:bodyPr/>
          <a:lstStyle/>
          <a:p>
            <a:pPr>
              <a:defRPr/>
            </a:pPr>
            <a:fld id="{6EA048C7-1071-4C19-801C-2B4348B09DAC}" type="slidenum">
              <a:rPr lang="de-DE" smtClean="0"/>
              <a:pPr>
                <a:defRPr/>
              </a:pPr>
              <a:t>12</a:t>
            </a:fld>
            <a:endParaRPr lang="de-DE"/>
          </a:p>
        </p:txBody>
      </p:sp>
    </p:spTree>
    <p:extLst>
      <p:ext uri="{BB962C8B-B14F-4D97-AF65-F5344CB8AC3E}">
        <p14:creationId xmlns="" xmlns:p14="http://schemas.microsoft.com/office/powerpoint/2010/main" val="325748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pPr>
              <a:defRPr/>
            </a:pPr>
            <a:fld id="{6EA048C7-1071-4C19-801C-2B4348B09DAC}" type="slidenum">
              <a:rPr lang="de-DE" smtClean="0"/>
              <a:pPr>
                <a:defRPr/>
              </a:pPr>
              <a:t>13</a:t>
            </a:fld>
            <a:endParaRPr lang="de-DE"/>
          </a:p>
        </p:txBody>
      </p:sp>
    </p:spTree>
    <p:extLst>
      <p:ext uri="{BB962C8B-B14F-4D97-AF65-F5344CB8AC3E}">
        <p14:creationId xmlns="" xmlns:p14="http://schemas.microsoft.com/office/powerpoint/2010/main" val="1357200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pPr>
              <a:defRPr/>
            </a:pPr>
            <a:fld id="{6EA048C7-1071-4C19-801C-2B4348B09DAC}" type="slidenum">
              <a:rPr lang="de-DE" smtClean="0"/>
              <a:pPr>
                <a:defRPr/>
              </a:pPr>
              <a:t>15</a:t>
            </a:fld>
            <a:endParaRPr lang="de-DE"/>
          </a:p>
        </p:txBody>
      </p:sp>
    </p:spTree>
    <p:extLst>
      <p:ext uri="{BB962C8B-B14F-4D97-AF65-F5344CB8AC3E}">
        <p14:creationId xmlns="" xmlns:p14="http://schemas.microsoft.com/office/powerpoint/2010/main" val="3407808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pPr>
              <a:defRPr/>
            </a:pPr>
            <a:fld id="{6EA048C7-1071-4C19-801C-2B4348B09DAC}" type="slidenum">
              <a:rPr lang="de-DE" smtClean="0"/>
              <a:pPr>
                <a:defRPr/>
              </a:pPr>
              <a:t>18</a:t>
            </a:fld>
            <a:endParaRPr lang="de-DE"/>
          </a:p>
        </p:txBody>
      </p:sp>
    </p:spTree>
    <p:extLst>
      <p:ext uri="{BB962C8B-B14F-4D97-AF65-F5344CB8AC3E}">
        <p14:creationId xmlns="" xmlns:p14="http://schemas.microsoft.com/office/powerpoint/2010/main" val="1849617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2015</a:t>
            </a:r>
            <a:r>
              <a:rPr lang="zh-CN" altLang="en-US" sz="1200" b="0" i="0" kern="1200" dirty="0">
                <a:solidFill>
                  <a:schemeClr val="tx1"/>
                </a:solidFill>
                <a:effectLst/>
                <a:latin typeface="+mn-lt"/>
                <a:ea typeface="+mn-ea"/>
                <a:cs typeface="+mn-cs"/>
              </a:rPr>
              <a:t>年</a:t>
            </a:r>
            <a:r>
              <a:rPr lang="en-US" altLang="zh-CN" sz="1200" b="0" i="0" kern="1200" dirty="0">
                <a:solidFill>
                  <a:schemeClr val="tx1"/>
                </a:solidFill>
                <a:effectLst/>
                <a:latin typeface="+mn-lt"/>
                <a:ea typeface="+mn-ea"/>
                <a:cs typeface="+mn-cs"/>
              </a:rPr>
              <a:t>7</a:t>
            </a:r>
            <a:r>
              <a:rPr lang="zh-CN" altLang="en-US" sz="1200" b="0" i="0" kern="1200" dirty="0">
                <a:solidFill>
                  <a:schemeClr val="tx1"/>
                </a:solidFill>
                <a:effectLst/>
                <a:latin typeface="+mn-lt"/>
                <a:ea typeface="+mn-ea"/>
                <a:cs typeface="+mn-cs"/>
              </a:rPr>
              <a:t>月，</a:t>
            </a:r>
            <a:r>
              <a:rPr lang="en-US" altLang="zh-CN" sz="1200" b="0" i="0" kern="1200" dirty="0">
                <a:solidFill>
                  <a:schemeClr val="tx1"/>
                </a:solidFill>
                <a:effectLst/>
                <a:latin typeface="+mn-lt"/>
                <a:ea typeface="+mn-ea"/>
                <a:cs typeface="+mn-cs"/>
              </a:rPr>
              <a:t>http://</a:t>
            </a:r>
            <a:r>
              <a:rPr lang="en-US" altLang="zh-CN" sz="1200" b="0" i="0" kern="1200" dirty="0" err="1">
                <a:solidFill>
                  <a:schemeClr val="tx1"/>
                </a:solidFill>
                <a:effectLst/>
                <a:latin typeface="+mn-lt"/>
                <a:ea typeface="+mn-ea"/>
                <a:cs typeface="+mn-cs"/>
              </a:rPr>
              <a:t>tech.ifeng.com</a:t>
            </a:r>
            <a:r>
              <a:rPr lang="en-US" altLang="zh-CN" sz="1200" b="0" i="0" kern="1200" dirty="0">
                <a:solidFill>
                  <a:schemeClr val="tx1"/>
                </a:solidFill>
                <a:effectLst/>
                <a:latin typeface="+mn-lt"/>
                <a:ea typeface="+mn-ea"/>
                <a:cs typeface="+mn-cs"/>
              </a:rPr>
              <a:t>/a/20150731/</a:t>
            </a:r>
            <a:r>
              <a:rPr lang="en-US" altLang="zh-CN" sz="1200" b="0" i="0" kern="1200" dirty="0" err="1">
                <a:solidFill>
                  <a:schemeClr val="tx1"/>
                </a:solidFill>
                <a:effectLst/>
                <a:latin typeface="+mn-lt"/>
                <a:ea typeface="+mn-ea"/>
                <a:cs typeface="+mn-cs"/>
              </a:rPr>
              <a:t>41407372_0.shtml</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京津冀新能源小客车充电设施协同建设联合行动计划，</a:t>
            </a:r>
            <a:r>
              <a:rPr lang="en-US" altLang="zh-CN" sz="1200" b="0" i="0" kern="1200" dirty="0">
                <a:solidFill>
                  <a:schemeClr val="tx1"/>
                </a:solidFill>
                <a:effectLst/>
                <a:latin typeface="+mn-lt"/>
                <a:ea typeface="+mn-ea"/>
                <a:cs typeface="+mn-cs"/>
              </a:rPr>
              <a:t>2015-2020</a:t>
            </a:r>
            <a:r>
              <a:rPr lang="zh-CN" altLang="en-US" sz="1200" b="0" i="0" kern="1200" dirty="0">
                <a:solidFill>
                  <a:schemeClr val="tx1"/>
                </a:solidFill>
                <a:effectLst/>
                <a:latin typeface="+mn-lt"/>
                <a:ea typeface="+mn-ea"/>
                <a:cs typeface="+mn-cs"/>
              </a:rPr>
              <a:t>年规划</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2015</a:t>
            </a:r>
            <a:r>
              <a:rPr lang="zh-CN" altLang="en-US" sz="1200" b="0" i="0" kern="1200" dirty="0">
                <a:solidFill>
                  <a:schemeClr val="tx1"/>
                </a:solidFill>
                <a:effectLst/>
                <a:latin typeface="+mn-lt"/>
                <a:ea typeface="+mn-ea"/>
                <a:cs typeface="+mn-cs"/>
              </a:rPr>
              <a:t>年</a:t>
            </a:r>
            <a:r>
              <a:rPr lang="en-US" altLang="zh-CN" sz="1200" b="0" i="0" kern="1200" dirty="0">
                <a:solidFill>
                  <a:schemeClr val="tx1"/>
                </a:solidFill>
                <a:effectLst/>
                <a:latin typeface="+mn-lt"/>
                <a:ea typeface="+mn-ea"/>
                <a:cs typeface="+mn-cs"/>
              </a:rPr>
              <a:t>12</a:t>
            </a:r>
            <a:r>
              <a:rPr lang="zh-CN" altLang="en-US" sz="1200" b="0" i="0" kern="1200" dirty="0">
                <a:solidFill>
                  <a:schemeClr val="tx1"/>
                </a:solidFill>
                <a:effectLst/>
                <a:latin typeface="+mn-lt"/>
                <a:ea typeface="+mn-ea"/>
                <a:cs typeface="+mn-cs"/>
              </a:rPr>
              <a:t>月，国家电网</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http://</a:t>
            </a:r>
            <a:r>
              <a:rPr lang="en-US" altLang="zh-CN" sz="1200" b="0" i="0" kern="1200" baseline="0" dirty="0" err="1">
                <a:solidFill>
                  <a:schemeClr val="tx1"/>
                </a:solidFill>
                <a:effectLst/>
                <a:latin typeface="+mn-lt"/>
                <a:ea typeface="+mn-ea"/>
                <a:cs typeface="+mn-cs"/>
              </a:rPr>
              <a:t>news.mydrivers.com</a:t>
            </a:r>
            <a:r>
              <a:rPr lang="en-US" altLang="zh-CN" sz="1200" b="0" i="0" kern="1200" baseline="0" dirty="0">
                <a:solidFill>
                  <a:schemeClr val="tx1"/>
                </a:solidFill>
                <a:effectLst/>
                <a:latin typeface="+mn-lt"/>
                <a:ea typeface="+mn-ea"/>
                <a:cs typeface="+mn-cs"/>
              </a:rPr>
              <a:t>/1/461/</a:t>
            </a:r>
            <a:r>
              <a:rPr lang="en-US" altLang="zh-CN" sz="1200" b="0" i="0" kern="1200" baseline="0" dirty="0" err="1">
                <a:solidFill>
                  <a:schemeClr val="tx1"/>
                </a:solidFill>
                <a:effectLst/>
                <a:latin typeface="+mn-lt"/>
                <a:ea typeface="+mn-ea"/>
                <a:cs typeface="+mn-cs"/>
              </a:rPr>
              <a:t>461996.htm</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七纵是指沈海、京沪、京台、大广、京港澳、二广、包茂高速；四横是指青银、连霍、沪蓉、沪昆高速；两网格是指京津冀鲁网格和长三角网格</a:t>
            </a:r>
            <a:endParaRPr lang="zh-CN" altLang="en-US" dirty="0"/>
          </a:p>
        </p:txBody>
      </p:sp>
      <p:sp>
        <p:nvSpPr>
          <p:cNvPr id="4" name="灯片编号占位符 3"/>
          <p:cNvSpPr>
            <a:spLocks noGrp="1"/>
          </p:cNvSpPr>
          <p:nvPr>
            <p:ph type="sldNum" sz="quarter" idx="10"/>
          </p:nvPr>
        </p:nvSpPr>
        <p:spPr/>
        <p:txBody>
          <a:bodyPr/>
          <a:lstStyle/>
          <a:p>
            <a:fld id="{A79CFA67-AEB9-430C-A8B0-9146E4AAB2EF}" type="slidenum">
              <a:rPr lang="zh-CN" altLang="en-US" smtClean="0"/>
              <a:pPr/>
              <a:t>30</a:t>
            </a:fld>
            <a:endParaRPr lang="zh-CN" altLang="en-US"/>
          </a:p>
        </p:txBody>
      </p:sp>
    </p:spTree>
    <p:extLst>
      <p:ext uri="{BB962C8B-B14F-4D97-AF65-F5344CB8AC3E}">
        <p14:creationId xmlns="" xmlns:p14="http://schemas.microsoft.com/office/powerpoint/2010/main" val="1840009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i="1" kern="1200" dirty="0">
                <a:solidFill>
                  <a:schemeClr val="tx1"/>
                </a:solidFill>
                <a:effectLst/>
                <a:latin typeface="Times New Roman" pitchFamily="1" charset="0"/>
                <a:ea typeface="MS PGothic" pitchFamily="34" charset="-128"/>
                <a:cs typeface="MS PGothic"/>
              </a:rPr>
              <a:t>How are all demo WP leaders approaching/ what progress made re x.1 cross site coordination and x.2 task measure design. </a:t>
            </a:r>
            <a:endParaRPr lang="fr-FR" dirty="0"/>
          </a:p>
        </p:txBody>
      </p:sp>
      <p:sp>
        <p:nvSpPr>
          <p:cNvPr id="4" name="Espace réservé du numéro de diapositive 3"/>
          <p:cNvSpPr>
            <a:spLocks noGrp="1"/>
          </p:cNvSpPr>
          <p:nvPr>
            <p:ph type="sldNum" sz="quarter" idx="10"/>
          </p:nvPr>
        </p:nvSpPr>
        <p:spPr/>
        <p:txBody>
          <a:bodyPr/>
          <a:lstStyle/>
          <a:p>
            <a:pPr>
              <a:defRPr/>
            </a:pPr>
            <a:fld id="{6EA048C7-1071-4C19-801C-2B4348B09DAC}" type="slidenum">
              <a:rPr lang="de-DE" smtClean="0"/>
              <a:pPr>
                <a:defRPr/>
              </a:pPr>
              <a:t>39</a:t>
            </a:fld>
            <a:endParaRPr lang="de-DE"/>
          </a:p>
        </p:txBody>
      </p:sp>
    </p:spTree>
    <p:extLst>
      <p:ext uri="{BB962C8B-B14F-4D97-AF65-F5344CB8AC3E}">
        <p14:creationId xmlns="" xmlns:p14="http://schemas.microsoft.com/office/powerpoint/2010/main" val="325748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i="1" kern="1200" dirty="0">
                <a:solidFill>
                  <a:schemeClr val="tx1"/>
                </a:solidFill>
                <a:effectLst/>
                <a:latin typeface="Times New Roman" pitchFamily="1" charset="0"/>
                <a:ea typeface="MS PGothic" pitchFamily="34" charset="-128"/>
                <a:cs typeface="MS PGothic"/>
              </a:rPr>
              <a:t>How are all demo WP leaders approaching/ what progress made re x.1 cross site coordination and x.2 task measure design. </a:t>
            </a:r>
            <a:endParaRPr lang="fr-FR" dirty="0"/>
          </a:p>
        </p:txBody>
      </p:sp>
      <p:sp>
        <p:nvSpPr>
          <p:cNvPr id="4" name="Espace réservé du numéro de diapositive 3"/>
          <p:cNvSpPr>
            <a:spLocks noGrp="1"/>
          </p:cNvSpPr>
          <p:nvPr>
            <p:ph type="sldNum" sz="quarter" idx="10"/>
          </p:nvPr>
        </p:nvSpPr>
        <p:spPr/>
        <p:txBody>
          <a:bodyPr/>
          <a:lstStyle/>
          <a:p>
            <a:pPr>
              <a:defRPr/>
            </a:pPr>
            <a:fld id="{6EA048C7-1071-4C19-801C-2B4348B09DAC}" type="slidenum">
              <a:rPr lang="de-DE" smtClean="0"/>
              <a:pPr>
                <a:defRPr/>
              </a:pPr>
              <a:t>40</a:t>
            </a:fld>
            <a:endParaRPr lang="de-DE"/>
          </a:p>
        </p:txBody>
      </p:sp>
    </p:spTree>
    <p:extLst>
      <p:ext uri="{BB962C8B-B14F-4D97-AF65-F5344CB8AC3E}">
        <p14:creationId xmlns="" xmlns:p14="http://schemas.microsoft.com/office/powerpoint/2010/main" val="325748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AD738D3E-9D20-467E-972A-575B6528691C}" type="slidenum">
              <a:rPr lang="de-DE" altLang="en-US" smtClean="0"/>
              <a:pPr/>
              <a:t>41</a:t>
            </a:fld>
            <a:endParaRPr lang="de-DE"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altLang="en-US" dirty="0">
              <a:latin typeface="Times New Roman" pitchFamily="18" charset="0"/>
            </a:endParaRPr>
          </a:p>
        </p:txBody>
      </p:sp>
    </p:spTree>
    <p:extLst>
      <p:ext uri="{BB962C8B-B14F-4D97-AF65-F5344CB8AC3E}">
        <p14:creationId xmlns="" xmlns:p14="http://schemas.microsoft.com/office/powerpoint/2010/main" val="10503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pPr>
              <a:defRPr/>
            </a:pPr>
            <a:fld id="{6EA048C7-1071-4C19-801C-2B4348B09DAC}" type="slidenum">
              <a:rPr lang="de-DE" smtClean="0"/>
              <a:pPr>
                <a:defRPr/>
              </a:pPr>
              <a:t>2</a:t>
            </a:fld>
            <a:endParaRPr lang="de-DE"/>
          </a:p>
        </p:txBody>
      </p:sp>
    </p:spTree>
    <p:extLst>
      <p:ext uri="{BB962C8B-B14F-4D97-AF65-F5344CB8AC3E}">
        <p14:creationId xmlns="" xmlns:p14="http://schemas.microsoft.com/office/powerpoint/2010/main" val="2068677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i="1" kern="1200" dirty="0">
                <a:solidFill>
                  <a:schemeClr val="tx1"/>
                </a:solidFill>
                <a:effectLst/>
                <a:latin typeface="Times New Roman" pitchFamily="1" charset="0"/>
                <a:ea typeface="MS PGothic" pitchFamily="34" charset="-128"/>
                <a:cs typeface="MS PGothic"/>
              </a:rPr>
              <a:t>How are all demo WP leaders approaching/ what progress made re x.1 cross site coordination and x.2 task measure design. </a:t>
            </a:r>
            <a:endParaRPr lang="fr-FR" dirty="0"/>
          </a:p>
        </p:txBody>
      </p:sp>
      <p:sp>
        <p:nvSpPr>
          <p:cNvPr id="4" name="Espace réservé du numéro de diapositive 3"/>
          <p:cNvSpPr>
            <a:spLocks noGrp="1"/>
          </p:cNvSpPr>
          <p:nvPr>
            <p:ph type="sldNum" sz="quarter" idx="10"/>
          </p:nvPr>
        </p:nvSpPr>
        <p:spPr/>
        <p:txBody>
          <a:bodyPr/>
          <a:lstStyle/>
          <a:p>
            <a:pPr>
              <a:defRPr/>
            </a:pPr>
            <a:fld id="{6EA048C7-1071-4C19-801C-2B4348B09DAC}" type="slidenum">
              <a:rPr lang="de-DE" smtClean="0"/>
              <a:pPr>
                <a:defRPr/>
              </a:pPr>
              <a:t>3</a:t>
            </a:fld>
            <a:endParaRPr lang="de-DE"/>
          </a:p>
        </p:txBody>
      </p:sp>
    </p:spTree>
    <p:extLst>
      <p:ext uri="{BB962C8B-B14F-4D97-AF65-F5344CB8AC3E}">
        <p14:creationId xmlns="" xmlns:p14="http://schemas.microsoft.com/office/powerpoint/2010/main" val="325748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i="1" kern="1200" dirty="0">
                <a:solidFill>
                  <a:schemeClr val="tx1"/>
                </a:solidFill>
                <a:effectLst/>
                <a:latin typeface="Times New Roman" pitchFamily="1" charset="0"/>
                <a:ea typeface="MS PGothic" pitchFamily="34" charset="-128"/>
                <a:cs typeface="MS PGothic"/>
              </a:rPr>
              <a:t>How are all demo WP leaders approaching/ what progress made re x.1 cross site coordination and x.2 task measure design. </a:t>
            </a:r>
            <a:endParaRPr lang="fr-FR" dirty="0"/>
          </a:p>
        </p:txBody>
      </p:sp>
      <p:sp>
        <p:nvSpPr>
          <p:cNvPr id="4" name="Espace réservé du numéro de diapositive 3"/>
          <p:cNvSpPr>
            <a:spLocks noGrp="1"/>
          </p:cNvSpPr>
          <p:nvPr>
            <p:ph type="sldNum" sz="quarter" idx="10"/>
          </p:nvPr>
        </p:nvSpPr>
        <p:spPr/>
        <p:txBody>
          <a:bodyPr/>
          <a:lstStyle/>
          <a:p>
            <a:pPr>
              <a:defRPr/>
            </a:pPr>
            <a:fld id="{6EA048C7-1071-4C19-801C-2B4348B09DAC}" type="slidenum">
              <a:rPr lang="de-DE" smtClean="0"/>
              <a:pPr>
                <a:defRPr/>
              </a:pPr>
              <a:t>4</a:t>
            </a:fld>
            <a:endParaRPr lang="de-DE"/>
          </a:p>
        </p:txBody>
      </p:sp>
    </p:spTree>
    <p:extLst>
      <p:ext uri="{BB962C8B-B14F-4D97-AF65-F5344CB8AC3E}">
        <p14:creationId xmlns="" xmlns:p14="http://schemas.microsoft.com/office/powerpoint/2010/main" val="325748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i="1" kern="1200" dirty="0">
                <a:solidFill>
                  <a:schemeClr val="tx1"/>
                </a:solidFill>
                <a:effectLst/>
                <a:latin typeface="Times New Roman" pitchFamily="1" charset="0"/>
                <a:ea typeface="MS PGothic" pitchFamily="34" charset="-128"/>
                <a:cs typeface="MS PGothic"/>
              </a:rPr>
              <a:t>How are all demo WP leaders approaching/ what progress made re x.1 cross site coordination and x.2 task measure design. </a:t>
            </a:r>
            <a:endParaRPr lang="fr-FR" dirty="0"/>
          </a:p>
        </p:txBody>
      </p:sp>
      <p:sp>
        <p:nvSpPr>
          <p:cNvPr id="4" name="Espace réservé du numéro de diapositive 3"/>
          <p:cNvSpPr>
            <a:spLocks noGrp="1"/>
          </p:cNvSpPr>
          <p:nvPr>
            <p:ph type="sldNum" sz="quarter" idx="10"/>
          </p:nvPr>
        </p:nvSpPr>
        <p:spPr/>
        <p:txBody>
          <a:bodyPr/>
          <a:lstStyle/>
          <a:p>
            <a:pPr>
              <a:defRPr/>
            </a:pPr>
            <a:fld id="{6EA048C7-1071-4C19-801C-2B4348B09DAC}" type="slidenum">
              <a:rPr lang="de-DE" smtClean="0"/>
              <a:pPr>
                <a:defRPr/>
              </a:pPr>
              <a:t>5</a:t>
            </a:fld>
            <a:endParaRPr lang="de-DE"/>
          </a:p>
        </p:txBody>
      </p:sp>
    </p:spTree>
    <p:extLst>
      <p:ext uri="{BB962C8B-B14F-4D97-AF65-F5344CB8AC3E}">
        <p14:creationId xmlns="" xmlns:p14="http://schemas.microsoft.com/office/powerpoint/2010/main" val="325748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i="1" kern="1200" dirty="0">
                <a:solidFill>
                  <a:schemeClr val="tx1"/>
                </a:solidFill>
                <a:effectLst/>
                <a:latin typeface="Times New Roman" pitchFamily="1" charset="0"/>
                <a:ea typeface="MS PGothic" pitchFamily="34" charset="-128"/>
                <a:cs typeface="MS PGothic"/>
              </a:rPr>
              <a:t>How are all demo WP leaders approaching/ what progress made re x.1 cross site coordination and x.2 task measure design. </a:t>
            </a:r>
            <a:endParaRPr lang="fr-FR" dirty="0"/>
          </a:p>
        </p:txBody>
      </p:sp>
      <p:sp>
        <p:nvSpPr>
          <p:cNvPr id="4" name="Espace réservé du numéro de diapositive 3"/>
          <p:cNvSpPr>
            <a:spLocks noGrp="1"/>
          </p:cNvSpPr>
          <p:nvPr>
            <p:ph type="sldNum" sz="quarter" idx="10"/>
          </p:nvPr>
        </p:nvSpPr>
        <p:spPr/>
        <p:txBody>
          <a:bodyPr/>
          <a:lstStyle/>
          <a:p>
            <a:pPr>
              <a:defRPr/>
            </a:pPr>
            <a:fld id="{6EA048C7-1071-4C19-801C-2B4348B09DAC}" type="slidenum">
              <a:rPr lang="de-DE" smtClean="0"/>
              <a:pPr>
                <a:defRPr/>
              </a:pPr>
              <a:t>6</a:t>
            </a:fld>
            <a:endParaRPr lang="de-DE"/>
          </a:p>
        </p:txBody>
      </p:sp>
    </p:spTree>
    <p:extLst>
      <p:ext uri="{BB962C8B-B14F-4D97-AF65-F5344CB8AC3E}">
        <p14:creationId xmlns="" xmlns:p14="http://schemas.microsoft.com/office/powerpoint/2010/main" val="325748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i="1" kern="1200" dirty="0">
                <a:solidFill>
                  <a:schemeClr val="tx1"/>
                </a:solidFill>
                <a:effectLst/>
                <a:latin typeface="Times New Roman" pitchFamily="1" charset="0"/>
                <a:ea typeface="MS PGothic" pitchFamily="34" charset="-128"/>
                <a:cs typeface="MS PGothic"/>
              </a:rPr>
              <a:t>How are all demo WP leaders approaching/ what progress made re x.1 cross site coordination and x.2 task measure design. </a:t>
            </a:r>
            <a:endParaRPr lang="fr-FR" dirty="0"/>
          </a:p>
        </p:txBody>
      </p:sp>
      <p:sp>
        <p:nvSpPr>
          <p:cNvPr id="4" name="Espace réservé du numéro de diapositive 3"/>
          <p:cNvSpPr>
            <a:spLocks noGrp="1"/>
          </p:cNvSpPr>
          <p:nvPr>
            <p:ph type="sldNum" sz="quarter" idx="10"/>
          </p:nvPr>
        </p:nvSpPr>
        <p:spPr/>
        <p:txBody>
          <a:bodyPr/>
          <a:lstStyle/>
          <a:p>
            <a:pPr>
              <a:defRPr/>
            </a:pPr>
            <a:fld id="{6EA048C7-1071-4C19-801C-2B4348B09DAC}" type="slidenum">
              <a:rPr lang="de-DE" smtClean="0"/>
              <a:pPr>
                <a:defRPr/>
              </a:pPr>
              <a:t>7</a:t>
            </a:fld>
            <a:endParaRPr lang="de-DE"/>
          </a:p>
        </p:txBody>
      </p:sp>
    </p:spTree>
    <p:extLst>
      <p:ext uri="{BB962C8B-B14F-4D97-AF65-F5344CB8AC3E}">
        <p14:creationId xmlns="" xmlns:p14="http://schemas.microsoft.com/office/powerpoint/2010/main" val="325748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i="1" kern="1200" dirty="0">
                <a:solidFill>
                  <a:schemeClr val="tx1"/>
                </a:solidFill>
                <a:effectLst/>
                <a:latin typeface="Times New Roman" pitchFamily="1" charset="0"/>
                <a:ea typeface="MS PGothic" pitchFamily="34" charset="-128"/>
                <a:cs typeface="MS PGothic"/>
              </a:rPr>
              <a:t>How are all demo WP leaders approaching/ what progress made re x.1 cross site coordination and x.2 task measure design. </a:t>
            </a:r>
            <a:endParaRPr lang="fr-FR" dirty="0"/>
          </a:p>
        </p:txBody>
      </p:sp>
      <p:sp>
        <p:nvSpPr>
          <p:cNvPr id="4" name="Espace réservé du numéro de diapositive 3"/>
          <p:cNvSpPr>
            <a:spLocks noGrp="1"/>
          </p:cNvSpPr>
          <p:nvPr>
            <p:ph type="sldNum" sz="quarter" idx="10"/>
          </p:nvPr>
        </p:nvSpPr>
        <p:spPr/>
        <p:txBody>
          <a:bodyPr/>
          <a:lstStyle/>
          <a:p>
            <a:pPr>
              <a:defRPr/>
            </a:pPr>
            <a:fld id="{6EA048C7-1071-4C19-801C-2B4348B09DAC}" type="slidenum">
              <a:rPr lang="de-DE" smtClean="0"/>
              <a:pPr>
                <a:defRPr/>
              </a:pPr>
              <a:t>8</a:t>
            </a:fld>
            <a:endParaRPr lang="de-DE"/>
          </a:p>
        </p:txBody>
      </p:sp>
    </p:spTree>
    <p:extLst>
      <p:ext uri="{BB962C8B-B14F-4D97-AF65-F5344CB8AC3E}">
        <p14:creationId xmlns="" xmlns:p14="http://schemas.microsoft.com/office/powerpoint/2010/main" val="325748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i="1" kern="1200" dirty="0">
                <a:solidFill>
                  <a:schemeClr val="tx1"/>
                </a:solidFill>
                <a:effectLst/>
                <a:latin typeface="Times New Roman" pitchFamily="1" charset="0"/>
                <a:ea typeface="MS PGothic" pitchFamily="34" charset="-128"/>
                <a:cs typeface="MS PGothic"/>
              </a:rPr>
              <a:t>How are all demo WP leaders approaching/ what progress made re x.1 cross site coordination and x.2 task measure design. </a:t>
            </a:r>
            <a:endParaRPr lang="fr-FR" dirty="0"/>
          </a:p>
        </p:txBody>
      </p:sp>
      <p:sp>
        <p:nvSpPr>
          <p:cNvPr id="4" name="Espace réservé du numéro de diapositive 3"/>
          <p:cNvSpPr>
            <a:spLocks noGrp="1"/>
          </p:cNvSpPr>
          <p:nvPr>
            <p:ph type="sldNum" sz="quarter" idx="10"/>
          </p:nvPr>
        </p:nvSpPr>
        <p:spPr/>
        <p:txBody>
          <a:bodyPr/>
          <a:lstStyle/>
          <a:p>
            <a:pPr>
              <a:defRPr/>
            </a:pPr>
            <a:fld id="{6EA048C7-1071-4C19-801C-2B4348B09DAC}" type="slidenum">
              <a:rPr lang="de-DE" smtClean="0"/>
              <a:pPr>
                <a:defRPr/>
              </a:pPr>
              <a:t>9</a:t>
            </a:fld>
            <a:endParaRPr lang="de-DE"/>
          </a:p>
        </p:txBody>
      </p:sp>
    </p:spTree>
    <p:extLst>
      <p:ext uri="{BB962C8B-B14F-4D97-AF65-F5344CB8AC3E}">
        <p14:creationId xmlns="" xmlns:p14="http://schemas.microsoft.com/office/powerpoint/2010/main" val="3257487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 name="Rectangle 82"/>
          <p:cNvSpPr>
            <a:spLocks noChangeArrowheads="1"/>
          </p:cNvSpPr>
          <p:nvPr/>
        </p:nvSpPr>
        <p:spPr bwMode="gray">
          <a:xfrm flipV="1">
            <a:off x="0" y="6497638"/>
            <a:ext cx="6526213" cy="360362"/>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defRPr/>
            </a:pPr>
            <a:endParaRPr lang="nl-BE" sz="1800">
              <a:solidFill>
                <a:srgbClr val="000000"/>
              </a:solidFill>
            </a:endParaRPr>
          </a:p>
        </p:txBody>
      </p:sp>
      <p:pic>
        <p:nvPicPr>
          <p:cNvPr id="4" name="Picture 12" descr="CIV_PLUS_II_CITIES_Power-Point_Footer_rgb.jpg"/>
          <p:cNvPicPr>
            <a:picLocks noChangeAspect="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6519863" y="6497638"/>
            <a:ext cx="2624137" cy="360362"/>
          </a:xfrm>
          <a:prstGeom prst="rect">
            <a:avLst/>
          </a:prstGeom>
          <a:noFill/>
          <a:ln w="9525">
            <a:noFill/>
            <a:miter lim="800000"/>
            <a:headEnd/>
            <a:tailEnd/>
          </a:ln>
        </p:spPr>
      </p:pic>
      <p:sp>
        <p:nvSpPr>
          <p:cNvPr id="6" name="Rectangle 5"/>
          <p:cNvSpPr/>
          <p:nvPr userDrawn="1"/>
        </p:nvSpPr>
        <p:spPr bwMode="auto">
          <a:xfrm>
            <a:off x="1976438" y="1427163"/>
            <a:ext cx="2014537" cy="161925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11"/>
          <p:cNvPicPr>
            <a:picLocks noChangeAspect="1"/>
          </p:cNvPicPr>
          <p:nvPr userDrawn="1"/>
        </p:nvPicPr>
        <p:blipFill>
          <a:blip r:embed="rId3" cstate="screen">
            <a:extLst>
              <a:ext uri="{28A0092B-C50C-407E-A947-70E740481C1C}">
                <a14:useLocalDpi xmlns="" xmlns:a14="http://schemas.microsoft.com/office/drawing/2010/main"/>
              </a:ext>
            </a:extLst>
          </a:blip>
          <a:srcRect/>
          <a:stretch>
            <a:fillRect/>
          </a:stretch>
        </p:blipFill>
        <p:spPr bwMode="auto">
          <a:xfrm>
            <a:off x="0" y="1427163"/>
            <a:ext cx="1979505" cy="1618499"/>
          </a:xfrm>
          <a:prstGeom prst="rect">
            <a:avLst/>
          </a:prstGeom>
          <a:noFill/>
          <a:ln w="9525">
            <a:noFill/>
            <a:miter lim="800000"/>
            <a:headEnd/>
            <a:tailEnd/>
          </a:ln>
        </p:spPr>
      </p:pic>
      <p:sp>
        <p:nvSpPr>
          <p:cNvPr id="8195" name="Rectangle 3"/>
          <p:cNvSpPr>
            <a:spLocks noGrp="1" noChangeArrowheads="1"/>
          </p:cNvSpPr>
          <p:nvPr userDrawn="1">
            <p:ph type="subTitle" idx="1"/>
          </p:nvPr>
        </p:nvSpPr>
        <p:spPr>
          <a:xfrm>
            <a:off x="395536" y="3284984"/>
            <a:ext cx="8352928" cy="576064"/>
          </a:xfrm>
        </p:spPr>
        <p:txBody>
          <a:bodyPr/>
          <a:lstStyle>
            <a:lvl1pPr marL="0" marR="0" indent="0" algn="ctr" defTabSz="449263" rtl="0" eaLnBrk="0" fontAlgn="base" latinLnBrk="0" hangingPunct="0">
              <a:lnSpc>
                <a:spcPct val="100000"/>
              </a:lnSpc>
              <a:spcBef>
                <a:spcPct val="0"/>
              </a:spcBef>
              <a:spcAft>
                <a:spcPts val="1700"/>
              </a:spcAft>
              <a:buClr>
                <a:srgbClr val="134095"/>
              </a:buClr>
              <a:buSzPct val="130000"/>
              <a:buFont typeface="Arial" charset="0"/>
              <a:buNone/>
              <a:tabLst/>
              <a:defRPr b="0">
                <a:solidFill>
                  <a:srgbClr val="134095"/>
                </a:solidFill>
              </a:defRPr>
            </a:lvl1pPr>
          </a:lstStyle>
          <a:p>
            <a:pPr lvl="0"/>
            <a:r>
              <a:rPr lang="en-US" noProof="0"/>
              <a:t>Click to edit Master subtitle style</a:t>
            </a:r>
            <a:endParaRPr lang="de-DE" dirty="0"/>
          </a:p>
        </p:txBody>
      </p:sp>
      <p:pic>
        <p:nvPicPr>
          <p:cNvPr id="15" name="Picture 14" descr="CIV_PLUS_II_SATELLITE_logo_full_neg_transparent.png"/>
          <p:cNvPicPr>
            <a:picLocks noChangeAspect="1"/>
          </p:cNvPicPr>
          <p:nvPr userDrawn="1"/>
        </p:nvPicPr>
        <p:blipFill>
          <a:blip r:embed="rId4" cstate="screen">
            <a:extLst>
              <a:ext uri="{28A0092B-C50C-407E-A947-70E740481C1C}">
                <a14:useLocalDpi xmlns="" xmlns:a14="http://schemas.microsoft.com/office/drawing/2010/main"/>
              </a:ext>
            </a:extLst>
          </a:blip>
          <a:stretch>
            <a:fillRect/>
          </a:stretch>
        </p:blipFill>
        <p:spPr>
          <a:xfrm>
            <a:off x="2324766" y="1515362"/>
            <a:ext cx="1317881" cy="1480953"/>
          </a:xfrm>
          <a:prstGeom prst="rect">
            <a:avLst/>
          </a:prstGeom>
        </p:spPr>
      </p:pic>
      <p:pic>
        <p:nvPicPr>
          <p:cNvPr id="1026" name="Picture 2"/>
          <p:cNvPicPr>
            <a:picLocks noChangeAspect="1" noChangeArrowheads="1"/>
          </p:cNvPicPr>
          <p:nvPr userDrawn="1"/>
        </p:nvPicPr>
        <p:blipFill>
          <a:blip r:embed="rId5" cstate="screen">
            <a:extLst>
              <a:ext uri="{28A0092B-C50C-407E-A947-70E740481C1C}">
                <a14:useLocalDpi xmlns="" xmlns:a14="http://schemas.microsoft.com/office/drawing/2010/main"/>
              </a:ext>
            </a:extLst>
          </a:blip>
          <a:srcRect/>
          <a:stretch>
            <a:fillRect/>
          </a:stretch>
        </p:blipFill>
        <p:spPr bwMode="auto">
          <a:xfrm>
            <a:off x="3986212" y="1428749"/>
            <a:ext cx="5167313" cy="1620000"/>
          </a:xfrm>
          <a:prstGeom prst="rect">
            <a:avLst/>
          </a:prstGeom>
          <a:noFill/>
          <a:ln w="9525">
            <a:noFill/>
            <a:miter lim="800000"/>
            <a:headEnd/>
            <a:tailEnd/>
          </a:ln>
        </p:spPr>
      </p:pic>
      <p:pic>
        <p:nvPicPr>
          <p:cNvPr id="18" name="Picture 17"/>
          <p:cNvPicPr>
            <a:picLocks noChangeAspect="1"/>
          </p:cNvPicPr>
          <p:nvPr userDrawn="1"/>
        </p:nvPicPr>
        <p:blipFill>
          <a:blip r:embed="rId6" cstate="screen">
            <a:extLst>
              <a:ext uri="{28A0092B-C50C-407E-A947-70E740481C1C}">
                <a14:useLocalDpi xmlns="" xmlns:a14="http://schemas.microsoft.com/office/drawing/2010/main"/>
              </a:ext>
            </a:extLst>
          </a:blip>
          <a:stretch>
            <a:fillRect/>
          </a:stretch>
        </p:blipFill>
        <p:spPr>
          <a:xfrm>
            <a:off x="2323070" y="1512182"/>
            <a:ext cx="1372081" cy="148413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6356350"/>
            <a:ext cx="2133600" cy="365125"/>
          </a:xfrm>
          <a:prstGeom prst="rect">
            <a:avLst/>
          </a:prstGeom>
        </p:spPr>
        <p:txBody>
          <a:bodyPr/>
          <a:lstStyle>
            <a:lvl1pPr>
              <a:defRPr>
                <a:ea typeface="宋体" panose="02010600030101010101" pitchFamily="2" charset="-122"/>
              </a:defRPr>
            </a:lvl1pPr>
          </a:lstStyle>
          <a:p>
            <a:pPr fontAlgn="base">
              <a:spcBef>
                <a:spcPct val="0"/>
              </a:spcBef>
              <a:spcAft>
                <a:spcPct val="0"/>
              </a:spcAft>
              <a:defRPr/>
            </a:pPr>
            <a:fld id="{4DB9AAA3-4C23-4187-BD72-205305A0E775}" type="datetimeFigureOut">
              <a:rPr kumimoji="1" lang="zh-CN" altLang="en-US" sz="1600" b="1">
                <a:solidFill>
                  <a:srgbClr val="FF0000"/>
                </a:solidFill>
                <a:latin typeface="Times New Roman" panose="02020603050405020304" pitchFamily="18" charset="0"/>
              </a:rPr>
              <a:pPr fontAlgn="base">
                <a:spcBef>
                  <a:spcPct val="0"/>
                </a:spcBef>
                <a:spcAft>
                  <a:spcPct val="0"/>
                </a:spcAft>
                <a:defRPr/>
              </a:pPr>
              <a:t>2018/10/26</a:t>
            </a:fld>
            <a:endParaRPr kumimoji="1" lang="zh-CN" altLang="en-US" sz="1600" b="1">
              <a:solidFill>
                <a:srgbClr val="FF0000"/>
              </a:solidFill>
              <a:latin typeface="Times New Roman" panose="02020603050405020304" pitchFamily="18" charset="0"/>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defRPr>
                <a:ea typeface="宋体" panose="02010600030101010101" pitchFamily="2" charset="-122"/>
              </a:defRPr>
            </a:lvl1pPr>
          </a:lstStyle>
          <a:p>
            <a:pPr fontAlgn="base">
              <a:spcBef>
                <a:spcPct val="0"/>
              </a:spcBef>
              <a:spcAft>
                <a:spcPct val="0"/>
              </a:spcAft>
              <a:defRPr/>
            </a:pPr>
            <a:endParaRPr kumimoji="1" lang="zh-CN" altLang="en-US" sz="1600" b="1">
              <a:solidFill>
                <a:srgbClr val="FF0000"/>
              </a:solidFill>
              <a:latin typeface="Times New Roman" panose="02020603050405020304" pitchFamily="18" charset="0"/>
            </a:endParaRPr>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lvl1pPr>
              <a:defRPr>
                <a:ea typeface="宋体" panose="02010600030101010101" pitchFamily="2" charset="-122"/>
              </a:defRPr>
            </a:lvl1pPr>
          </a:lstStyle>
          <a:p>
            <a:pPr fontAlgn="base">
              <a:spcBef>
                <a:spcPct val="0"/>
              </a:spcBef>
              <a:spcAft>
                <a:spcPct val="0"/>
              </a:spcAft>
              <a:defRPr/>
            </a:pPr>
            <a:fld id="{BDA19CDE-D614-4AC9-8EAA-BC4D309C82A8}" type="slidenum">
              <a:rPr kumimoji="1" lang="zh-CN" altLang="en-US" sz="1600" b="1">
                <a:solidFill>
                  <a:srgbClr val="FF0000"/>
                </a:solidFill>
                <a:latin typeface="Times New Roman" panose="02020603050405020304" pitchFamily="18" charset="0"/>
              </a:rPr>
              <a:pPr fontAlgn="base">
                <a:spcBef>
                  <a:spcPct val="0"/>
                </a:spcBef>
                <a:spcAft>
                  <a:spcPct val="0"/>
                </a:spcAft>
                <a:defRPr/>
              </a:pPr>
              <a:t>‹#›</a:t>
            </a:fld>
            <a:endParaRPr kumimoji="1" lang="zh-CN" altLang="en-US" sz="1600" b="1">
              <a:solidFill>
                <a:srgbClr val="FF0000"/>
              </a:solidFill>
              <a:latin typeface="Times New Roman" panose="02020603050405020304" pitchFamily="18" charset="0"/>
            </a:endParaRPr>
          </a:p>
        </p:txBody>
      </p:sp>
    </p:spTree>
    <p:extLst>
      <p:ext uri="{BB962C8B-B14F-4D97-AF65-F5344CB8AC3E}">
        <p14:creationId xmlns="" xmlns:p14="http://schemas.microsoft.com/office/powerpoint/2010/main" val="79381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11" name="日期占位符 3"/>
          <p:cNvSpPr>
            <a:spLocks noGrp="1"/>
          </p:cNvSpPr>
          <p:nvPr>
            <p:ph type="dt" sz="half" idx="2"/>
          </p:nvPr>
        </p:nvSpPr>
        <p:spPr>
          <a:xfrm>
            <a:off x="457200" y="6356350"/>
            <a:ext cx="21336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3" name="页脚占位符 4"/>
          <p:cNvSpPr>
            <a:spLocks noGrp="1"/>
          </p:cNvSpPr>
          <p:nvPr>
            <p:ph type="ftr" sz="quarter" idx="3"/>
          </p:nvPr>
        </p:nvSpPr>
        <p:spPr bwMode="auto">
          <a:xfrm>
            <a:off x="1116013" y="6524625"/>
            <a:ext cx="5256213" cy="2603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mn-cs"/>
            </a:endParaRPr>
          </a:p>
        </p:txBody>
      </p:sp>
      <p:sp>
        <p:nvSpPr>
          <p:cNvPr id="14" name="灯片编号占位符 5"/>
          <p:cNvSpPr>
            <a:spLocks noGrp="1"/>
          </p:cNvSpPr>
          <p:nvPr>
            <p:ph type="sldNum" sz="quarter" idx="4"/>
          </p:nvPr>
        </p:nvSpPr>
        <p:spPr>
          <a:xfrm>
            <a:off x="6553200" y="6356350"/>
            <a:ext cx="2133600" cy="365125"/>
          </a:xfrm>
          <a:prstGeom prst="rect">
            <a:avLst/>
          </a:prstGeom>
        </p:spPr>
        <p:txBody>
          <a:bodyPr/>
          <a:lstStyle/>
          <a:p>
            <a:pPr lvl="0" eaLnBrk="1" hangingPunct="1"/>
            <a:fld id="{9A0DB2DC-4C9A-4742-B13C-FB6460FD3503}" type="slidenum">
              <a:rPr lang="zh-CN" altLang="en-US" dirty="0"/>
              <a:pPr lvl="0" eaLnBrk="1" hangingPunct="1"/>
              <a:t>‹#›</a:t>
            </a:fld>
            <a:endParaRPr lang="zh-CN" altLang="en-US" dirty="0"/>
          </a:p>
        </p:txBody>
      </p:sp>
    </p:spTree>
    <p:extLst>
      <p:ext uri="{BB962C8B-B14F-4D97-AF65-F5344CB8AC3E}">
        <p14:creationId xmlns="" xmlns:p14="http://schemas.microsoft.com/office/powerpoint/2010/main" val="239752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charRg st="13" end="13"/>
                                            </p:txEl>
                                          </p:spTgt>
                                        </p:tgtEl>
                                        <p:attrNameLst>
                                          <p:attrName>style.visibility</p:attrName>
                                        </p:attrNameLst>
                                      </p:cBhvr>
                                      <p:to>
                                        <p:strVal val="visible"/>
                                      </p:to>
                                    </p:set>
                                    <p:animEffect transition="in" filter="dissolve">
                                      <p:cBhvr>
                                        <p:cTn id="10" dur="500"/>
                                        <p:tgtEl>
                                          <p:spTgt spid="2">
                                            <p:txEl>
                                              <p:charRg st="13" end="13"/>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charRg st="13" end="13"/>
                                            </p:txEl>
                                          </p:spTgt>
                                        </p:tgtEl>
                                        <p:attrNameLst>
                                          <p:attrName>style.visibility</p:attrName>
                                        </p:attrNameLst>
                                      </p:cBhvr>
                                      <p:to>
                                        <p:strVal val="visible"/>
                                      </p:to>
                                    </p:set>
                                    <p:animEffect transition="in" filter="dissolve">
                                      <p:cBhvr>
                                        <p:cTn id="13" dur="500"/>
                                        <p:tgtEl>
                                          <p:spTgt spid="2">
                                            <p:txEl>
                                              <p:charRg st="13" end="13"/>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charRg st="13" end="13"/>
                                            </p:txEl>
                                          </p:spTgt>
                                        </p:tgtEl>
                                        <p:attrNameLst>
                                          <p:attrName>style.visibility</p:attrName>
                                        </p:attrNameLst>
                                      </p:cBhvr>
                                      <p:to>
                                        <p:strVal val="visible"/>
                                      </p:to>
                                    </p:set>
                                    <p:animEffect transition="in" filter="dissolve">
                                      <p:cBhvr>
                                        <p:cTn id="16" dur="500"/>
                                        <p:tgtEl>
                                          <p:spTgt spid="2">
                                            <p:txEl>
                                              <p:charRg st="13" end="1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charRg st="13" end="13"/>
                                            </p:txEl>
                                          </p:spTgt>
                                        </p:tgtEl>
                                        <p:attrNameLst>
                                          <p:attrName>style.visibility</p:attrName>
                                        </p:attrNameLst>
                                      </p:cBhvr>
                                      <p:to>
                                        <p:strVal val="visible"/>
                                      </p:to>
                                    </p:set>
                                    <p:animEffect transition="in" filter="dissolve">
                                      <p:cBhvr>
                                        <p:cTn id="19" dur="500"/>
                                        <p:tgtEl>
                                          <p:spTgt spid="2">
                                            <p:txEl>
                                              <p:char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tmplLst>
          <p:tmpl lvl="1">
            <p:tnLst>
              <p:par>
                <p:cTn presetID="9"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B8120AA3-A793-4185-B640-40E3AA5BB0A0}" type="datetimeFigureOut">
              <a:rPr lang="el-GR"/>
              <a:pPr>
                <a:defRPr/>
              </a:pPr>
              <a:t>26/10/2018</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22A1ACF3-F432-42DE-ADA4-5562DEF51FFC}"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116C7E3B-D04C-4310-AC12-0C054CAFE087}" type="datetimeFigureOut">
              <a:rPr lang="el-GR"/>
              <a:pPr>
                <a:defRPr/>
              </a:pPr>
              <a:t>26/10/2018</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26BEB11-A36A-4E5D-9F9D-D3071967A8E4}" type="slidenum">
              <a:rPr lang="el-GR"/>
              <a:pPr>
                <a:defRP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F3F1F56-F7B3-4D88-B4DA-A96F7347C301}" type="datetimeFigureOut">
              <a:rPr lang="el-GR"/>
              <a:pPr>
                <a:defRPr/>
              </a:pPr>
              <a:t>26/10/2018</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C4F0CF4-64DD-4C99-9B70-3899494CD7DD}" type="slidenum">
              <a:rPr lang="el-GR"/>
              <a:pPr>
                <a:defRP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DE1F0FAD-A65A-43EA-A015-B7E249C83196}" type="datetimeFigureOut">
              <a:rPr lang="el-GR"/>
              <a:pPr>
                <a:defRPr/>
              </a:pPr>
              <a:t>26/10/2018</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2CF636FE-31A1-4622-9164-18AA3FBB7004}" type="slidenum">
              <a:rPr lang="el-GR"/>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A695777F-E2BC-46DC-8C40-6EC361D54930}" type="datetimeFigureOut">
              <a:rPr lang="el-GR"/>
              <a:pPr>
                <a:defRPr/>
              </a:pPr>
              <a:t>26/10/2018</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AEE8635C-0268-49D3-986E-494535E4FA89}" type="slidenum">
              <a:rPr lang="el-GR"/>
              <a:pPr>
                <a:defRPr/>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58C1CCCB-013B-46A9-8E27-3D2B83D191A0}" type="datetimeFigureOut">
              <a:rPr lang="el-GR"/>
              <a:pPr>
                <a:defRPr/>
              </a:pPr>
              <a:t>26/10/2018</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6A99F34E-588E-4387-BFC3-E53D956A3CA3}" type="slidenum">
              <a:rPr lang="el-GR"/>
              <a:pPr>
                <a:defRPr/>
              </a:pPr>
              <a:t>‹#›</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2C15F1-2705-4BD0-97EF-B82227033334}" type="datetimeFigureOut">
              <a:rPr lang="el-GR"/>
              <a:pPr>
                <a:defRPr/>
              </a:pPr>
              <a:t>26/10/2018</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75A73DA5-17F7-4A14-BA19-4859CC0DC732}" type="slidenum">
              <a:rPr lang="el-GR"/>
              <a:pPr>
                <a:defRPr/>
              </a:pPr>
              <a:t>‹#›</a:t>
            </a:fld>
            <a:endParaRPr lang="el-G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1782916-F388-445C-B001-80AD8F965EDE}" type="datetimeFigureOut">
              <a:rPr lang="el-GR"/>
              <a:pPr>
                <a:defRPr/>
              </a:pPr>
              <a:t>26/10/2018</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C8DAF82F-BDF6-435B-BFA2-3E26CCA851B4}"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aseline="0">
                <a:solidFill>
                  <a:srgbClr val="134095"/>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D79B3E2-ED51-4177-8769-3E6CC2A1F61E}" type="datetimeFigureOut">
              <a:rPr lang="el-GR"/>
              <a:pPr>
                <a:defRPr/>
              </a:pPr>
              <a:t>26/10/2018</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3B6414E3-57C2-49F6-892A-07AE665AE2E8}" type="slidenum">
              <a:rPr lang="el-GR"/>
              <a:pPr>
                <a:defRPr/>
              </a:pPr>
              <a:t>‹#›</a:t>
            </a:fld>
            <a:endParaRPr lang="el-G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244C284D-A16E-45DF-9A7E-559FEA1A4D3D}" type="datetimeFigureOut">
              <a:rPr lang="el-GR"/>
              <a:pPr>
                <a:defRPr/>
              </a:pPr>
              <a:t>26/10/2018</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2AB0732-5530-45A0-BC36-58E0A086A9B6}" type="slidenum">
              <a:rPr lang="el-GR"/>
              <a:pPr>
                <a:defRPr/>
              </a:pPr>
              <a:t>‹#›</a:t>
            </a:fld>
            <a:endParaRPr lang="el-G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962CE5C1-27C0-4DCA-8056-8DBF6ED7D8EB}" type="datetimeFigureOut">
              <a:rPr lang="el-GR"/>
              <a:pPr>
                <a:defRPr/>
              </a:pPr>
              <a:t>26/10/2018</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E49E953-6F52-4DBE-96AC-45F108E5979A}"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3409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idx="1"/>
          </p:nvPr>
        </p:nvSpPr>
        <p:spPr>
          <a:xfrm>
            <a:off x="4644008" y="1700808"/>
            <a:ext cx="417646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1"/>
          </p:nvPr>
        </p:nvSpPr>
        <p:spPr>
          <a:xfrm>
            <a:off x="323528" y="1700808"/>
            <a:ext cx="417646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2"/>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2511" y="1700808"/>
            <a:ext cx="4173860"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4008" y="1700808"/>
            <a:ext cx="4175447"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1"/>
          <p:cNvSpPr>
            <a:spLocks noGrp="1"/>
          </p:cNvSpPr>
          <p:nvPr>
            <p:ph type="title"/>
          </p:nvPr>
        </p:nvSpPr>
        <p:spPr>
          <a:xfrm>
            <a:off x="323528" y="115888"/>
            <a:ext cx="7344816" cy="1152872"/>
          </a:xfrm>
        </p:spPr>
        <p:txBody>
          <a:bodyPr/>
          <a:lstStyle/>
          <a:p>
            <a:r>
              <a:rPr lang="en-US"/>
              <a:t>Click to edit Master title style</a:t>
            </a:r>
            <a:endParaRPr lang="en-US" dirty="0"/>
          </a:p>
        </p:txBody>
      </p:sp>
      <p:sp>
        <p:nvSpPr>
          <p:cNvPr id="11" name="Content Placeholder 2"/>
          <p:cNvSpPr>
            <a:spLocks noGrp="1"/>
          </p:cNvSpPr>
          <p:nvPr>
            <p:ph idx="11"/>
          </p:nvPr>
        </p:nvSpPr>
        <p:spPr>
          <a:xfrm>
            <a:off x="4644008" y="2420888"/>
            <a:ext cx="4176464" cy="388902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323528" y="2420888"/>
            <a:ext cx="4176464" cy="388902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ftr" sz="quarter" idx="13"/>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323528" y="115888"/>
            <a:ext cx="7344816" cy="1152872"/>
          </a:xfrm>
        </p:spPr>
        <p:txBody>
          <a:bodyPr/>
          <a:lstStyle/>
          <a:p>
            <a:r>
              <a:rPr lang="en-US"/>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700808"/>
            <a:ext cx="3008313" cy="707679"/>
          </a:xfrm>
        </p:spPr>
        <p:txBody>
          <a:bodyPr anchor="b"/>
          <a:lstStyle>
            <a:lvl1pPr algn="l">
              <a:defRPr sz="2000" b="1">
                <a:solidFill>
                  <a:srgbClr val="134095"/>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57200" y="2492896"/>
            <a:ext cx="3008313" cy="3816424"/>
          </a:xfrm>
        </p:spPr>
        <p:txBody>
          <a:bodyP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idx="1"/>
          </p:nvPr>
        </p:nvSpPr>
        <p:spPr>
          <a:xfrm>
            <a:off x="3563888" y="1700808"/>
            <a:ext cx="525658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6064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1844824"/>
            <a:ext cx="5486400" cy="3312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727378"/>
            <a:ext cx="5486400" cy="437926"/>
          </a:xfrm>
        </p:spPr>
        <p:txBody>
          <a:bodyPr anchor="ct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409700"/>
          </a:xfrm>
          <a:prstGeom prst="rect">
            <a:avLst/>
          </a:prstGeom>
          <a:solidFill>
            <a:srgbClr val="EBE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pic>
        <p:nvPicPr>
          <p:cNvPr id="1027" name="Picture 3"/>
          <p:cNvPicPr>
            <a:picLocks noChangeAspect="1"/>
          </p:cNvPicPr>
          <p:nvPr/>
        </p:nvPicPr>
        <p:blipFill>
          <a:blip r:embed="rId13" cstate="screen">
            <a:extLst>
              <a:ext uri="{28A0092B-C50C-407E-A947-70E740481C1C}">
                <a14:useLocalDpi xmlns="" xmlns:a14="http://schemas.microsoft.com/office/drawing/2010/main"/>
              </a:ext>
            </a:extLst>
          </a:blip>
          <a:srcRect/>
          <a:stretch>
            <a:fillRect/>
          </a:stretch>
        </p:blipFill>
        <p:spPr bwMode="auto">
          <a:xfrm>
            <a:off x="0" y="6497638"/>
            <a:ext cx="9144000" cy="360362"/>
          </a:xfrm>
          <a:prstGeom prst="rect">
            <a:avLst/>
          </a:prstGeom>
          <a:noFill/>
          <a:ln w="9525">
            <a:noFill/>
            <a:miter lim="800000"/>
            <a:headEnd/>
            <a:tailEnd/>
          </a:ln>
        </p:spPr>
      </p:pic>
      <p:sp>
        <p:nvSpPr>
          <p:cNvPr id="1028" name="Rectangle 50"/>
          <p:cNvSpPr>
            <a:spLocks noChangeArrowheads="1"/>
          </p:cNvSpPr>
          <p:nvPr/>
        </p:nvSpPr>
        <p:spPr bwMode="auto">
          <a:xfrm>
            <a:off x="6515100" y="6550025"/>
            <a:ext cx="2628900" cy="307975"/>
          </a:xfrm>
          <a:prstGeom prst="rect">
            <a:avLst/>
          </a:prstGeom>
          <a:noFill/>
          <a:ln w="15875">
            <a:noFill/>
            <a:miter lim="800000"/>
            <a:headEnd/>
            <a:tailEnd/>
          </a:ln>
        </p:spPr>
        <p:txBody>
          <a:bodyPr wrap="none" anchor="ctr"/>
          <a:lstStyle/>
          <a:p>
            <a:pPr>
              <a:defRPr/>
            </a:pPr>
            <a:endParaRPr lang="en-US"/>
          </a:p>
        </p:txBody>
      </p:sp>
      <p:sp>
        <p:nvSpPr>
          <p:cNvPr id="1029" name="Rectangle 2"/>
          <p:cNvSpPr>
            <a:spLocks noGrp="1" noChangeArrowheads="1"/>
          </p:cNvSpPr>
          <p:nvPr>
            <p:ph type="title"/>
          </p:nvPr>
        </p:nvSpPr>
        <p:spPr bwMode="auto">
          <a:xfrm>
            <a:off x="323850" y="115888"/>
            <a:ext cx="734377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Mastertitelformat bearbeiten</a:t>
            </a:r>
          </a:p>
        </p:txBody>
      </p:sp>
      <p:sp>
        <p:nvSpPr>
          <p:cNvPr id="2" name="Rectangle 3"/>
          <p:cNvSpPr>
            <a:spLocks noGrp="1" noChangeArrowheads="1"/>
          </p:cNvSpPr>
          <p:nvPr>
            <p:ph type="body" idx="1"/>
          </p:nvPr>
        </p:nvSpPr>
        <p:spPr bwMode="auto">
          <a:xfrm>
            <a:off x="381000" y="1700213"/>
            <a:ext cx="8439150" cy="460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a:t>Mastertextformat bearbeiten</a:t>
            </a:r>
          </a:p>
          <a:p>
            <a:pPr lvl="1"/>
            <a:r>
              <a:rPr lang="en-GB" altLang="en-US"/>
              <a:t>Zweite Ebene</a:t>
            </a:r>
          </a:p>
          <a:p>
            <a:pPr lvl="2"/>
            <a:r>
              <a:rPr lang="en-GB" altLang="en-US"/>
              <a:t>Dritte Ebene</a:t>
            </a:r>
          </a:p>
          <a:p>
            <a:pPr lvl="3"/>
            <a:r>
              <a:rPr lang="en-GB" altLang="en-US"/>
              <a:t>Vierte Ebene</a:t>
            </a:r>
          </a:p>
          <a:p>
            <a:pPr lvl="4"/>
            <a:r>
              <a:rPr lang="en-GB" altLang="en-US"/>
              <a:t>Fünfte Ebene</a:t>
            </a:r>
          </a:p>
        </p:txBody>
      </p:sp>
      <p:sp>
        <p:nvSpPr>
          <p:cNvPr id="3" name="Rectangle 5"/>
          <p:cNvSpPr>
            <a:spLocks noGrp="1" noChangeArrowheads="1"/>
          </p:cNvSpPr>
          <p:nvPr>
            <p:ph type="ftr" sz="quarter" idx="3"/>
          </p:nvPr>
        </p:nvSpPr>
        <p:spPr bwMode="auto">
          <a:xfrm>
            <a:off x="1116013" y="65246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S PGothic" pitchFamily="34" charset="-128"/>
                <a:cs typeface="+mn-cs"/>
              </a:defRPr>
            </a:lvl1pPr>
          </a:lstStyle>
          <a:p>
            <a:pPr>
              <a:defRPr/>
            </a:pPr>
            <a:r>
              <a:rPr lang="en-GB"/>
              <a:t>&lt;Event&gt; • &lt;Date&gt; • &lt;Location&gt; • &lt;Speaker&gt;</a:t>
            </a:r>
            <a:endParaRPr lang="de-DE"/>
          </a:p>
        </p:txBody>
      </p:sp>
      <p:sp>
        <p:nvSpPr>
          <p:cNvPr id="1032" name="Rectangle 82"/>
          <p:cNvSpPr>
            <a:spLocks noChangeArrowheads="1"/>
          </p:cNvSpPr>
          <p:nvPr/>
        </p:nvSpPr>
        <p:spPr bwMode="gray">
          <a:xfrm flipV="1">
            <a:off x="0" y="1412875"/>
            <a:ext cx="9144000" cy="71438"/>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defRPr/>
            </a:pPr>
            <a:endParaRPr lang="nl-BE" sz="1800">
              <a:solidFill>
                <a:srgbClr val="000000"/>
              </a:solidFill>
            </a:endParaRPr>
          </a:p>
        </p:txBody>
      </p:sp>
      <p:sp>
        <p:nvSpPr>
          <p:cNvPr id="10" name="TextBox 9"/>
          <p:cNvSpPr txBox="1"/>
          <p:nvPr/>
        </p:nvSpPr>
        <p:spPr>
          <a:xfrm>
            <a:off x="8772525" y="6237288"/>
            <a:ext cx="371475" cy="277812"/>
          </a:xfrm>
          <a:prstGeom prst="rect">
            <a:avLst/>
          </a:prstGeom>
          <a:noFill/>
        </p:spPr>
        <p:txBody>
          <a:bodyPr wrap="none">
            <a:spAutoFit/>
          </a:bodyPr>
          <a:lstStyle/>
          <a:p>
            <a:pPr algn="r">
              <a:defRPr/>
            </a:pPr>
            <a:fld id="{F830608C-F087-4842-BFDD-721F1CAB1286}" type="slidenum">
              <a:rPr lang="en-US" sz="1200">
                <a:effectLst>
                  <a:outerShdw blurRad="38100" dist="38100" dir="2700000" algn="tl">
                    <a:srgbClr val="000000">
                      <a:alpha val="43137"/>
                    </a:srgbClr>
                  </a:outerShdw>
                </a:effectLst>
                <a:latin typeface="Arial" pitchFamily="34" charset="0"/>
              </a:rPr>
              <a:pPr algn="r">
                <a:defRPr/>
              </a:pPr>
              <a:t>‹#›</a:t>
            </a:fld>
            <a:endParaRPr lang="en-US" sz="1200" dirty="0">
              <a:effectLst>
                <a:outerShdw blurRad="38100" dist="38100" dir="2700000" algn="tl">
                  <a:srgbClr val="000000">
                    <a:alpha val="43137"/>
                  </a:srgbClr>
                </a:outerShdw>
              </a:effectLst>
              <a:latin typeface="Arial" pitchFamily="34" charset="0"/>
            </a:endParaRPr>
          </a:p>
        </p:txBody>
      </p:sp>
      <p:pic>
        <p:nvPicPr>
          <p:cNvPr id="14" name="Picture 13"/>
          <p:cNvPicPr>
            <a:picLocks/>
          </p:cNvPicPr>
          <p:nvPr userDrawn="1"/>
        </p:nvPicPr>
        <p:blipFill>
          <a:blip r:embed="rId14" cstate="screen">
            <a:extLst>
              <a:ext uri="{28A0092B-C50C-407E-A947-70E740481C1C}">
                <a14:useLocalDpi xmlns="" xmlns:a14="http://schemas.microsoft.com/office/drawing/2010/main"/>
              </a:ext>
            </a:extLst>
          </a:blip>
          <a:stretch>
            <a:fillRect/>
          </a:stretch>
        </p:blipFill>
        <p:spPr>
          <a:xfrm>
            <a:off x="7685043" y="-88077"/>
            <a:ext cx="1400400" cy="1587600"/>
          </a:xfrm>
          <a:prstGeom prst="rect">
            <a:avLst/>
          </a:prstGeom>
        </p:spPr>
      </p:pic>
    </p:spTree>
  </p:cSld>
  <p:clrMap bg1="lt1" tx1="dk1" bg2="lt2" tx2="dk2" accent1="accent1" accent2="accent2" accent3="accent3" accent4="accent4" accent5="accent5" accent6="accent6" hlink="hlink" folHlink="folHlink"/>
  <p:sldLayoutIdLst>
    <p:sldLayoutId id="214748413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37" r:id="rId10"/>
    <p:sldLayoutId id="2147484139" r:id="rId11"/>
  </p:sldLayoutIdLst>
  <p:hf sldNum="0" hdr="0" dt="0"/>
  <p:txStyles>
    <p:title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p:titleStyle>
    <p:body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l-GR" altLang="en-US"/>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l-GR"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S PGothic" pitchFamily="34" charset="-128"/>
                <a:cs typeface="+mn-cs"/>
              </a:defRPr>
            </a:lvl1pPr>
          </a:lstStyle>
          <a:p>
            <a:pPr>
              <a:defRPr/>
            </a:pPr>
            <a:fld id="{02E44067-7F3B-45A7-816C-6E00D43D1C59}" type="datetimeFigureOut">
              <a:rPr lang="el-GR"/>
              <a:pPr>
                <a:defRPr/>
              </a:pPr>
              <a:t>26/10/2018</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S PGothic" pitchFamily="34" charset="-128"/>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MS PGothic" pitchFamily="34" charset="-128"/>
                <a:cs typeface="+mn-cs"/>
              </a:defRPr>
            </a:lvl1pPr>
          </a:lstStyle>
          <a:p>
            <a:pPr>
              <a:defRPr/>
            </a:pPr>
            <a:fld id="{78861B92-95DF-4922-A1D5-5CA3DF0B1847}"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1.xml"/><Relationship Id="rId5" Type="http://schemas.openxmlformats.org/officeDocument/2006/relationships/image" Target="../media/image57.jpe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11.xml"/><Relationship Id="rId4" Type="http://schemas.openxmlformats.org/officeDocument/2006/relationships/image" Target="../media/image62.emf"/></Relationships>
</file>

<file path=ppt/slides/_rels/slide2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jpe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1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0.xml"/><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2.xml"/><Relationship Id="rId4" Type="http://schemas.openxmlformats.org/officeDocument/2006/relationships/image" Target="../media/image90.emf"/></Relationships>
</file>

<file path=ppt/slides/_rels/slide36.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2.xml"/><Relationship Id="rId4" Type="http://schemas.openxmlformats.org/officeDocument/2006/relationships/image" Target="../media/image94.emf"/></Relationships>
</file>

<file path=ppt/slides/_rels/slide3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Grp="1" noChangeArrowheads="1"/>
          </p:cNvSpPr>
          <p:nvPr>
            <p:ph type="subTitle" idx="1"/>
          </p:nvPr>
        </p:nvSpPr>
        <p:spPr>
          <a:xfrm>
            <a:off x="181595" y="3447558"/>
            <a:ext cx="8750300" cy="2197175"/>
          </a:xfrm>
        </p:spPr>
        <p:txBody>
          <a:bodyPr/>
          <a:lstStyle/>
          <a:p>
            <a:r>
              <a:rPr lang="pt-PT" sz="2800" b="1" dirty="0"/>
              <a:t>CIVITAS DESTINATIONS’ 2018</a:t>
            </a:r>
          </a:p>
          <a:p>
            <a:r>
              <a:rPr lang="pt-PT" sz="2800" b="1" dirty="0"/>
              <a:t>CROSS-FERTILIZATION ACTIVITIES WITH CHINA</a:t>
            </a:r>
          </a:p>
          <a:p>
            <a:r>
              <a:rPr lang="pt-PT" sz="1800" dirty="0" err="1"/>
              <a:t>Julia</a:t>
            </a:r>
            <a:r>
              <a:rPr lang="pt-PT" sz="1800" dirty="0"/>
              <a:t> Pérez-</a:t>
            </a:r>
            <a:r>
              <a:rPr lang="pt-PT" sz="1800" dirty="0" err="1"/>
              <a:t>Cerezo</a:t>
            </a:r>
            <a:r>
              <a:rPr lang="pt-PT" sz="1800" dirty="0"/>
              <a:t> – GV21, DESTINATIONS China </a:t>
            </a:r>
            <a:r>
              <a:rPr lang="pt-PT" sz="1800" dirty="0" err="1"/>
              <a:t>Coordinator</a:t>
            </a:r>
            <a:endParaRPr lang="pt-PT" sz="1800" dirty="0"/>
          </a:p>
          <a:p>
            <a:r>
              <a:rPr lang="pt-PT" sz="1800" dirty="0" err="1"/>
              <a:t>Claudio</a:t>
            </a:r>
            <a:r>
              <a:rPr lang="pt-PT" sz="1800" dirty="0"/>
              <a:t> </a:t>
            </a:r>
            <a:r>
              <a:rPr lang="pt-PT" sz="1800" dirty="0" err="1"/>
              <a:t>Mantero</a:t>
            </a:r>
            <a:r>
              <a:rPr lang="pt-PT" sz="1800" dirty="0"/>
              <a:t> – Horários do Funchal, DESTINATIONS </a:t>
            </a:r>
            <a:r>
              <a:rPr lang="pt-PT" sz="1800" dirty="0" err="1"/>
              <a:t>Project</a:t>
            </a:r>
            <a:r>
              <a:rPr lang="pt-PT" sz="1800" dirty="0"/>
              <a:t> </a:t>
            </a:r>
            <a:r>
              <a:rPr lang="pt-PT" sz="1800" dirty="0" err="1"/>
              <a:t>Coordinator</a:t>
            </a:r>
            <a:endParaRPr lang="de-DE" altLang="en-US" sz="1800" dirty="0"/>
          </a:p>
          <a:p>
            <a:pPr algn="l" eaLnBrk="1" hangingPunct="1">
              <a:spcBef>
                <a:spcPts val="1200"/>
              </a:spcBef>
            </a:pPr>
            <a:endParaRPr lang="de-DE" altLang="en-US" sz="1800" b="1" dirty="0"/>
          </a:p>
          <a:p>
            <a:pPr algn="l" eaLnBrk="1" hangingPunct="1">
              <a:spcBef>
                <a:spcPts val="1200"/>
              </a:spcBef>
            </a:pPr>
            <a:r>
              <a:rPr lang="de-DE" altLang="en-US" sz="1600" b="1" dirty="0"/>
              <a:t>CIVITAS FORUM 2018 </a:t>
            </a:r>
            <a:r>
              <a:rPr lang="en-GB" sz="1600" dirty="0"/>
              <a:t>• September 2018 • Umea, Sweden</a:t>
            </a:r>
            <a:endParaRPr lang="de-DE" sz="1600" dirty="0"/>
          </a:p>
          <a:p>
            <a:pPr eaLnBrk="1" hangingPunct="1">
              <a:spcBef>
                <a:spcPts val="1200"/>
              </a:spcBef>
              <a:buFontTx/>
              <a:buNone/>
            </a:pPr>
            <a:endParaRPr lang="de-DE" altLang="en-US" sz="1800" b="1" dirty="0"/>
          </a:p>
          <a:p>
            <a:pPr eaLnBrk="1" hangingPunct="1">
              <a:spcBef>
                <a:spcPts val="1200"/>
              </a:spcBef>
              <a:buFontTx/>
              <a:buNone/>
            </a:pPr>
            <a:endParaRPr lang="de-DE" altLang="en-US" sz="1800" b="1" dirty="0"/>
          </a:p>
        </p:txBody>
      </p:sp>
    </p:spTree>
    <p:extLst>
      <p:ext uri="{BB962C8B-B14F-4D97-AF65-F5344CB8AC3E}">
        <p14:creationId xmlns="" xmlns:p14="http://schemas.microsoft.com/office/powerpoint/2010/main" val="11551928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2601" y="228600"/>
            <a:ext cx="3490044" cy="1039813"/>
          </a:xfrm>
        </p:spPr>
        <p:txBody>
          <a:bodyPr/>
          <a:lstStyle/>
          <a:p>
            <a:pPr algn="ctr"/>
            <a:r>
              <a:rPr lang="pt-PT" sz="2800" dirty="0">
                <a:solidFill>
                  <a:srgbClr val="000090"/>
                </a:solidFill>
              </a:rPr>
              <a:t>ON-SITE VISITS</a:t>
            </a:r>
            <a:br>
              <a:rPr lang="pt-PT" sz="2800" dirty="0">
                <a:solidFill>
                  <a:srgbClr val="000090"/>
                </a:solidFill>
              </a:rPr>
            </a:br>
            <a:r>
              <a:rPr lang="en-GB" altLang="en-US" sz="2400" dirty="0">
                <a:solidFill>
                  <a:srgbClr val="2249A1"/>
                </a:solidFill>
                <a:cs typeface="Arial"/>
              </a:rPr>
              <a:t/>
            </a:r>
            <a:br>
              <a:rPr lang="en-GB" altLang="en-US" sz="2400" dirty="0">
                <a:solidFill>
                  <a:srgbClr val="2249A1"/>
                </a:solidFill>
                <a:cs typeface="Arial"/>
              </a:rPr>
            </a:br>
            <a:r>
              <a:rPr lang="en-GB" altLang="en-US" sz="2400" dirty="0">
                <a:solidFill>
                  <a:srgbClr val="000090"/>
                </a:solidFill>
                <a:cs typeface="Arial"/>
              </a:rPr>
              <a:t>BEIJING</a:t>
            </a:r>
            <a:endParaRPr lang="fr-FR" dirty="0">
              <a:solidFill>
                <a:srgbClr val="000090"/>
              </a:solidFill>
            </a:endParaRPr>
          </a:p>
        </p:txBody>
      </p:sp>
      <p:sp>
        <p:nvSpPr>
          <p:cNvPr id="4" name="Espace réservé du contenu 3"/>
          <p:cNvSpPr>
            <a:spLocks noGrp="1" noChangeAspect="1"/>
          </p:cNvSpPr>
          <p:nvPr>
            <p:ph idx="11"/>
          </p:nvPr>
        </p:nvSpPr>
        <p:spPr>
          <a:xfrm>
            <a:off x="330217" y="1455683"/>
            <a:ext cx="8180816" cy="4422508"/>
          </a:xfrm>
        </p:spPr>
        <p:txBody>
          <a:bodyPr/>
          <a:lstStyle/>
          <a:p>
            <a:pPr marL="190500" lvl="1" indent="0">
              <a:spcBef>
                <a:spcPts val="1100"/>
              </a:spcBef>
              <a:buNone/>
            </a:pPr>
            <a:r>
              <a:rPr lang="en-US" sz="2000" dirty="0"/>
              <a:t>Beijing Bus Group			</a:t>
            </a:r>
            <a:r>
              <a:rPr lang="es-ES" sz="2000" dirty="0"/>
              <a:t>MOBIKE</a:t>
            </a:r>
            <a:endParaRPr lang="en-US" sz="2000" dirty="0"/>
          </a:p>
          <a:p>
            <a:pPr marL="190500" lvl="1" indent="0">
              <a:spcBef>
                <a:spcPts val="1100"/>
              </a:spcBef>
              <a:buNone/>
            </a:pPr>
            <a:r>
              <a:rPr lang="es-ES" sz="2000" dirty="0"/>
              <a:t>	FOTON EV </a:t>
            </a:r>
            <a:r>
              <a:rPr lang="es-ES" sz="2000" dirty="0" err="1"/>
              <a:t>Unit</a:t>
            </a:r>
            <a:r>
              <a:rPr lang="es-ES" sz="2000" dirty="0"/>
              <a:t>				DIDI CHUXING</a:t>
            </a:r>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p:txBody>
      </p:sp>
      <p:pic>
        <p:nvPicPr>
          <p:cNvPr id="6" name="Imagen 5"/>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1480679" y="4338774"/>
            <a:ext cx="2879943" cy="2159943"/>
          </a:xfrm>
          <a:prstGeom prst="rect">
            <a:avLst/>
          </a:prstGeom>
        </p:spPr>
      </p:pic>
      <p:pic>
        <p:nvPicPr>
          <p:cNvPr id="7" name="Imagen 6"/>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5130786" y="2309378"/>
            <a:ext cx="2735980" cy="2051980"/>
          </a:xfrm>
          <a:prstGeom prst="rect">
            <a:avLst/>
          </a:prstGeom>
        </p:spPr>
      </p:pic>
      <p:pic>
        <p:nvPicPr>
          <p:cNvPr id="8" name="Imagen 7"/>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6067335" y="4371312"/>
            <a:ext cx="2807987" cy="2105987"/>
          </a:xfrm>
          <a:prstGeom prst="rect">
            <a:avLst/>
          </a:prstGeom>
        </p:spPr>
      </p:pic>
      <p:pic>
        <p:nvPicPr>
          <p:cNvPr id="9" name="Imagen 8"/>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651282" y="2328087"/>
            <a:ext cx="2699943" cy="2024943"/>
          </a:xfrm>
          <a:prstGeom prst="rect">
            <a:avLst/>
          </a:prstGeom>
        </p:spPr>
      </p:pic>
      <p:pic>
        <p:nvPicPr>
          <p:cNvPr id="11" name="Imagem 9" descr="C:\Users\claudio mantero\AppData\Local\Microsoft\Windows\INetCache\Content.Word\20180625_163158.jpg"/>
          <p:cNvPicPr>
            <a:picLocks noChangeAspect="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4247045" y="0"/>
            <a:ext cx="2879980" cy="1399272"/>
          </a:xfrm>
          <a:prstGeom prst="rect">
            <a:avLst/>
          </a:prstGeom>
          <a:noFill/>
          <a:ln>
            <a:noFill/>
          </a:ln>
        </p:spPr>
      </p:pic>
    </p:spTree>
    <p:extLst>
      <p:ext uri="{BB962C8B-B14F-4D97-AF65-F5344CB8AC3E}">
        <p14:creationId xmlns="" xmlns:p14="http://schemas.microsoft.com/office/powerpoint/2010/main" val="31223805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2600" y="228600"/>
            <a:ext cx="4238985" cy="1039813"/>
          </a:xfrm>
        </p:spPr>
        <p:txBody>
          <a:bodyPr/>
          <a:lstStyle/>
          <a:p>
            <a:pPr algn="ctr"/>
            <a:r>
              <a:rPr lang="pt-PT" sz="2800" dirty="0">
                <a:solidFill>
                  <a:srgbClr val="000090"/>
                </a:solidFill>
              </a:rPr>
              <a:t>ON-SITE VISITS</a:t>
            </a:r>
            <a:br>
              <a:rPr lang="pt-PT" sz="2800" dirty="0">
                <a:solidFill>
                  <a:srgbClr val="000090"/>
                </a:solidFill>
              </a:rPr>
            </a:br>
            <a:r>
              <a:rPr lang="en-GB" altLang="en-US" sz="2400" dirty="0">
                <a:solidFill>
                  <a:srgbClr val="2249A1"/>
                </a:solidFill>
                <a:cs typeface="Arial"/>
              </a:rPr>
              <a:t/>
            </a:r>
            <a:br>
              <a:rPr lang="en-GB" altLang="en-US" sz="2400" dirty="0">
                <a:solidFill>
                  <a:srgbClr val="2249A1"/>
                </a:solidFill>
                <a:cs typeface="Arial"/>
              </a:rPr>
            </a:br>
            <a:r>
              <a:rPr lang="en-GB" altLang="en-US" sz="2400" dirty="0">
                <a:solidFill>
                  <a:srgbClr val="000090"/>
                </a:solidFill>
                <a:cs typeface="Arial"/>
              </a:rPr>
              <a:t>SHENZHEN (1)</a:t>
            </a:r>
            <a:endParaRPr lang="fr-FR" dirty="0">
              <a:solidFill>
                <a:srgbClr val="000090"/>
              </a:solidFill>
            </a:endParaRPr>
          </a:p>
        </p:txBody>
      </p:sp>
      <p:sp>
        <p:nvSpPr>
          <p:cNvPr id="4" name="Espace réservé du contenu 3"/>
          <p:cNvSpPr>
            <a:spLocks noGrp="1" noChangeAspect="1"/>
          </p:cNvSpPr>
          <p:nvPr>
            <p:ph idx="11"/>
          </p:nvPr>
        </p:nvSpPr>
        <p:spPr>
          <a:xfrm>
            <a:off x="330217" y="1455683"/>
            <a:ext cx="8180816" cy="4422508"/>
          </a:xfrm>
        </p:spPr>
        <p:txBody>
          <a:bodyPr/>
          <a:lstStyle/>
          <a:p>
            <a:pPr marL="190500" lvl="1" indent="0">
              <a:spcBef>
                <a:spcPts val="1100"/>
              </a:spcBef>
              <a:buNone/>
            </a:pPr>
            <a:r>
              <a:rPr lang="en-US" sz="2000" dirty="0"/>
              <a:t>Shenzhen Transport Bureau 			       </a:t>
            </a:r>
            <a:r>
              <a:rPr lang="es-ES" sz="2000" dirty="0"/>
              <a:t>BYD</a:t>
            </a:r>
            <a:endParaRPr lang="en-US" sz="2000" dirty="0"/>
          </a:p>
          <a:p>
            <a:pPr marL="190500" lvl="1" indent="0">
              <a:spcBef>
                <a:spcPts val="1100"/>
              </a:spcBef>
              <a:buNone/>
            </a:pPr>
            <a:r>
              <a:rPr lang="en-US" sz="2000" dirty="0"/>
              <a:t>	SZ Urban Transport Planning Center’s Lab</a:t>
            </a:r>
            <a:r>
              <a:rPr lang="es-ES" sz="2000" dirty="0"/>
              <a:t> 	      </a:t>
            </a:r>
            <a:r>
              <a:rPr lang="es-ES" sz="2000" dirty="0" err="1"/>
              <a:t>Keanda</a:t>
            </a: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p:txBody>
      </p:sp>
      <p:pic>
        <p:nvPicPr>
          <p:cNvPr id="5" name="Imagen 4"/>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334591" y="2260755"/>
            <a:ext cx="2735996" cy="2051986"/>
          </a:xfrm>
          <a:prstGeom prst="rect">
            <a:avLst/>
          </a:prstGeom>
        </p:spPr>
      </p:pic>
      <p:pic>
        <p:nvPicPr>
          <p:cNvPr id="6" name="Imagen 5"/>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6268339" y="2262967"/>
            <a:ext cx="2735940" cy="2051940"/>
          </a:xfrm>
          <a:prstGeom prst="rect">
            <a:avLst/>
          </a:prstGeom>
        </p:spPr>
      </p:pic>
      <p:pic>
        <p:nvPicPr>
          <p:cNvPr id="7" name="Imagen 6"/>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5645365" y="4379383"/>
            <a:ext cx="2807943" cy="2105943"/>
          </a:xfrm>
          <a:prstGeom prst="rect">
            <a:avLst/>
          </a:prstGeom>
        </p:spPr>
      </p:pic>
      <p:pic>
        <p:nvPicPr>
          <p:cNvPr id="8" name="Imagen 7"/>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1351379" y="4379382"/>
            <a:ext cx="2879943" cy="2159943"/>
          </a:xfrm>
          <a:prstGeom prst="rect">
            <a:avLst/>
          </a:prstGeom>
        </p:spPr>
      </p:pic>
      <p:pic>
        <p:nvPicPr>
          <p:cNvPr id="9" name="Imagen 8"/>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5193771" y="113961"/>
            <a:ext cx="1799943" cy="1349943"/>
          </a:xfrm>
          <a:prstGeom prst="rect">
            <a:avLst/>
          </a:prstGeom>
        </p:spPr>
      </p:pic>
      <p:pic>
        <p:nvPicPr>
          <p:cNvPr id="10" name="Imagen 9"/>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3533076" y="2262965"/>
            <a:ext cx="2735943" cy="2051943"/>
          </a:xfrm>
          <a:prstGeom prst="rect">
            <a:avLst/>
          </a:prstGeom>
        </p:spPr>
      </p:pic>
    </p:spTree>
    <p:extLst>
      <p:ext uri="{BB962C8B-B14F-4D97-AF65-F5344CB8AC3E}">
        <p14:creationId xmlns="" xmlns:p14="http://schemas.microsoft.com/office/powerpoint/2010/main" val="166743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2601" y="228600"/>
            <a:ext cx="4369234" cy="1039813"/>
          </a:xfrm>
        </p:spPr>
        <p:txBody>
          <a:bodyPr/>
          <a:lstStyle/>
          <a:p>
            <a:pPr algn="ctr"/>
            <a:r>
              <a:rPr lang="pt-PT" sz="2800" dirty="0">
                <a:solidFill>
                  <a:srgbClr val="000090"/>
                </a:solidFill>
              </a:rPr>
              <a:t>ON-SITE VISITS</a:t>
            </a:r>
            <a:br>
              <a:rPr lang="pt-PT" sz="2800" dirty="0">
                <a:solidFill>
                  <a:srgbClr val="000090"/>
                </a:solidFill>
              </a:rPr>
            </a:br>
            <a:r>
              <a:rPr lang="en-GB" altLang="en-US" sz="2400" dirty="0">
                <a:solidFill>
                  <a:srgbClr val="2249A1"/>
                </a:solidFill>
                <a:cs typeface="Arial"/>
              </a:rPr>
              <a:t/>
            </a:r>
            <a:br>
              <a:rPr lang="en-GB" altLang="en-US" sz="2400" dirty="0">
                <a:solidFill>
                  <a:srgbClr val="2249A1"/>
                </a:solidFill>
                <a:cs typeface="Arial"/>
              </a:rPr>
            </a:br>
            <a:r>
              <a:rPr lang="en-GB" altLang="en-US" sz="2400" dirty="0">
                <a:solidFill>
                  <a:srgbClr val="000090"/>
                </a:solidFill>
                <a:cs typeface="Arial"/>
              </a:rPr>
              <a:t>SHENZHEN (2)</a:t>
            </a:r>
            <a:endParaRPr lang="fr-FR" dirty="0">
              <a:solidFill>
                <a:srgbClr val="000090"/>
              </a:solidFill>
            </a:endParaRPr>
          </a:p>
        </p:txBody>
      </p:sp>
      <p:sp>
        <p:nvSpPr>
          <p:cNvPr id="4" name="Espace réservé du contenu 3"/>
          <p:cNvSpPr>
            <a:spLocks noGrp="1" noChangeAspect="1"/>
          </p:cNvSpPr>
          <p:nvPr>
            <p:ph idx="11"/>
          </p:nvPr>
        </p:nvSpPr>
        <p:spPr>
          <a:xfrm>
            <a:off x="330216" y="1455683"/>
            <a:ext cx="8813783" cy="4422508"/>
          </a:xfrm>
        </p:spPr>
        <p:txBody>
          <a:bodyPr/>
          <a:lstStyle/>
          <a:p>
            <a:pPr marL="190500" lvl="1" indent="0">
              <a:spcBef>
                <a:spcPts val="1100"/>
              </a:spcBef>
              <a:buNone/>
            </a:pPr>
            <a:r>
              <a:rPr lang="es-ES" sz="2000" dirty="0" err="1"/>
              <a:t>Shenzhen</a:t>
            </a:r>
            <a:r>
              <a:rPr lang="es-ES" sz="2000" dirty="0"/>
              <a:t> Bus </a:t>
            </a:r>
            <a:r>
              <a:rPr lang="es-ES" sz="2000" dirty="0" err="1"/>
              <a:t>Group</a:t>
            </a: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r>
              <a:rPr lang="es-ES" sz="2000" dirty="0"/>
              <a:t>							</a:t>
            </a:r>
          </a:p>
          <a:p>
            <a:pPr marL="190500" lvl="1" indent="0">
              <a:spcBef>
                <a:spcPts val="1100"/>
              </a:spcBef>
              <a:buNone/>
            </a:pPr>
            <a:r>
              <a:rPr lang="es-ES" sz="2000" dirty="0"/>
              <a:t>							     </a:t>
            </a:r>
            <a:r>
              <a:rPr lang="es-ES" sz="2000" dirty="0" err="1"/>
              <a:t>Shenzhen</a:t>
            </a:r>
            <a:r>
              <a:rPr lang="es-ES" sz="2000" dirty="0"/>
              <a:t> Metro </a:t>
            </a:r>
          </a:p>
          <a:p>
            <a:pPr marL="190500" lvl="1" indent="0">
              <a:spcBef>
                <a:spcPts val="1100"/>
              </a:spcBef>
              <a:buNone/>
            </a:pPr>
            <a:r>
              <a:rPr lang="es-ES" sz="2000" dirty="0"/>
              <a:t>		Golden Road </a:t>
            </a:r>
            <a:r>
              <a:rPr lang="es-ES" sz="2000" dirty="0" err="1"/>
              <a:t>Traffic</a:t>
            </a:r>
            <a:r>
              <a:rPr lang="es-ES" sz="2000" dirty="0"/>
              <a:t> </a:t>
            </a:r>
            <a:r>
              <a:rPr lang="es-ES" sz="2000" dirty="0" err="1"/>
              <a:t>Technology</a:t>
            </a:r>
            <a:r>
              <a:rPr lang="en-US" sz="2000" dirty="0"/>
              <a:t>		</a:t>
            </a:r>
            <a:endParaRPr lang="es-ES" sz="2000" dirty="0"/>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r>
              <a:rPr lang="es-ES" sz="2000" dirty="0"/>
              <a:t>				</a:t>
            </a:r>
          </a:p>
          <a:p>
            <a:pPr marL="190500" lvl="1" indent="0">
              <a:spcBef>
                <a:spcPts val="1100"/>
              </a:spcBef>
              <a:buNone/>
            </a:pPr>
            <a:endParaRPr lang="es-ES" sz="2000" dirty="0"/>
          </a:p>
          <a:p>
            <a:pPr marL="190500" lvl="1" indent="0">
              <a:spcBef>
                <a:spcPts val="1100"/>
              </a:spcBef>
              <a:buNone/>
            </a:pPr>
            <a:endParaRPr lang="es-ES" sz="2000" dirty="0"/>
          </a:p>
          <a:p>
            <a:pPr marL="190500" lvl="1" indent="0">
              <a:spcBef>
                <a:spcPts val="1100"/>
              </a:spcBef>
              <a:buNone/>
            </a:pPr>
            <a:endParaRPr lang="es-ES" sz="2000" dirty="0"/>
          </a:p>
        </p:txBody>
      </p:sp>
      <p:pic>
        <p:nvPicPr>
          <p:cNvPr id="5" name="Imagen 4"/>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586157" y="1904803"/>
            <a:ext cx="2735943" cy="2051943"/>
          </a:xfrm>
          <a:prstGeom prst="rect">
            <a:avLst/>
          </a:prstGeom>
        </p:spPr>
      </p:pic>
      <p:pic>
        <p:nvPicPr>
          <p:cNvPr id="6" name="Imagen 5"/>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3288855" y="1888522"/>
            <a:ext cx="2735943" cy="2051943"/>
          </a:xfrm>
          <a:prstGeom prst="rect">
            <a:avLst/>
          </a:prstGeom>
        </p:spPr>
      </p:pic>
      <p:pic>
        <p:nvPicPr>
          <p:cNvPr id="7" name="Imagen 6"/>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6020743" y="1888522"/>
            <a:ext cx="2519943" cy="1889943"/>
          </a:xfrm>
          <a:prstGeom prst="rect">
            <a:avLst/>
          </a:prstGeom>
        </p:spPr>
      </p:pic>
      <p:pic>
        <p:nvPicPr>
          <p:cNvPr id="8" name="Imagen 7"/>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121562" y="4068145"/>
            <a:ext cx="1835973" cy="2447973"/>
          </a:xfrm>
          <a:prstGeom prst="rect">
            <a:avLst/>
          </a:prstGeom>
        </p:spPr>
      </p:pic>
      <p:pic>
        <p:nvPicPr>
          <p:cNvPr id="9" name="Imagen 8"/>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1953788" y="4477060"/>
            <a:ext cx="2699943" cy="2024943"/>
          </a:xfrm>
          <a:prstGeom prst="rect">
            <a:avLst/>
          </a:prstGeom>
        </p:spPr>
      </p:pic>
      <p:pic>
        <p:nvPicPr>
          <p:cNvPr id="10" name="Imagen 9"/>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4623926" y="4688703"/>
            <a:ext cx="2411943" cy="1808943"/>
          </a:xfrm>
          <a:prstGeom prst="rect">
            <a:avLst/>
          </a:prstGeom>
        </p:spPr>
      </p:pic>
      <p:pic>
        <p:nvPicPr>
          <p:cNvPr id="11" name="Imagen 10"/>
          <p:cNvPicPr>
            <a:picLocks noChangeAspect="1"/>
          </p:cNvPicPr>
          <p:nvPr/>
        </p:nvPicPr>
        <p:blipFill>
          <a:blip r:embed="rId9" cstate="screen">
            <a:extLst>
              <a:ext uri="{28A0092B-C50C-407E-A947-70E740481C1C}">
                <a14:useLocalDpi xmlns="" xmlns:a14="http://schemas.microsoft.com/office/drawing/2010/main"/>
              </a:ext>
            </a:extLst>
          </a:blip>
          <a:stretch>
            <a:fillRect/>
          </a:stretch>
        </p:blipFill>
        <p:spPr>
          <a:xfrm>
            <a:off x="7197495" y="4070044"/>
            <a:ext cx="1799973" cy="2399973"/>
          </a:xfrm>
          <a:prstGeom prst="rect">
            <a:avLst/>
          </a:prstGeom>
        </p:spPr>
      </p:pic>
      <p:pic>
        <p:nvPicPr>
          <p:cNvPr id="12" name="Imagen 11"/>
          <p:cNvPicPr>
            <a:picLocks noChangeAspect="1"/>
          </p:cNvPicPr>
          <p:nvPr/>
        </p:nvPicPr>
        <p:blipFill>
          <a:blip r:embed="rId10" cstate="screen">
            <a:extLst>
              <a:ext uri="{28A0092B-C50C-407E-A947-70E740481C1C}">
                <a14:useLocalDpi xmlns="" xmlns:a14="http://schemas.microsoft.com/office/drawing/2010/main"/>
              </a:ext>
            </a:extLst>
          </a:blip>
          <a:stretch>
            <a:fillRect/>
          </a:stretch>
        </p:blipFill>
        <p:spPr>
          <a:xfrm>
            <a:off x="5014682" y="113969"/>
            <a:ext cx="1799934" cy="1349934"/>
          </a:xfrm>
          <a:prstGeom prst="rect">
            <a:avLst/>
          </a:prstGeom>
        </p:spPr>
      </p:pic>
    </p:spTree>
    <p:extLst>
      <p:ext uri="{BB962C8B-B14F-4D97-AF65-F5344CB8AC3E}">
        <p14:creationId xmlns="" xmlns:p14="http://schemas.microsoft.com/office/powerpoint/2010/main" val="4259798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70F4F7D-1EC1-4D23-9C8C-077F96A8C14F}"/>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pt-PT" sz="2400" b="0" dirty="0"/>
              <a:t>TRANSPORT </a:t>
            </a:r>
            <a:r>
              <a:rPr lang="pt-PT" sz="2400" b="0" dirty="0" err="1"/>
              <a:t>facts</a:t>
            </a:r>
            <a:r>
              <a:rPr lang="pt-PT" sz="2400" b="0" dirty="0"/>
              <a:t> CHINA - </a:t>
            </a:r>
            <a:r>
              <a:rPr lang="pt-PT" sz="2400" b="0" dirty="0" err="1"/>
              <a:t>Transport</a:t>
            </a:r>
            <a:endParaRPr lang="pt-PT" sz="2400" b="0" dirty="0"/>
          </a:p>
        </p:txBody>
      </p:sp>
      <p:sp>
        <p:nvSpPr>
          <p:cNvPr id="5" name="Retângulo 4">
            <a:extLst>
              <a:ext uri="{FF2B5EF4-FFF2-40B4-BE49-F238E27FC236}">
                <a16:creationId xmlns="" xmlns:a16="http://schemas.microsoft.com/office/drawing/2014/main" id="{00C2CDF5-9878-4C3B-A1EB-4C2D13C93473}"/>
              </a:ext>
            </a:extLst>
          </p:cNvPr>
          <p:cNvSpPr/>
          <p:nvPr/>
        </p:nvSpPr>
        <p:spPr>
          <a:xfrm>
            <a:off x="323849" y="1640797"/>
            <a:ext cx="8543703" cy="707886"/>
          </a:xfrm>
          <a:prstGeom prst="rect">
            <a:avLst/>
          </a:prstGeom>
        </p:spPr>
        <p:txBody>
          <a:bodyPr wrap="square">
            <a:spAutoFit/>
          </a:bodyPr>
          <a:lstStyle/>
          <a:p>
            <a:pPr>
              <a:spcBef>
                <a:spcPts val="600"/>
              </a:spcBef>
              <a:buFont typeface="Wingdings" panose="05000000000000000000" pitchFamily="2" charset="2"/>
              <a:buNone/>
            </a:pPr>
            <a:r>
              <a:rPr lang="en-US" altLang="zh-CN" sz="2000" dirty="0">
                <a:latin typeface="+mn-lt"/>
              </a:rPr>
              <a:t>The number of vehicles in China is around 304m,in which automobile is around 205m(253m in US).It will reach 350m to 500m by 2030</a:t>
            </a:r>
          </a:p>
        </p:txBody>
      </p:sp>
      <p:pic>
        <p:nvPicPr>
          <p:cNvPr id="6" name="图片 1">
            <a:extLst>
              <a:ext uri="{FF2B5EF4-FFF2-40B4-BE49-F238E27FC236}">
                <a16:creationId xmlns="" xmlns:a16="http://schemas.microsoft.com/office/drawing/2014/main" id="{B0CA0039-E691-4EFD-BAFE-2F2D6DAFA863}"/>
              </a:ext>
            </a:extLst>
          </p:cNvPr>
          <p:cNvPicPr>
            <a:picLocks noChangeAspect="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125327" y="2838420"/>
            <a:ext cx="8915823" cy="3420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ooter Placeholder 3">
            <a:extLst>
              <a:ext uri="{FF2B5EF4-FFF2-40B4-BE49-F238E27FC236}">
                <a16:creationId xmlns="" xmlns:a16="http://schemas.microsoft.com/office/drawing/2014/main" id="{7BECA2D5-CF55-4F1D-B4EF-67C22D26A99C}"/>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36721854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833586" y="1620401"/>
            <a:ext cx="6908334" cy="4717009"/>
          </a:xfrm>
          <a:prstGeom prst="rect">
            <a:avLst/>
          </a:prstGeom>
        </p:spPr>
      </p:pic>
      <p:sp>
        <p:nvSpPr>
          <p:cNvPr id="4" name="Título 1">
            <a:extLst>
              <a:ext uri="{FF2B5EF4-FFF2-40B4-BE49-F238E27FC236}">
                <a16:creationId xmlns="" xmlns:a16="http://schemas.microsoft.com/office/drawing/2014/main" id="{CA289DA8-33B6-4D12-A78D-5C494EAEBD54}"/>
              </a:ext>
            </a:extLst>
          </p:cNvPr>
          <p:cNvSpPr txBox="1">
            <a:spLocks/>
          </p:cNvSpPr>
          <p:nvPr/>
        </p:nvSpPr>
        <p:spPr>
          <a:xfrm>
            <a:off x="323850" y="115888"/>
            <a:ext cx="734377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0" hangingPunct="0">
              <a:spcBef>
                <a:spcPct val="50000"/>
              </a:spcBef>
              <a:defRPr b="0" baseline="0">
                <a:solidFill>
                  <a:srgbClr val="134095"/>
                </a:solidFill>
                <a:latin typeface="+mj-lt"/>
                <a:cs typeface="MS PGothic"/>
              </a:defRPr>
            </a:lvl1pPr>
            <a:lvl2pPr eaLnBrk="0" hangingPunct="0">
              <a:spcBef>
                <a:spcPct val="50000"/>
              </a:spcBef>
              <a:defRPr sz="2200" b="1">
                <a:solidFill>
                  <a:srgbClr val="FFFFFF"/>
                </a:solidFill>
                <a:latin typeface="Arial" charset="0"/>
                <a:cs typeface="MS PGothic"/>
              </a:defRPr>
            </a:lvl2pPr>
            <a:lvl3pPr eaLnBrk="0" hangingPunct="0">
              <a:spcBef>
                <a:spcPct val="50000"/>
              </a:spcBef>
              <a:defRPr sz="2200" b="1">
                <a:solidFill>
                  <a:srgbClr val="FFFFFF"/>
                </a:solidFill>
                <a:latin typeface="Arial" charset="0"/>
                <a:cs typeface="MS PGothic"/>
              </a:defRPr>
            </a:lvl3pPr>
            <a:lvl4pPr eaLnBrk="0" hangingPunct="0">
              <a:spcBef>
                <a:spcPct val="50000"/>
              </a:spcBef>
              <a:defRPr sz="2200" b="1">
                <a:solidFill>
                  <a:srgbClr val="FFFFFF"/>
                </a:solidFill>
                <a:latin typeface="Arial" charset="0"/>
                <a:cs typeface="MS PGothic"/>
              </a:defRPr>
            </a:lvl4pPr>
            <a:lvl5pPr eaLnBrk="0" hangingPunct="0">
              <a:spcBef>
                <a:spcPct val="50000"/>
              </a:spcBef>
              <a:defRPr sz="2200" b="1">
                <a:solidFill>
                  <a:srgbClr val="FFFFFF"/>
                </a:solidFill>
                <a:latin typeface="Arial" charset="0"/>
                <a:cs typeface="MS PGothic"/>
              </a:defRPr>
            </a:lvl5pPr>
            <a:lvl6pPr marL="457200" fontAlgn="base">
              <a:spcBef>
                <a:spcPct val="50000"/>
              </a:spcBef>
              <a:spcAft>
                <a:spcPct val="0"/>
              </a:spcAft>
              <a:defRPr sz="2200" b="1">
                <a:solidFill>
                  <a:srgbClr val="134095"/>
                </a:solidFill>
                <a:latin typeface="Arial" charset="0"/>
              </a:defRPr>
            </a:lvl6pPr>
            <a:lvl7pPr marL="914400" fontAlgn="base">
              <a:spcBef>
                <a:spcPct val="50000"/>
              </a:spcBef>
              <a:spcAft>
                <a:spcPct val="0"/>
              </a:spcAft>
              <a:defRPr sz="2200" b="1">
                <a:solidFill>
                  <a:srgbClr val="134095"/>
                </a:solidFill>
                <a:latin typeface="Arial" charset="0"/>
              </a:defRPr>
            </a:lvl7pPr>
            <a:lvl8pPr marL="1371600" fontAlgn="base">
              <a:spcBef>
                <a:spcPct val="50000"/>
              </a:spcBef>
              <a:spcAft>
                <a:spcPct val="0"/>
              </a:spcAft>
              <a:defRPr sz="2200" b="1">
                <a:solidFill>
                  <a:srgbClr val="134095"/>
                </a:solidFill>
                <a:latin typeface="Arial" charset="0"/>
              </a:defRPr>
            </a:lvl8pPr>
            <a:lvl9pPr marL="1828800" fontAlgn="base">
              <a:spcBef>
                <a:spcPct val="50000"/>
              </a:spcBef>
              <a:spcAft>
                <a:spcPct val="0"/>
              </a:spcAft>
              <a:defRPr sz="2200" b="1">
                <a:solidFill>
                  <a:srgbClr val="134095"/>
                </a:solidFill>
                <a:latin typeface="Arial" charset="0"/>
              </a:defRPr>
            </a:lvl9pPr>
          </a:lstStyle>
          <a:p>
            <a:r>
              <a:rPr lang="pt-PT" dirty="0"/>
              <a:t>TRANSPORT </a:t>
            </a:r>
            <a:r>
              <a:rPr lang="pt-PT" dirty="0" err="1"/>
              <a:t>facts</a:t>
            </a:r>
            <a:r>
              <a:rPr lang="pt-PT" dirty="0"/>
              <a:t> CHINA - </a:t>
            </a:r>
            <a:r>
              <a:rPr lang="pt-PT" dirty="0" err="1"/>
              <a:t>Emissions</a:t>
            </a:r>
            <a:endParaRPr lang="pt-PT" dirty="0"/>
          </a:p>
        </p:txBody>
      </p:sp>
      <p:sp>
        <p:nvSpPr>
          <p:cNvPr id="7" name="Footer Placeholder 3">
            <a:extLst>
              <a:ext uri="{FF2B5EF4-FFF2-40B4-BE49-F238E27FC236}">
                <a16:creationId xmlns="" xmlns:a16="http://schemas.microsoft.com/office/drawing/2014/main" id="{8A5F493A-C59D-4980-A949-6B762918E61D}"/>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36676452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3">
            <a:extLst>
              <a:ext uri="{FF2B5EF4-FFF2-40B4-BE49-F238E27FC236}">
                <a16:creationId xmlns="" xmlns:a16="http://schemas.microsoft.com/office/drawing/2014/main" id="{19B528C3-1198-4A9C-A801-A8FA2EA7902E}"/>
              </a:ext>
            </a:extLst>
          </p:cNvPr>
          <p:cNvSpPr txBox="1">
            <a:spLocks/>
          </p:cNvSpPr>
          <p:nvPr/>
        </p:nvSpPr>
        <p:spPr>
          <a:xfrm>
            <a:off x="329885" y="1625600"/>
            <a:ext cx="8692469" cy="4605490"/>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a:buFontTx/>
              <a:buNone/>
            </a:pPr>
            <a:r>
              <a:rPr lang="en-US" sz="2000" dirty="0"/>
              <a:t>Connectivity Platform between EU and China (September 2015)</a:t>
            </a:r>
            <a:endParaRPr lang="en-GB" altLang="en-US" sz="1800" kern="0" dirty="0">
              <a:cs typeface="Arial"/>
            </a:endParaRPr>
          </a:p>
          <a:p>
            <a:pPr lvl="1">
              <a:buFont typeface="Arial" panose="020B0604020202020204" pitchFamily="34" charset="0"/>
              <a:buChar char="•"/>
            </a:pPr>
            <a:r>
              <a:rPr lang="pt-PT" sz="1800" dirty="0" err="1"/>
              <a:t>Promote</a:t>
            </a:r>
            <a:r>
              <a:rPr lang="pt-PT" sz="1800" dirty="0"/>
              <a:t> </a:t>
            </a:r>
            <a:r>
              <a:rPr lang="pt-PT" sz="1800" dirty="0" err="1"/>
              <a:t>seamless</a:t>
            </a:r>
            <a:r>
              <a:rPr lang="pt-PT" sz="1800" dirty="0"/>
              <a:t> </a:t>
            </a:r>
            <a:r>
              <a:rPr lang="pt-PT" sz="1800" dirty="0" err="1"/>
              <a:t>transport</a:t>
            </a:r>
            <a:r>
              <a:rPr lang="pt-PT" sz="1800" dirty="0"/>
              <a:t> </a:t>
            </a:r>
            <a:r>
              <a:rPr lang="pt-PT" sz="1800" dirty="0" err="1"/>
              <a:t>connections</a:t>
            </a:r>
            <a:r>
              <a:rPr lang="pt-PT" sz="1800" dirty="0"/>
              <a:t> </a:t>
            </a:r>
            <a:r>
              <a:rPr lang="pt-PT" sz="1800" dirty="0" err="1"/>
              <a:t>and</a:t>
            </a:r>
            <a:r>
              <a:rPr lang="pt-PT" sz="1800" dirty="0"/>
              <a:t> </a:t>
            </a:r>
            <a:r>
              <a:rPr lang="pt-PT" sz="1800" dirty="0" err="1"/>
              <a:t>transport</a:t>
            </a:r>
            <a:r>
              <a:rPr lang="pt-PT" sz="1800" dirty="0"/>
              <a:t> </a:t>
            </a:r>
            <a:r>
              <a:rPr lang="pt-PT" sz="1800" dirty="0" err="1"/>
              <a:t>facilitation</a:t>
            </a:r>
            <a:r>
              <a:rPr lang="pt-PT" sz="1800" dirty="0"/>
              <a:t>,</a:t>
            </a:r>
          </a:p>
          <a:p>
            <a:pPr lvl="1">
              <a:buFont typeface="Arial" panose="020B0604020202020204" pitchFamily="34" charset="0"/>
              <a:buChar char="•"/>
            </a:pPr>
            <a:r>
              <a:rPr lang="en-US" sz="1800" dirty="0"/>
              <a:t>Synergize related policies and projects</a:t>
            </a:r>
          </a:p>
          <a:p>
            <a:pPr lvl="1">
              <a:buFont typeface="Arial" panose="020B0604020202020204" pitchFamily="34" charset="0"/>
              <a:buChar char="•"/>
            </a:pPr>
            <a:r>
              <a:rPr lang="en-US" sz="1800" dirty="0"/>
              <a:t>Create cooperation opportunities for Chinese and European enterprises</a:t>
            </a:r>
          </a:p>
          <a:p>
            <a:pPr lvl="1">
              <a:buFont typeface="Arial" panose="020B0604020202020204" pitchFamily="34" charset="0"/>
              <a:buChar char="•"/>
            </a:pPr>
            <a:r>
              <a:rPr lang="en-US" sz="1800" dirty="0"/>
              <a:t>Transparent environment and a level playing field for investment in transport and other fields</a:t>
            </a:r>
          </a:p>
          <a:p>
            <a:pPr marL="190500" lvl="1" indent="0">
              <a:buNone/>
            </a:pPr>
            <a:endParaRPr lang="en-US" sz="1800" dirty="0"/>
          </a:p>
          <a:p>
            <a:pPr marL="0" lvl="1" indent="0">
              <a:spcBef>
                <a:spcPct val="20000"/>
              </a:spcBef>
              <a:buSzPct val="135000"/>
              <a:buNone/>
            </a:pPr>
            <a:r>
              <a:rPr lang="en-US" sz="2000" b="1" dirty="0"/>
              <a:t>EU-China Connectivity Platform Short-Term Action Plan (</a:t>
            </a:r>
            <a:r>
              <a:rPr lang="en-US" sz="2000" b="1" dirty="0" err="1"/>
              <a:t>july</a:t>
            </a:r>
            <a:r>
              <a:rPr lang="en-US" sz="2000" b="1" dirty="0"/>
              <a:t> 2018)</a:t>
            </a:r>
          </a:p>
          <a:p>
            <a:pPr lvl="1">
              <a:buFont typeface="Arial" panose="020B0604020202020204" pitchFamily="34" charset="0"/>
              <a:buChar char="•"/>
            </a:pPr>
            <a:r>
              <a:rPr lang="pt-PT" sz="1800" dirty="0" err="1"/>
              <a:t>Cooperation</a:t>
            </a:r>
            <a:r>
              <a:rPr lang="pt-PT" sz="1800" dirty="0"/>
              <a:t> </a:t>
            </a:r>
            <a:r>
              <a:rPr lang="pt-PT" sz="1800" dirty="0" err="1"/>
              <a:t>on</a:t>
            </a:r>
            <a:r>
              <a:rPr lang="pt-PT" sz="1800" dirty="0"/>
              <a:t> </a:t>
            </a:r>
            <a:r>
              <a:rPr lang="pt-PT" sz="1800" dirty="0" err="1"/>
              <a:t>the</a:t>
            </a:r>
            <a:r>
              <a:rPr lang="pt-PT" sz="1800" dirty="0"/>
              <a:t> </a:t>
            </a:r>
            <a:r>
              <a:rPr lang="pt-PT" sz="1800" dirty="0" err="1"/>
              <a:t>main</a:t>
            </a:r>
            <a:r>
              <a:rPr lang="pt-PT" sz="1800" dirty="0"/>
              <a:t> </a:t>
            </a:r>
            <a:r>
              <a:rPr lang="pt-PT" sz="1800" dirty="0" err="1"/>
              <a:t>infrastrucutural</a:t>
            </a:r>
            <a:r>
              <a:rPr lang="pt-PT" sz="1800" dirty="0"/>
              <a:t> </a:t>
            </a:r>
            <a:r>
              <a:rPr lang="pt-PT" sz="1800" dirty="0" err="1"/>
              <a:t>projects</a:t>
            </a:r>
            <a:r>
              <a:rPr lang="pt-PT" sz="1800" dirty="0"/>
              <a:t> </a:t>
            </a:r>
            <a:r>
              <a:rPr lang="pt-PT" sz="1800" dirty="0" err="1"/>
              <a:t>China’s</a:t>
            </a:r>
            <a:r>
              <a:rPr lang="pt-PT" sz="1800" dirty="0"/>
              <a:t> </a:t>
            </a:r>
            <a:r>
              <a:rPr lang="pt-PT" sz="1800" dirty="0" err="1"/>
              <a:t>Belt</a:t>
            </a:r>
            <a:r>
              <a:rPr lang="pt-PT" sz="1800" dirty="0"/>
              <a:t> </a:t>
            </a:r>
            <a:r>
              <a:rPr lang="pt-PT" sz="1800" dirty="0" err="1"/>
              <a:t>and</a:t>
            </a:r>
            <a:r>
              <a:rPr lang="pt-PT" sz="1800" dirty="0"/>
              <a:t> TEN-T</a:t>
            </a:r>
          </a:p>
          <a:p>
            <a:pPr lvl="1">
              <a:buFont typeface="Arial" panose="020B0604020202020204" pitchFamily="34" charset="0"/>
              <a:buChar char="•"/>
            </a:pPr>
            <a:r>
              <a:rPr lang="pt-PT" sz="1800" dirty="0" err="1"/>
              <a:t>Infrastructure</a:t>
            </a:r>
            <a:r>
              <a:rPr lang="pt-PT" sz="1800" dirty="0"/>
              <a:t> </a:t>
            </a:r>
            <a:r>
              <a:rPr lang="pt-PT" sz="1800" dirty="0" err="1"/>
              <a:t>standardization</a:t>
            </a:r>
            <a:endParaRPr lang="pt-PT" sz="1800" dirty="0"/>
          </a:p>
          <a:p>
            <a:pPr lvl="1">
              <a:buFont typeface="Arial" panose="020B0604020202020204" pitchFamily="34" charset="0"/>
              <a:buChar char="•"/>
            </a:pPr>
            <a:r>
              <a:rPr lang="pt-PT" sz="1800" dirty="0" err="1"/>
              <a:t>Specific</a:t>
            </a:r>
            <a:r>
              <a:rPr lang="pt-PT" sz="1800" dirty="0"/>
              <a:t> </a:t>
            </a:r>
            <a:r>
              <a:rPr lang="pt-PT" sz="1800" dirty="0" err="1"/>
              <a:t>workplan</a:t>
            </a:r>
            <a:r>
              <a:rPr lang="pt-PT" sz="1800" dirty="0"/>
              <a:t> </a:t>
            </a:r>
            <a:r>
              <a:rPr lang="pt-PT" sz="1800" dirty="0" err="1"/>
              <a:t>on</a:t>
            </a:r>
            <a:r>
              <a:rPr lang="pt-PT" sz="1800" dirty="0"/>
              <a:t> </a:t>
            </a:r>
            <a:r>
              <a:rPr lang="pt-PT" sz="1800" dirty="0" err="1"/>
              <a:t>specific</a:t>
            </a:r>
            <a:r>
              <a:rPr lang="pt-PT" sz="1800" dirty="0"/>
              <a:t> </a:t>
            </a:r>
            <a:r>
              <a:rPr lang="pt-PT" sz="1800" dirty="0" err="1"/>
              <a:t>plans</a:t>
            </a:r>
            <a:r>
              <a:rPr lang="pt-PT" sz="1800" dirty="0"/>
              <a:t>.</a:t>
            </a:r>
            <a:endParaRPr lang="en-US" sz="1800" dirty="0"/>
          </a:p>
          <a:p>
            <a:pPr marL="0" lvl="1" indent="0">
              <a:spcBef>
                <a:spcPct val="20000"/>
              </a:spcBef>
              <a:buSzPct val="135000"/>
              <a:buNone/>
            </a:pPr>
            <a:endParaRPr lang="en-US" sz="1800" b="1" dirty="0"/>
          </a:p>
        </p:txBody>
      </p:sp>
      <p:sp>
        <p:nvSpPr>
          <p:cNvPr id="4" name="Titre 1">
            <a:extLst>
              <a:ext uri="{FF2B5EF4-FFF2-40B4-BE49-F238E27FC236}">
                <a16:creationId xmlns="" xmlns:a16="http://schemas.microsoft.com/office/drawing/2014/main" id="{CDA06EFE-0A6D-4F7D-8969-DBE028E452B9}"/>
              </a:ext>
            </a:extLst>
          </p:cNvPr>
          <p:cNvSpPr txBox="1">
            <a:spLocks/>
          </p:cNvSpPr>
          <p:nvPr/>
        </p:nvSpPr>
        <p:spPr>
          <a:xfrm>
            <a:off x="478806" y="297339"/>
            <a:ext cx="717232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de-DE"/>
            </a:defPPr>
            <a:lvl1pPr eaLnBrk="0" hangingPunct="0">
              <a:spcBef>
                <a:spcPct val="50000"/>
              </a:spcBef>
              <a:defRPr b="0" baseline="0">
                <a:solidFill>
                  <a:srgbClr val="134095"/>
                </a:solidFill>
                <a:latin typeface="+mj-lt"/>
                <a:cs typeface="MS PGothic"/>
              </a:defRPr>
            </a:lvl1pPr>
            <a:lvl2pPr eaLnBrk="0" hangingPunct="0">
              <a:spcBef>
                <a:spcPct val="50000"/>
              </a:spcBef>
              <a:defRPr sz="2200" b="1">
                <a:solidFill>
                  <a:srgbClr val="FFFFFF"/>
                </a:solidFill>
                <a:latin typeface="Arial" charset="0"/>
                <a:cs typeface="MS PGothic"/>
              </a:defRPr>
            </a:lvl2pPr>
            <a:lvl3pPr eaLnBrk="0" hangingPunct="0">
              <a:spcBef>
                <a:spcPct val="50000"/>
              </a:spcBef>
              <a:defRPr sz="2200" b="1">
                <a:solidFill>
                  <a:srgbClr val="FFFFFF"/>
                </a:solidFill>
                <a:latin typeface="Arial" charset="0"/>
                <a:cs typeface="MS PGothic"/>
              </a:defRPr>
            </a:lvl3pPr>
            <a:lvl4pPr eaLnBrk="0" hangingPunct="0">
              <a:spcBef>
                <a:spcPct val="50000"/>
              </a:spcBef>
              <a:defRPr sz="2200" b="1">
                <a:solidFill>
                  <a:srgbClr val="FFFFFF"/>
                </a:solidFill>
                <a:latin typeface="Arial" charset="0"/>
                <a:cs typeface="MS PGothic"/>
              </a:defRPr>
            </a:lvl4pPr>
            <a:lvl5pPr eaLnBrk="0" hangingPunct="0">
              <a:spcBef>
                <a:spcPct val="50000"/>
              </a:spcBef>
              <a:defRPr sz="2200" b="1">
                <a:solidFill>
                  <a:srgbClr val="FFFFFF"/>
                </a:solidFill>
                <a:latin typeface="Arial" charset="0"/>
                <a:cs typeface="MS PGothic"/>
              </a:defRPr>
            </a:lvl5pPr>
            <a:lvl6pPr marL="457200" fontAlgn="base">
              <a:spcBef>
                <a:spcPct val="50000"/>
              </a:spcBef>
              <a:spcAft>
                <a:spcPct val="0"/>
              </a:spcAft>
              <a:defRPr sz="2200" b="1">
                <a:solidFill>
                  <a:srgbClr val="134095"/>
                </a:solidFill>
                <a:latin typeface="Arial" charset="0"/>
              </a:defRPr>
            </a:lvl6pPr>
            <a:lvl7pPr marL="914400" fontAlgn="base">
              <a:spcBef>
                <a:spcPct val="50000"/>
              </a:spcBef>
              <a:spcAft>
                <a:spcPct val="0"/>
              </a:spcAft>
              <a:defRPr sz="2200" b="1">
                <a:solidFill>
                  <a:srgbClr val="134095"/>
                </a:solidFill>
                <a:latin typeface="Arial" charset="0"/>
              </a:defRPr>
            </a:lvl7pPr>
            <a:lvl8pPr marL="1371600" fontAlgn="base">
              <a:spcBef>
                <a:spcPct val="50000"/>
              </a:spcBef>
              <a:spcAft>
                <a:spcPct val="0"/>
              </a:spcAft>
              <a:defRPr sz="2200" b="1">
                <a:solidFill>
                  <a:srgbClr val="134095"/>
                </a:solidFill>
                <a:latin typeface="Arial" charset="0"/>
              </a:defRPr>
            </a:lvl8pPr>
            <a:lvl9pPr marL="1828800" fontAlgn="base">
              <a:spcBef>
                <a:spcPct val="50000"/>
              </a:spcBef>
              <a:spcAft>
                <a:spcPct val="0"/>
              </a:spcAft>
              <a:defRPr sz="2200" b="1">
                <a:solidFill>
                  <a:srgbClr val="134095"/>
                </a:solidFill>
                <a:latin typeface="Arial" charset="0"/>
              </a:defRPr>
            </a:lvl9pPr>
          </a:lstStyle>
          <a:p>
            <a:r>
              <a:rPr lang="pt-PT" dirty="0"/>
              <a:t>COOPERATION in TRANSPORT EU</a:t>
            </a:r>
            <a:r>
              <a:rPr lang="pt-PT"/>
              <a:t>/CHINA</a:t>
            </a:r>
            <a:endParaRPr lang="fr-FR" dirty="0"/>
          </a:p>
        </p:txBody>
      </p:sp>
      <p:sp>
        <p:nvSpPr>
          <p:cNvPr id="6" name="Footer Placeholder 3">
            <a:extLst>
              <a:ext uri="{FF2B5EF4-FFF2-40B4-BE49-F238E27FC236}">
                <a16:creationId xmlns="" xmlns:a16="http://schemas.microsoft.com/office/drawing/2014/main" id="{3A2241C7-E892-48CE-8456-F27D0FB1E067}"/>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175348374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3">
            <a:extLst>
              <a:ext uri="{FF2B5EF4-FFF2-40B4-BE49-F238E27FC236}">
                <a16:creationId xmlns="" xmlns:a16="http://schemas.microsoft.com/office/drawing/2014/main" id="{28E557F0-1395-4B64-A4C3-45ABBFBDDDD6}"/>
              </a:ext>
            </a:extLst>
          </p:cNvPr>
          <p:cNvSpPr txBox="1">
            <a:spLocks/>
          </p:cNvSpPr>
          <p:nvPr/>
        </p:nvSpPr>
        <p:spPr bwMode="auto">
          <a:xfrm>
            <a:off x="323850" y="1867768"/>
            <a:ext cx="8813800" cy="40148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34095"/>
              </a:buClr>
              <a:buSzPct val="135000"/>
              <a:buChar char="•"/>
              <a:defRPr sz="3200" b="1">
                <a:solidFill>
                  <a:srgbClr val="134095"/>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647700" lvl="1" indent="-457200">
              <a:lnSpc>
                <a:spcPct val="150000"/>
              </a:lnSpc>
              <a:spcBef>
                <a:spcPts val="1100"/>
              </a:spcBef>
              <a:buFont typeface="+mj-lt"/>
              <a:buAutoNum type="arabicPeriod"/>
            </a:pPr>
            <a:r>
              <a:rPr lang="pt-PT" sz="2000" kern="0" dirty="0">
                <a:solidFill>
                  <a:srgbClr val="CC6600"/>
                </a:solidFill>
              </a:rPr>
              <a:t>Soft </a:t>
            </a:r>
            <a:r>
              <a:rPr lang="pt-PT" sz="2000" kern="0" dirty="0" err="1">
                <a:solidFill>
                  <a:srgbClr val="CC6600"/>
                </a:solidFill>
              </a:rPr>
              <a:t>transport</a:t>
            </a:r>
            <a:r>
              <a:rPr lang="pt-PT" sz="2000" kern="0" dirty="0">
                <a:solidFill>
                  <a:srgbClr val="CC6600"/>
                </a:solidFill>
              </a:rPr>
              <a:t> </a:t>
            </a:r>
            <a:r>
              <a:rPr lang="pt-PT" sz="2000" kern="0" dirty="0" err="1">
                <a:solidFill>
                  <a:srgbClr val="CC6600"/>
                </a:solidFill>
              </a:rPr>
              <a:t>modes</a:t>
            </a:r>
            <a:r>
              <a:rPr lang="pt-PT" sz="2000" kern="0" dirty="0">
                <a:solidFill>
                  <a:srgbClr val="CC6600"/>
                </a:solidFill>
              </a:rPr>
              <a:t>: China country of </a:t>
            </a:r>
            <a:r>
              <a:rPr lang="pt-PT" sz="2000" kern="0" dirty="0" err="1">
                <a:solidFill>
                  <a:srgbClr val="CC6600"/>
                </a:solidFill>
              </a:rPr>
              <a:t>Bikes</a:t>
            </a:r>
            <a:r>
              <a:rPr lang="pt-PT" sz="2000" kern="0" dirty="0">
                <a:solidFill>
                  <a:srgbClr val="CC6600"/>
                </a:solidFill>
              </a:rPr>
              <a:t> (MOBIKE </a:t>
            </a:r>
            <a:r>
              <a:rPr lang="pt-PT" sz="2000" kern="0" dirty="0" err="1">
                <a:solidFill>
                  <a:srgbClr val="CC6600"/>
                </a:solidFill>
              </a:rPr>
              <a:t>and</a:t>
            </a:r>
            <a:r>
              <a:rPr lang="pt-PT" sz="2000" kern="0" dirty="0">
                <a:solidFill>
                  <a:srgbClr val="CC6600"/>
                </a:solidFill>
              </a:rPr>
              <a:t> OFO)</a:t>
            </a:r>
            <a:endParaRPr lang="es-ES" sz="2000" kern="0" dirty="0">
              <a:solidFill>
                <a:srgbClr val="CC6600"/>
              </a:solidFill>
            </a:endParaRPr>
          </a:p>
          <a:p>
            <a:pPr marL="647700" lvl="1" indent="-457200">
              <a:lnSpc>
                <a:spcPct val="150000"/>
              </a:lnSpc>
              <a:spcBef>
                <a:spcPts val="1100"/>
              </a:spcBef>
              <a:buFont typeface="+mj-lt"/>
              <a:buAutoNum type="arabicPeriod"/>
            </a:pPr>
            <a:r>
              <a:rPr lang="en-GB" sz="2000" kern="0" dirty="0">
                <a:solidFill>
                  <a:schemeClr val="accent6"/>
                </a:solidFill>
              </a:rPr>
              <a:t>Mobile Apps &amp; Integrated Mobile Payment Solutions (ORANGE, ALIPAY..)</a:t>
            </a:r>
            <a:endParaRPr lang="es-ES" sz="2000" kern="0" dirty="0">
              <a:solidFill>
                <a:schemeClr val="accent6"/>
              </a:solidFill>
            </a:endParaRPr>
          </a:p>
          <a:p>
            <a:pPr marL="647700" lvl="1" indent="-457200">
              <a:lnSpc>
                <a:spcPct val="150000"/>
              </a:lnSpc>
              <a:spcBef>
                <a:spcPts val="1100"/>
              </a:spcBef>
              <a:buFont typeface="+mj-lt"/>
              <a:buAutoNum type="arabicPeriod"/>
            </a:pPr>
            <a:r>
              <a:rPr lang="pt-PT" sz="2000" kern="0" dirty="0">
                <a:solidFill>
                  <a:srgbClr val="00B050"/>
                </a:solidFill>
              </a:rPr>
              <a:t>New </a:t>
            </a:r>
            <a:r>
              <a:rPr lang="pt-PT" sz="2000" kern="0" dirty="0" err="1">
                <a:solidFill>
                  <a:srgbClr val="00B050"/>
                </a:solidFill>
              </a:rPr>
              <a:t>market</a:t>
            </a:r>
            <a:r>
              <a:rPr lang="pt-PT" sz="2000" kern="0" dirty="0">
                <a:solidFill>
                  <a:srgbClr val="00B050"/>
                </a:solidFill>
              </a:rPr>
              <a:t> for </a:t>
            </a:r>
            <a:r>
              <a:rPr lang="pt-PT" sz="2000" kern="0" dirty="0" err="1">
                <a:solidFill>
                  <a:srgbClr val="00B050"/>
                </a:solidFill>
              </a:rPr>
              <a:t>smart</a:t>
            </a:r>
            <a:r>
              <a:rPr lang="pt-PT" sz="2000" kern="0" dirty="0">
                <a:solidFill>
                  <a:srgbClr val="00B050"/>
                </a:solidFill>
              </a:rPr>
              <a:t> </a:t>
            </a:r>
            <a:r>
              <a:rPr lang="pt-PT" sz="2000" kern="0" dirty="0" err="1">
                <a:solidFill>
                  <a:srgbClr val="00B050"/>
                </a:solidFill>
              </a:rPr>
              <a:t>mobility</a:t>
            </a:r>
            <a:r>
              <a:rPr lang="pt-PT" sz="2000" kern="0" dirty="0">
                <a:solidFill>
                  <a:srgbClr val="00B050"/>
                </a:solidFill>
              </a:rPr>
              <a:t> </a:t>
            </a:r>
            <a:r>
              <a:rPr lang="pt-PT" sz="2000" kern="0" dirty="0" err="1">
                <a:solidFill>
                  <a:srgbClr val="00B050"/>
                </a:solidFill>
              </a:rPr>
              <a:t>and</a:t>
            </a:r>
            <a:r>
              <a:rPr lang="pt-PT" sz="2000" kern="0" dirty="0">
                <a:solidFill>
                  <a:srgbClr val="00B050"/>
                </a:solidFill>
              </a:rPr>
              <a:t> </a:t>
            </a:r>
            <a:r>
              <a:rPr lang="pt-PT" sz="2000" kern="0" dirty="0" err="1">
                <a:solidFill>
                  <a:srgbClr val="00B050"/>
                </a:solidFill>
              </a:rPr>
              <a:t>smart</a:t>
            </a:r>
            <a:r>
              <a:rPr lang="pt-PT" sz="2000" kern="0" dirty="0">
                <a:solidFill>
                  <a:srgbClr val="00B050"/>
                </a:solidFill>
              </a:rPr>
              <a:t> </a:t>
            </a:r>
            <a:r>
              <a:rPr lang="pt-PT" sz="2000" kern="0" dirty="0" err="1">
                <a:solidFill>
                  <a:srgbClr val="00B050"/>
                </a:solidFill>
              </a:rPr>
              <a:t>cities</a:t>
            </a:r>
            <a:r>
              <a:rPr lang="pt-PT" sz="2000" kern="0" dirty="0">
                <a:solidFill>
                  <a:srgbClr val="00B050"/>
                </a:solidFill>
              </a:rPr>
              <a:t> (HUAWEY </a:t>
            </a:r>
            <a:r>
              <a:rPr lang="pt-PT" sz="2000" kern="0" dirty="0" err="1">
                <a:solidFill>
                  <a:srgbClr val="00B050"/>
                </a:solidFill>
              </a:rPr>
              <a:t>and</a:t>
            </a:r>
            <a:r>
              <a:rPr lang="pt-PT" sz="2000" kern="0" dirty="0">
                <a:solidFill>
                  <a:srgbClr val="00B050"/>
                </a:solidFill>
              </a:rPr>
              <a:t> DIDI)</a:t>
            </a:r>
          </a:p>
          <a:p>
            <a:pPr marL="647700" lvl="1" indent="-457200">
              <a:lnSpc>
                <a:spcPct val="150000"/>
              </a:lnSpc>
              <a:spcBef>
                <a:spcPts val="1100"/>
              </a:spcBef>
              <a:buFont typeface="+mj-lt"/>
              <a:buAutoNum type="arabicPeriod"/>
            </a:pPr>
            <a:r>
              <a:rPr lang="pt-PT" sz="2000" kern="0" dirty="0" err="1">
                <a:solidFill>
                  <a:srgbClr val="FFC000"/>
                </a:solidFill>
              </a:rPr>
              <a:t>Electric</a:t>
            </a:r>
            <a:r>
              <a:rPr lang="pt-PT" sz="2000" kern="0" dirty="0">
                <a:solidFill>
                  <a:srgbClr val="FFC000"/>
                </a:solidFill>
              </a:rPr>
              <a:t> </a:t>
            </a:r>
            <a:r>
              <a:rPr lang="pt-PT" sz="2000" kern="0" dirty="0" err="1">
                <a:solidFill>
                  <a:srgbClr val="FFC000"/>
                </a:solidFill>
              </a:rPr>
              <a:t>mobility</a:t>
            </a:r>
            <a:r>
              <a:rPr lang="pt-PT" sz="2000" kern="0" dirty="0">
                <a:solidFill>
                  <a:srgbClr val="FFC000"/>
                </a:solidFill>
              </a:rPr>
              <a:t> (BYD, FOTON </a:t>
            </a:r>
            <a:r>
              <a:rPr lang="pt-PT" sz="2000" kern="0" dirty="0" err="1">
                <a:solidFill>
                  <a:srgbClr val="FFC000"/>
                </a:solidFill>
              </a:rPr>
              <a:t>and</a:t>
            </a:r>
            <a:r>
              <a:rPr lang="pt-PT" sz="2000" kern="0" dirty="0">
                <a:solidFill>
                  <a:srgbClr val="FFC000"/>
                </a:solidFill>
              </a:rPr>
              <a:t> Shenzhen bus </a:t>
            </a:r>
            <a:r>
              <a:rPr lang="pt-PT" sz="2000" kern="0" dirty="0" err="1">
                <a:solidFill>
                  <a:srgbClr val="FFC000"/>
                </a:solidFill>
              </a:rPr>
              <a:t>company</a:t>
            </a:r>
            <a:r>
              <a:rPr lang="pt-PT" sz="2000" kern="0" dirty="0">
                <a:solidFill>
                  <a:srgbClr val="FFC000"/>
                </a:solidFill>
              </a:rPr>
              <a:t>)</a:t>
            </a:r>
          </a:p>
          <a:p>
            <a:pPr marL="647700" lvl="1" indent="-457200">
              <a:lnSpc>
                <a:spcPct val="150000"/>
              </a:lnSpc>
              <a:spcBef>
                <a:spcPts val="1100"/>
              </a:spcBef>
              <a:buFont typeface="+mj-lt"/>
              <a:buAutoNum type="arabicPeriod"/>
            </a:pPr>
            <a:r>
              <a:rPr lang="es-ES" sz="2000" kern="0" dirty="0" err="1"/>
              <a:t>Mobility</a:t>
            </a:r>
            <a:r>
              <a:rPr lang="es-ES" sz="2000" kern="0" dirty="0"/>
              <a:t> and </a:t>
            </a:r>
            <a:r>
              <a:rPr lang="es-ES" sz="2000" kern="0" dirty="0" err="1"/>
              <a:t>tourism</a:t>
            </a:r>
            <a:r>
              <a:rPr lang="es-ES" sz="2000" kern="0" dirty="0"/>
              <a:t> a new </a:t>
            </a:r>
            <a:r>
              <a:rPr lang="es-ES" sz="2000" kern="0" dirty="0" err="1"/>
              <a:t>way</a:t>
            </a:r>
            <a:r>
              <a:rPr lang="es-ES" sz="2000" kern="0" dirty="0"/>
              <a:t> </a:t>
            </a:r>
            <a:r>
              <a:rPr lang="es-ES" sz="2000" kern="0" dirty="0" err="1"/>
              <a:t>to</a:t>
            </a:r>
            <a:r>
              <a:rPr lang="es-ES" sz="2000" kern="0" dirty="0"/>
              <a:t> </a:t>
            </a:r>
            <a:r>
              <a:rPr lang="es-ES" sz="2000" kern="0" dirty="0" err="1"/>
              <a:t>see</a:t>
            </a:r>
            <a:r>
              <a:rPr lang="es-ES" sz="2000" kern="0" dirty="0"/>
              <a:t> </a:t>
            </a:r>
            <a:r>
              <a:rPr lang="es-ES" sz="2000" kern="0" dirty="0" err="1"/>
              <a:t>connections</a:t>
            </a:r>
            <a:r>
              <a:rPr lang="es-ES" sz="2000" kern="0" dirty="0"/>
              <a:t> and </a:t>
            </a:r>
            <a:r>
              <a:rPr lang="es-ES" sz="2000" kern="0" dirty="0" err="1"/>
              <a:t>acessibilities</a:t>
            </a:r>
            <a:endParaRPr lang="es-ES" sz="2000" kern="0" dirty="0"/>
          </a:p>
          <a:p>
            <a:pPr marL="647700" lvl="1" indent="-457200">
              <a:lnSpc>
                <a:spcPct val="150000"/>
              </a:lnSpc>
              <a:spcBef>
                <a:spcPts val="1100"/>
              </a:spcBef>
              <a:buFont typeface="+mj-lt"/>
              <a:buAutoNum type="arabicPeriod"/>
            </a:pPr>
            <a:r>
              <a:rPr lang="en-US" sz="2000" kern="0" dirty="0">
                <a:solidFill>
                  <a:srgbClr val="7030A0"/>
                </a:solidFill>
              </a:rPr>
              <a:t>SMART Urban Transportation Control and Management</a:t>
            </a:r>
            <a:endParaRPr lang="es-ES" sz="2000" kern="0" dirty="0">
              <a:solidFill>
                <a:srgbClr val="7030A0"/>
              </a:solidFill>
            </a:endParaRPr>
          </a:p>
          <a:p>
            <a:pPr lvl="1">
              <a:spcBef>
                <a:spcPts val="1100"/>
              </a:spcBef>
              <a:buFont typeface="Wingdings" charset="2"/>
              <a:buChar char="Ø"/>
            </a:pPr>
            <a:endParaRPr lang="en-GB" altLang="en-US" sz="2400" kern="0" dirty="0">
              <a:solidFill>
                <a:srgbClr val="000000"/>
              </a:solidFill>
              <a:cs typeface="Arial"/>
            </a:endParaRPr>
          </a:p>
        </p:txBody>
      </p:sp>
      <p:sp>
        <p:nvSpPr>
          <p:cNvPr id="11" name="Título 1">
            <a:extLst>
              <a:ext uri="{FF2B5EF4-FFF2-40B4-BE49-F238E27FC236}">
                <a16:creationId xmlns="" xmlns:a16="http://schemas.microsoft.com/office/drawing/2014/main" id="{D34AF9B9-EB51-46EB-94CF-EF0FA1B30206}"/>
              </a:ext>
            </a:extLst>
          </p:cNvPr>
          <p:cNvSpPr>
            <a:spLocks noGrp="1"/>
          </p:cNvSpPr>
          <p:nvPr>
            <p:ph type="title"/>
          </p:nvPr>
        </p:nvSpPr>
        <p:spPr>
          <a:xfrm>
            <a:off x="323850" y="115888"/>
            <a:ext cx="7343775" cy="1152525"/>
          </a:xfrm>
          <a:noFill/>
          <a:ln w="9525">
            <a:noFill/>
            <a:miter lim="800000"/>
            <a:headEnd/>
            <a:tailEnd/>
          </a:ln>
        </p:spPr>
        <p:txBody>
          <a:bodyPr vert="horz" wrap="square" lIns="91440" tIns="45720" rIns="91440" bIns="45720" numCol="1" anchor="ctr" anchorCtr="0" compatLnSpc="1">
            <a:prstTxWarp prst="textNoShape">
              <a:avLst/>
            </a:prstTxWarp>
          </a:bodyPr>
          <a:lstStyle/>
          <a:p>
            <a:r>
              <a:rPr lang="pt-PT" sz="2400" b="0" kern="1200" dirty="0">
                <a:solidFill>
                  <a:srgbClr val="134095"/>
                </a:solidFill>
              </a:rPr>
              <a:t>BEST PRACTICE AND LESSONS LEARNT IN CHINA</a:t>
            </a:r>
          </a:p>
        </p:txBody>
      </p:sp>
      <p:sp>
        <p:nvSpPr>
          <p:cNvPr id="8" name="Footer Placeholder 3">
            <a:extLst>
              <a:ext uri="{FF2B5EF4-FFF2-40B4-BE49-F238E27FC236}">
                <a16:creationId xmlns="" xmlns:a16="http://schemas.microsoft.com/office/drawing/2014/main" id="{7F4E5758-EA06-4269-A28E-F5B1BB40D829}"/>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1387820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AFC2A22-2C3E-4615-8392-BC59452DC79E}"/>
              </a:ext>
            </a:extLst>
          </p:cNvPr>
          <p:cNvSpPr>
            <a:spLocks noGrp="1"/>
          </p:cNvSpPr>
          <p:nvPr>
            <p:ph type="title"/>
          </p:nvPr>
        </p:nvSpPr>
        <p:spPr>
          <a:xfrm>
            <a:off x="281319" y="105255"/>
            <a:ext cx="7343775" cy="1152525"/>
          </a:xfrm>
        </p:spPr>
        <p:txBody>
          <a:bodyPr/>
          <a:lstStyle/>
          <a:p>
            <a:r>
              <a:rPr lang="pt-PT" sz="2400" b="0" dirty="0">
                <a:solidFill>
                  <a:srgbClr val="CC6600"/>
                </a:solidFill>
                <a:latin typeface="+mn-lt"/>
              </a:rPr>
              <a:t>Soft </a:t>
            </a:r>
            <a:r>
              <a:rPr lang="pt-PT" sz="2400" b="0" dirty="0" err="1">
                <a:solidFill>
                  <a:srgbClr val="CC6600"/>
                </a:solidFill>
                <a:latin typeface="+mn-lt"/>
              </a:rPr>
              <a:t>transport</a:t>
            </a:r>
            <a:r>
              <a:rPr lang="pt-PT" sz="2400" b="0" dirty="0">
                <a:solidFill>
                  <a:srgbClr val="CC6600"/>
                </a:solidFill>
                <a:latin typeface="+mn-lt"/>
              </a:rPr>
              <a:t> </a:t>
            </a:r>
            <a:r>
              <a:rPr lang="pt-PT" sz="2400" b="0" dirty="0" err="1">
                <a:solidFill>
                  <a:srgbClr val="CC6600"/>
                </a:solidFill>
                <a:latin typeface="+mn-lt"/>
              </a:rPr>
              <a:t>modes</a:t>
            </a:r>
            <a:r>
              <a:rPr lang="pt-PT" sz="2400" b="0" dirty="0">
                <a:solidFill>
                  <a:srgbClr val="CC6600"/>
                </a:solidFill>
                <a:latin typeface="+mn-lt"/>
              </a:rPr>
              <a:t>: China country of </a:t>
            </a:r>
            <a:r>
              <a:rPr lang="pt-PT" sz="2400" b="0" dirty="0" err="1">
                <a:solidFill>
                  <a:srgbClr val="CC6600"/>
                </a:solidFill>
                <a:latin typeface="+mn-lt"/>
              </a:rPr>
              <a:t>Bikes</a:t>
            </a:r>
            <a:r>
              <a:rPr lang="pt-PT" sz="2400" b="0" dirty="0">
                <a:solidFill>
                  <a:srgbClr val="CC6600"/>
                </a:solidFill>
                <a:latin typeface="+mn-lt"/>
              </a:rPr>
              <a:t> (MOBIKE </a:t>
            </a:r>
            <a:r>
              <a:rPr lang="pt-PT" sz="2400" b="0" dirty="0" err="1">
                <a:solidFill>
                  <a:srgbClr val="CC6600"/>
                </a:solidFill>
                <a:latin typeface="+mn-lt"/>
              </a:rPr>
              <a:t>and</a:t>
            </a:r>
            <a:r>
              <a:rPr lang="pt-PT" sz="2400" b="0" dirty="0">
                <a:solidFill>
                  <a:srgbClr val="CC6600"/>
                </a:solidFill>
                <a:latin typeface="+mn-lt"/>
              </a:rPr>
              <a:t> OFO)</a:t>
            </a:r>
          </a:p>
        </p:txBody>
      </p:sp>
      <p:pic>
        <p:nvPicPr>
          <p:cNvPr id="7" name="Imagem 6">
            <a:extLst>
              <a:ext uri="{FF2B5EF4-FFF2-40B4-BE49-F238E27FC236}">
                <a16:creationId xmlns="" xmlns:a16="http://schemas.microsoft.com/office/drawing/2014/main" id="{33D6AE26-0547-473D-9B07-E37DF4E98D0D}"/>
              </a:ext>
            </a:extLst>
          </p:cNvPr>
          <p:cNvPicPr>
            <a:picLocks noChangeAspect="1"/>
          </p:cNvPicPr>
          <p:nvPr/>
        </p:nvPicPr>
        <p:blipFill rotWithShape="1">
          <a:blip r:embed="rId2" cstate="screen">
            <a:extLst>
              <a:ext uri="{28A0092B-C50C-407E-A947-70E740481C1C}">
                <a14:useLocalDpi xmlns="" xmlns:a14="http://schemas.microsoft.com/office/drawing/2010/main"/>
              </a:ext>
            </a:extLst>
          </a:blip>
          <a:srcRect/>
          <a:stretch/>
        </p:blipFill>
        <p:spPr>
          <a:xfrm rot="5400000">
            <a:off x="556403" y="2038171"/>
            <a:ext cx="3786996" cy="3333750"/>
          </a:xfrm>
          <a:prstGeom prst="rect">
            <a:avLst/>
          </a:prstGeom>
        </p:spPr>
      </p:pic>
      <p:sp>
        <p:nvSpPr>
          <p:cNvPr id="9" name="内容占位符 2">
            <a:extLst>
              <a:ext uri="{FF2B5EF4-FFF2-40B4-BE49-F238E27FC236}">
                <a16:creationId xmlns="" xmlns:a16="http://schemas.microsoft.com/office/drawing/2014/main" id="{35584F5E-2FC6-4B7B-810A-B6B427093E06}"/>
              </a:ext>
            </a:extLst>
          </p:cNvPr>
          <p:cNvSpPr txBox="1"/>
          <p:nvPr/>
        </p:nvSpPr>
        <p:spPr bwMode="auto">
          <a:xfrm>
            <a:off x="3953206" y="2912465"/>
            <a:ext cx="5082363" cy="1802652"/>
          </a:xfrm>
          <a:prstGeom prst="rect">
            <a:avLst/>
          </a:prstGeom>
          <a:noFill/>
          <a:ln w="9525">
            <a:noFill/>
            <a:miter lim="800000"/>
          </a:ln>
          <a:scene3d>
            <a:camera prst="isometricOffAxis1Right"/>
            <a:lightRig rig="threePt" dir="t"/>
          </a:scene3d>
        </p:spPr>
        <p:txBody>
          <a:bodyPr vert="horz" wrap="square" lIns="91440" tIns="45720" rIns="91440" bIns="45720" numCol="1" anchor="t" anchorCtr="0" compatLnSpc="1">
            <a:normAutofit/>
          </a:bodyPr>
          <a:lstStyle>
            <a:lvl1pPr marL="342900" indent="-342900" algn="l" rtl="0" eaLnBrk="0" fontAlgn="base" hangingPunct="0">
              <a:spcBef>
                <a:spcPct val="20000"/>
              </a:spcBef>
              <a:spcAft>
                <a:spcPct val="0"/>
              </a:spcAft>
              <a:buClr>
                <a:srgbClr val="134095"/>
              </a:buClr>
              <a:buSzPct val="135000"/>
              <a:buChar char="•"/>
              <a:defRPr sz="3200" b="1">
                <a:solidFill>
                  <a:srgbClr val="134095"/>
                </a:solidFill>
                <a:latin typeface="+mn-lt"/>
                <a:ea typeface="MS PGothic" panose="020B0600070205080204" pitchFamily="34" charset="-128"/>
                <a:cs typeface="MS PGothic" panose="020B0600070205080204" pitchFamily="34" charset="-128"/>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anose="020B0600070205080204" pitchFamily="34" charset="-128"/>
                <a:cs typeface="MS PGothic" panose="020B0600070205080204" pitchFamily="34" charset="-128"/>
              </a:defRPr>
            </a:lvl2pPr>
            <a:lvl3pPr marL="987425" indent="-228600" algn="l" rtl="0" eaLnBrk="0" fontAlgn="base" hangingPunct="0">
              <a:spcBef>
                <a:spcPct val="30000"/>
              </a:spcBef>
              <a:spcAft>
                <a:spcPct val="0"/>
              </a:spcAft>
              <a:buChar char="–"/>
              <a:defRPr sz="1600">
                <a:solidFill>
                  <a:schemeClr val="tx1"/>
                </a:solidFill>
                <a:latin typeface="+mn-lt"/>
                <a:ea typeface="MS PGothic" panose="020B0600070205080204" pitchFamily="34" charset="-128"/>
                <a:cs typeface="MS PGothic" panose="020B0600070205080204" pitchFamily="34" charset="-128"/>
              </a:defRPr>
            </a:lvl3pPr>
            <a:lvl4pPr marL="1695450" indent="-228600" algn="l" rtl="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4pPr>
            <a:lvl5pPr marL="2114550" indent="-228600" algn="l" rtl="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5pPr>
            <a:lvl6pPr marL="2571750" indent="-228600" algn="l" rtl="0" eaLnBrk="1" fontAlgn="base" hangingPunct="1">
              <a:spcBef>
                <a:spcPct val="20000"/>
              </a:spcBef>
              <a:spcAft>
                <a:spcPct val="0"/>
              </a:spcAft>
              <a:buChar char="»"/>
              <a:defRPr sz="1600">
                <a:solidFill>
                  <a:schemeClr val="tx1"/>
                </a:solidFill>
                <a:latin typeface="Times New Roman" panose="02020603050405020304" pitchFamily="18" charset="0"/>
              </a:defRPr>
            </a:lvl6pPr>
            <a:lvl7pPr marL="3028950" indent="-228600" algn="l" rtl="0" eaLnBrk="1" fontAlgn="base" hangingPunct="1">
              <a:spcBef>
                <a:spcPct val="20000"/>
              </a:spcBef>
              <a:spcAft>
                <a:spcPct val="0"/>
              </a:spcAft>
              <a:buChar char="»"/>
              <a:defRPr sz="1600">
                <a:solidFill>
                  <a:schemeClr val="tx1"/>
                </a:solidFill>
                <a:latin typeface="Times New Roman" panose="02020603050405020304" pitchFamily="18" charset="0"/>
              </a:defRPr>
            </a:lvl7pPr>
            <a:lvl8pPr marL="3486150" indent="-228600" algn="l" rtl="0" eaLnBrk="1" fontAlgn="base" hangingPunct="1">
              <a:spcBef>
                <a:spcPct val="20000"/>
              </a:spcBef>
              <a:spcAft>
                <a:spcPct val="0"/>
              </a:spcAft>
              <a:buChar char="»"/>
              <a:defRPr sz="1600">
                <a:solidFill>
                  <a:schemeClr val="tx1"/>
                </a:solidFill>
                <a:latin typeface="Times New Roman" panose="02020603050405020304" pitchFamily="18" charset="0"/>
              </a:defRPr>
            </a:lvl8pPr>
            <a:lvl9pPr marL="3943350" indent="-228600" algn="l" rtl="0" eaLnBrk="1" fontAlgn="base" hangingPunct="1">
              <a:spcBef>
                <a:spcPct val="20000"/>
              </a:spcBef>
              <a:spcAft>
                <a:spcPct val="0"/>
              </a:spcAft>
              <a:buChar char="»"/>
              <a:defRPr sz="1600">
                <a:solidFill>
                  <a:schemeClr val="tx1"/>
                </a:solidFill>
                <a:latin typeface="Times New Roman" panose="02020603050405020304" pitchFamily="18" charset="0"/>
              </a:defRPr>
            </a:lvl9pPr>
          </a:lstStyle>
          <a:p>
            <a:pPr marL="0" indent="0" algn="ctr">
              <a:spcBef>
                <a:spcPct val="0"/>
              </a:spcBef>
              <a:buNone/>
            </a:pPr>
            <a:r>
              <a:rPr lang="pt-PT" altLang="zh-CN" sz="2400" dirty="0">
                <a:cs typeface="+mn-cs"/>
              </a:rPr>
              <a:t>AFTER THE BOOM</a:t>
            </a:r>
          </a:p>
          <a:p>
            <a:pPr marL="0" indent="0" algn="ctr">
              <a:spcBef>
                <a:spcPct val="0"/>
              </a:spcBef>
              <a:buNone/>
            </a:pPr>
            <a:endParaRPr lang="pt-PT" altLang="zh-CN" sz="2400" dirty="0">
              <a:cs typeface="+mn-cs"/>
            </a:endParaRPr>
          </a:p>
          <a:p>
            <a:pPr marL="0" indent="0" algn="ctr">
              <a:spcBef>
                <a:spcPct val="0"/>
              </a:spcBef>
              <a:buNone/>
            </a:pPr>
            <a:r>
              <a:rPr lang="pt-PT" altLang="zh-CN" sz="2400" dirty="0" err="1">
                <a:cs typeface="+mn-cs"/>
              </a:rPr>
              <a:t>The</a:t>
            </a:r>
            <a:r>
              <a:rPr lang="pt-PT" altLang="zh-CN" sz="2400" dirty="0">
                <a:cs typeface="+mn-cs"/>
              </a:rPr>
              <a:t> </a:t>
            </a:r>
            <a:r>
              <a:rPr lang="pt-PT" altLang="zh-CN" sz="2400" dirty="0" err="1">
                <a:cs typeface="+mn-cs"/>
              </a:rPr>
              <a:t>challenge</a:t>
            </a:r>
            <a:r>
              <a:rPr lang="pt-PT" altLang="zh-CN" sz="2400" dirty="0">
                <a:cs typeface="+mn-cs"/>
              </a:rPr>
              <a:t> of GOVERNANCE</a:t>
            </a:r>
            <a:endParaRPr lang="en-US" altLang="zh-CN" sz="2400" dirty="0">
              <a:cs typeface="+mn-cs"/>
            </a:endParaRPr>
          </a:p>
        </p:txBody>
      </p:sp>
      <p:sp>
        <p:nvSpPr>
          <p:cNvPr id="8" name="Footer Placeholder 3">
            <a:extLst>
              <a:ext uri="{FF2B5EF4-FFF2-40B4-BE49-F238E27FC236}">
                <a16:creationId xmlns="" xmlns:a16="http://schemas.microsoft.com/office/drawing/2014/main" id="{BBD0BD63-67D3-4DDD-9153-D758F2CA0B73}"/>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3532106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1">
            <a:extLst>
              <a:ext uri="{FF2B5EF4-FFF2-40B4-BE49-F238E27FC236}">
                <a16:creationId xmlns="" xmlns:a16="http://schemas.microsoft.com/office/drawing/2014/main" id="{554E0F10-118C-4DB6-B89D-EA587626F081}"/>
              </a:ext>
            </a:extLst>
          </p:cNvPr>
          <p:cNvSpPr txBox="1"/>
          <p:nvPr/>
        </p:nvSpPr>
        <p:spPr>
          <a:xfrm>
            <a:off x="0" y="1496090"/>
            <a:ext cx="5350932" cy="37805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800" dirty="0">
                <a:latin typeface="+mn-lt"/>
              </a:rPr>
              <a:t>Currently, urban population, economic development, the number of buses are with statistical significance.</a:t>
            </a:r>
          </a:p>
          <a:p>
            <a:pPr marL="285750" indent="-285750">
              <a:lnSpc>
                <a:spcPct val="150000"/>
              </a:lnSpc>
              <a:buFont typeface="Arial" panose="020B0604020202020204" pitchFamily="34" charset="0"/>
              <a:buChar char="•"/>
            </a:pPr>
            <a:r>
              <a:rPr lang="en-US" altLang="zh-CN" sz="1800" dirty="0">
                <a:latin typeface="+mn-lt"/>
              </a:rPr>
              <a:t>Market coverage: East &gt; Central region &gt; West</a:t>
            </a:r>
          </a:p>
          <a:p>
            <a:pPr marL="285750" indent="-285750">
              <a:lnSpc>
                <a:spcPct val="150000"/>
              </a:lnSpc>
              <a:buFont typeface="Arial" panose="020B0604020202020204" pitchFamily="34" charset="0"/>
              <a:buChar char="•"/>
            </a:pPr>
            <a:r>
              <a:rPr lang="en-US" altLang="zh-CN" sz="1800" dirty="0">
                <a:latin typeface="+mn-lt"/>
              </a:rPr>
              <a:t>Frequent usage appeared</a:t>
            </a:r>
            <a:r>
              <a:rPr lang="zh-CN" altLang="en-US" sz="1800" dirty="0">
                <a:latin typeface="+mn-lt"/>
              </a:rPr>
              <a:t>，</a:t>
            </a:r>
            <a:r>
              <a:rPr lang="en-US" altLang="zh-CN" sz="1800" dirty="0">
                <a:latin typeface="+mn-lt"/>
              </a:rPr>
              <a:t>Short distance</a:t>
            </a:r>
          </a:p>
          <a:p>
            <a:pPr marL="285750" indent="-285750">
              <a:lnSpc>
                <a:spcPct val="150000"/>
              </a:lnSpc>
              <a:buFont typeface="Arial" panose="020B0604020202020204" pitchFamily="34" charset="0"/>
              <a:buChar char="•"/>
            </a:pPr>
            <a:r>
              <a:rPr lang="en-US" altLang="zh-CN" sz="1800" dirty="0">
                <a:latin typeface="+mn-lt"/>
              </a:rPr>
              <a:t>Competition existed among apps</a:t>
            </a:r>
          </a:p>
          <a:p>
            <a:pPr marL="285750" indent="-285750">
              <a:lnSpc>
                <a:spcPct val="150000"/>
              </a:lnSpc>
              <a:buFont typeface="Arial" panose="020B0604020202020204" pitchFamily="34" charset="0"/>
              <a:buChar char="•"/>
            </a:pPr>
            <a:r>
              <a:rPr lang="en-US" altLang="zh-CN" sz="1800" dirty="0">
                <a:latin typeface="+mn-lt"/>
              </a:rPr>
              <a:t>Various travel purpose</a:t>
            </a:r>
          </a:p>
          <a:p>
            <a:pPr marL="285750" indent="-285750">
              <a:lnSpc>
                <a:spcPct val="150000"/>
              </a:lnSpc>
              <a:buFont typeface="Arial" panose="020B0604020202020204" pitchFamily="34" charset="0"/>
              <a:buChar char="•"/>
            </a:pPr>
            <a:r>
              <a:rPr lang="en-US" altLang="zh-CN" sz="1800" dirty="0">
                <a:latin typeface="+mn-lt"/>
              </a:rPr>
              <a:t>Young group between 18 and 25</a:t>
            </a:r>
          </a:p>
          <a:p>
            <a:pPr marL="285750" indent="-285750">
              <a:lnSpc>
                <a:spcPct val="150000"/>
              </a:lnSpc>
              <a:buFont typeface="Arial" panose="020B0604020202020204" pitchFamily="34" charset="0"/>
              <a:buChar char="•"/>
            </a:pPr>
            <a:r>
              <a:rPr lang="en-US" altLang="zh-CN" sz="1800" dirty="0">
                <a:latin typeface="+mn-lt"/>
              </a:rPr>
              <a:t>Mid-level income</a:t>
            </a:r>
          </a:p>
        </p:txBody>
      </p:sp>
      <p:pic>
        <p:nvPicPr>
          <p:cNvPr id="6" name="图片 6">
            <a:extLst>
              <a:ext uri="{FF2B5EF4-FFF2-40B4-BE49-F238E27FC236}">
                <a16:creationId xmlns="" xmlns:a16="http://schemas.microsoft.com/office/drawing/2014/main" id="{AB6444C3-5A34-44BB-8A5A-08A681520BF4}"/>
              </a:ext>
            </a:extLst>
          </p:cNvPr>
          <p:cNvPicPr/>
          <p:nvPr/>
        </p:nvPicPr>
        <p:blipFill rotWithShape="1">
          <a:blip r:embed="rId3" cstate="screen">
            <a:extLst>
              <a:ext uri="{28A0092B-C50C-407E-A947-70E740481C1C}">
                <a14:useLocalDpi xmlns="" xmlns:a14="http://schemas.microsoft.com/office/drawing/2010/main"/>
              </a:ext>
            </a:extLst>
          </a:blip>
          <a:srcRect/>
          <a:stretch>
            <a:fillRect/>
          </a:stretch>
        </p:blipFill>
        <p:spPr bwMode="auto">
          <a:xfrm>
            <a:off x="5816987" y="1575578"/>
            <a:ext cx="3146257" cy="2810846"/>
          </a:xfrm>
          <a:prstGeom prst="rect">
            <a:avLst/>
          </a:prstGeom>
          <a:ln>
            <a:solidFill>
              <a:schemeClr val="tx1"/>
            </a:solidFill>
          </a:ln>
        </p:spPr>
      </p:pic>
      <p:grpSp>
        <p:nvGrpSpPr>
          <p:cNvPr id="9" name="群組 1">
            <a:extLst>
              <a:ext uri="{FF2B5EF4-FFF2-40B4-BE49-F238E27FC236}">
                <a16:creationId xmlns="" xmlns:a16="http://schemas.microsoft.com/office/drawing/2014/main" id="{E8BBB0D6-863C-4C4D-8D36-6F143D837215}"/>
              </a:ext>
            </a:extLst>
          </p:cNvPr>
          <p:cNvGrpSpPr/>
          <p:nvPr/>
        </p:nvGrpSpPr>
        <p:grpSpPr>
          <a:xfrm>
            <a:off x="3532383" y="4646902"/>
            <a:ext cx="5338565" cy="1842663"/>
            <a:chOff x="-14184" y="1564705"/>
            <a:chExt cx="5338565" cy="1842663"/>
          </a:xfrm>
        </p:grpSpPr>
        <p:graphicFrame>
          <p:nvGraphicFramePr>
            <p:cNvPr id="10" name="图表 6">
              <a:extLst>
                <a:ext uri="{FF2B5EF4-FFF2-40B4-BE49-F238E27FC236}">
                  <a16:creationId xmlns="" xmlns:a16="http://schemas.microsoft.com/office/drawing/2014/main" id="{224B0CA9-B7CA-4CEF-8EF0-23F68C092CEF}"/>
                </a:ext>
              </a:extLst>
            </p:cNvPr>
            <p:cNvGraphicFramePr/>
            <p:nvPr/>
          </p:nvGraphicFramePr>
          <p:xfrm>
            <a:off x="1210811" y="1628809"/>
            <a:ext cx="2786558" cy="1671935"/>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直接连接符 5">
              <a:extLst>
                <a:ext uri="{FF2B5EF4-FFF2-40B4-BE49-F238E27FC236}">
                  <a16:creationId xmlns="" xmlns:a16="http://schemas.microsoft.com/office/drawing/2014/main" id="{D497FEA4-80A9-47E0-8F79-DBBFEB9A866E}"/>
                </a:ext>
              </a:extLst>
            </p:cNvPr>
            <p:cNvCxnSpPr/>
            <p:nvPr/>
          </p:nvCxnSpPr>
          <p:spPr>
            <a:xfrm flipV="1">
              <a:off x="3081995" y="2156867"/>
              <a:ext cx="293298" cy="208378"/>
            </a:xfrm>
            <a:prstGeom prst="line">
              <a:avLst/>
            </a:prstGeom>
            <a:ln w="19050">
              <a:solidFill>
                <a:srgbClr val="134095"/>
              </a:solidFill>
            </a:ln>
          </p:spPr>
          <p:style>
            <a:lnRef idx="1">
              <a:schemeClr val="accent2"/>
            </a:lnRef>
            <a:fillRef idx="0">
              <a:schemeClr val="accent2"/>
            </a:fillRef>
            <a:effectRef idx="0">
              <a:schemeClr val="accent2"/>
            </a:effectRef>
            <a:fontRef idx="minor">
              <a:schemeClr val="tx1"/>
            </a:fontRef>
          </p:style>
        </p:cxnSp>
        <p:cxnSp>
          <p:nvCxnSpPr>
            <p:cNvPr id="12" name="直接连接符 11">
              <a:extLst>
                <a:ext uri="{FF2B5EF4-FFF2-40B4-BE49-F238E27FC236}">
                  <a16:creationId xmlns="" xmlns:a16="http://schemas.microsoft.com/office/drawing/2014/main" id="{D7EA8C97-2F92-46C4-9F43-E62B428C8532}"/>
                </a:ext>
              </a:extLst>
            </p:cNvPr>
            <p:cNvCxnSpPr/>
            <p:nvPr/>
          </p:nvCxnSpPr>
          <p:spPr>
            <a:xfrm>
              <a:off x="3376267" y="2156867"/>
              <a:ext cx="871268" cy="0"/>
            </a:xfrm>
            <a:prstGeom prst="line">
              <a:avLst/>
            </a:prstGeom>
            <a:ln w="19050">
              <a:solidFill>
                <a:srgbClr val="134095"/>
              </a:solidFill>
            </a:ln>
          </p:spPr>
          <p:style>
            <a:lnRef idx="1">
              <a:schemeClr val="accent2"/>
            </a:lnRef>
            <a:fillRef idx="0">
              <a:schemeClr val="accent2"/>
            </a:fillRef>
            <a:effectRef idx="0">
              <a:schemeClr val="accent2"/>
            </a:effectRef>
            <a:fontRef idx="minor">
              <a:schemeClr val="tx1"/>
            </a:fontRef>
          </p:style>
        </p:cxnSp>
        <p:cxnSp>
          <p:nvCxnSpPr>
            <p:cNvPr id="13" name="直接连接符 15">
              <a:extLst>
                <a:ext uri="{FF2B5EF4-FFF2-40B4-BE49-F238E27FC236}">
                  <a16:creationId xmlns="" xmlns:a16="http://schemas.microsoft.com/office/drawing/2014/main" id="{28554605-D037-4923-92B6-0D3553B3F4EB}"/>
                </a:ext>
              </a:extLst>
            </p:cNvPr>
            <p:cNvCxnSpPr/>
            <p:nvPr/>
          </p:nvCxnSpPr>
          <p:spPr>
            <a:xfrm flipH="1">
              <a:off x="1977814" y="2730522"/>
              <a:ext cx="340743" cy="220067"/>
            </a:xfrm>
            <a:prstGeom prst="line">
              <a:avLst/>
            </a:prstGeom>
            <a:ln w="19050">
              <a:solidFill>
                <a:srgbClr val="134095"/>
              </a:solidFill>
            </a:ln>
          </p:spPr>
          <p:style>
            <a:lnRef idx="1">
              <a:schemeClr val="accent2"/>
            </a:lnRef>
            <a:fillRef idx="0">
              <a:schemeClr val="accent2"/>
            </a:fillRef>
            <a:effectRef idx="0">
              <a:schemeClr val="accent2"/>
            </a:effectRef>
            <a:fontRef idx="minor">
              <a:schemeClr val="tx1"/>
            </a:fontRef>
          </p:style>
        </p:cxnSp>
        <p:cxnSp>
          <p:nvCxnSpPr>
            <p:cNvPr id="14" name="直接连接符 16">
              <a:extLst>
                <a:ext uri="{FF2B5EF4-FFF2-40B4-BE49-F238E27FC236}">
                  <a16:creationId xmlns="" xmlns:a16="http://schemas.microsoft.com/office/drawing/2014/main" id="{F4288BB2-AFBE-479F-9D43-DA5754BACAEE}"/>
                </a:ext>
              </a:extLst>
            </p:cNvPr>
            <p:cNvCxnSpPr/>
            <p:nvPr/>
          </p:nvCxnSpPr>
          <p:spPr>
            <a:xfrm>
              <a:off x="1106546" y="2948367"/>
              <a:ext cx="871268" cy="0"/>
            </a:xfrm>
            <a:prstGeom prst="line">
              <a:avLst/>
            </a:prstGeom>
            <a:ln w="19050">
              <a:solidFill>
                <a:srgbClr val="134095"/>
              </a:solidFill>
            </a:ln>
          </p:spPr>
          <p:style>
            <a:lnRef idx="1">
              <a:schemeClr val="accent2"/>
            </a:lnRef>
            <a:fillRef idx="0">
              <a:schemeClr val="accent2"/>
            </a:fillRef>
            <a:effectRef idx="0">
              <a:schemeClr val="accent2"/>
            </a:effectRef>
            <a:fontRef idx="minor">
              <a:schemeClr val="tx1"/>
            </a:fontRef>
          </p:style>
        </p:cxnSp>
        <p:cxnSp>
          <p:nvCxnSpPr>
            <p:cNvPr id="15" name="直接连接符 20">
              <a:extLst>
                <a:ext uri="{FF2B5EF4-FFF2-40B4-BE49-F238E27FC236}">
                  <a16:creationId xmlns="" xmlns:a16="http://schemas.microsoft.com/office/drawing/2014/main" id="{546E4569-7AF6-4EF9-9C2D-C91ED82CE86F}"/>
                </a:ext>
              </a:extLst>
            </p:cNvPr>
            <p:cNvCxnSpPr/>
            <p:nvPr/>
          </p:nvCxnSpPr>
          <p:spPr>
            <a:xfrm flipH="1" flipV="1">
              <a:off x="1977814" y="1860132"/>
              <a:ext cx="215661" cy="202797"/>
            </a:xfrm>
            <a:prstGeom prst="line">
              <a:avLst/>
            </a:prstGeom>
            <a:ln w="19050">
              <a:solidFill>
                <a:srgbClr val="134095"/>
              </a:solidFill>
            </a:ln>
          </p:spPr>
          <p:style>
            <a:lnRef idx="1">
              <a:schemeClr val="accent2"/>
            </a:lnRef>
            <a:fillRef idx="0">
              <a:schemeClr val="accent2"/>
            </a:fillRef>
            <a:effectRef idx="0">
              <a:schemeClr val="accent2"/>
            </a:effectRef>
            <a:fontRef idx="minor">
              <a:schemeClr val="tx1"/>
            </a:fontRef>
          </p:style>
        </p:cxnSp>
        <p:cxnSp>
          <p:nvCxnSpPr>
            <p:cNvPr id="16" name="直接连接符 21">
              <a:extLst>
                <a:ext uri="{FF2B5EF4-FFF2-40B4-BE49-F238E27FC236}">
                  <a16:creationId xmlns="" xmlns:a16="http://schemas.microsoft.com/office/drawing/2014/main" id="{69BB1209-CA6A-493D-863F-87EB68A830CF}"/>
                </a:ext>
              </a:extLst>
            </p:cNvPr>
            <p:cNvCxnSpPr/>
            <p:nvPr/>
          </p:nvCxnSpPr>
          <p:spPr>
            <a:xfrm>
              <a:off x="1106546" y="1862876"/>
              <a:ext cx="871268" cy="0"/>
            </a:xfrm>
            <a:prstGeom prst="line">
              <a:avLst/>
            </a:prstGeom>
            <a:ln w="19050">
              <a:solidFill>
                <a:srgbClr val="134095"/>
              </a:solidFill>
            </a:ln>
          </p:spPr>
          <p:style>
            <a:lnRef idx="1">
              <a:schemeClr val="accent2"/>
            </a:lnRef>
            <a:fillRef idx="0">
              <a:schemeClr val="accent2"/>
            </a:fillRef>
            <a:effectRef idx="0">
              <a:schemeClr val="accent2"/>
            </a:effectRef>
            <a:fontRef idx="minor">
              <a:schemeClr val="tx1"/>
            </a:fontRef>
          </p:style>
        </p:cxnSp>
        <p:sp>
          <p:nvSpPr>
            <p:cNvPr id="17" name="文本框 23">
              <a:extLst>
                <a:ext uri="{FF2B5EF4-FFF2-40B4-BE49-F238E27FC236}">
                  <a16:creationId xmlns="" xmlns:a16="http://schemas.microsoft.com/office/drawing/2014/main" id="{F024DF0B-C2AB-4D6B-992B-EB1A319F339F}"/>
                </a:ext>
              </a:extLst>
            </p:cNvPr>
            <p:cNvSpPr txBox="1"/>
            <p:nvPr/>
          </p:nvSpPr>
          <p:spPr>
            <a:xfrm>
              <a:off x="3292433" y="1863738"/>
              <a:ext cx="2031948" cy="523220"/>
            </a:xfrm>
            <a:prstGeom prst="rect">
              <a:avLst/>
            </a:prstGeom>
            <a:noFill/>
          </p:spPr>
          <p:txBody>
            <a:bodyPr wrap="square" rtlCol="0">
              <a:spAutoFit/>
            </a:bodyPr>
            <a:lstStyle/>
            <a:p>
              <a:r>
                <a:rPr lang="en-US" altLang="zh-CN" sz="1400" dirty="0">
                  <a:latin typeface="微软雅黑" panose="020B0503020204020204" pitchFamily="34" charset="-122"/>
                  <a:ea typeface="微软雅黑" panose="020B0503020204020204" pitchFamily="34" charset="-122"/>
                </a:rPr>
                <a:t>40.1%</a:t>
              </a:r>
              <a:r>
                <a:rPr lang="zh-CN" altLang="en-US" sz="1400" dirty="0">
                  <a:latin typeface="微软雅黑" panose="020B0503020204020204" pitchFamily="34" charset="-122"/>
                  <a:ea typeface="微软雅黑" panose="020B0503020204020204" pitchFamily="34" charset="-122"/>
                </a:rPr>
                <a:t>商圈</a:t>
              </a:r>
              <a:r>
                <a:rPr lang="en-US" altLang="zh-CN" sz="1400" dirty="0">
                  <a:latin typeface="微软雅黑" panose="020B0503020204020204" pitchFamily="34" charset="-122"/>
                  <a:ea typeface="微软雅黑" panose="020B0503020204020204" pitchFamily="34" charset="-122"/>
                </a:rPr>
                <a:t> Commercial area</a:t>
              </a:r>
              <a:endParaRPr lang="zh-CN" altLang="en-US" sz="1400" dirty="0">
                <a:latin typeface="微软雅黑" panose="020B0503020204020204" pitchFamily="34" charset="-122"/>
                <a:ea typeface="微软雅黑" panose="020B0503020204020204" pitchFamily="34" charset="-122"/>
              </a:endParaRPr>
            </a:p>
          </p:txBody>
        </p:sp>
        <p:sp>
          <p:nvSpPr>
            <p:cNvPr id="18" name="文本框 26">
              <a:extLst>
                <a:ext uri="{FF2B5EF4-FFF2-40B4-BE49-F238E27FC236}">
                  <a16:creationId xmlns="" xmlns:a16="http://schemas.microsoft.com/office/drawing/2014/main" id="{9C2B698E-CD7C-4FE2-8F0D-0FE4C3AB7DFD}"/>
                </a:ext>
              </a:extLst>
            </p:cNvPr>
            <p:cNvSpPr txBox="1"/>
            <p:nvPr/>
          </p:nvSpPr>
          <p:spPr>
            <a:xfrm>
              <a:off x="-14184" y="2884148"/>
              <a:ext cx="1939866" cy="523220"/>
            </a:xfrm>
            <a:prstGeom prst="rect">
              <a:avLst/>
            </a:prstGeom>
            <a:noFill/>
          </p:spPr>
          <p:txBody>
            <a:bodyPr wrap="square" rtlCol="0">
              <a:spAutoFit/>
            </a:bodyPr>
            <a:lstStyle/>
            <a:p>
              <a:r>
                <a:rPr lang="en-US" altLang="zh-CN" sz="1400" dirty="0">
                  <a:latin typeface="微软雅黑" panose="020B0503020204020204" pitchFamily="34" charset="-122"/>
                  <a:ea typeface="微软雅黑" panose="020B0503020204020204" pitchFamily="34" charset="-122"/>
                </a:rPr>
                <a:t>34.5%</a:t>
              </a:r>
              <a:r>
                <a:rPr lang="zh-CN" altLang="en-US" sz="1400" dirty="0">
                  <a:latin typeface="微软雅黑" panose="020B0503020204020204" pitchFamily="34" charset="-122"/>
                  <a:ea typeface="微软雅黑" panose="020B0503020204020204" pitchFamily="34" charset="-122"/>
                </a:rPr>
                <a:t>景区</a:t>
              </a:r>
              <a:endParaRPr lang="en-US" altLang="zh-CN" sz="1400" dirty="0">
                <a:latin typeface="微软雅黑" panose="020B0503020204020204" pitchFamily="34" charset="-122"/>
                <a:ea typeface="微软雅黑" panose="020B0503020204020204" pitchFamily="34" charset="-122"/>
              </a:endParaRPr>
            </a:p>
            <a:p>
              <a:r>
                <a:rPr lang="en-US" altLang="zh-CN" sz="1400" dirty="0">
                  <a:latin typeface="微软雅黑" panose="020B0503020204020204" pitchFamily="34" charset="-122"/>
                  <a:ea typeface="微软雅黑" panose="020B0503020204020204" pitchFamily="34" charset="-122"/>
                </a:rPr>
                <a:t>Tourist attraction</a:t>
              </a:r>
              <a:endParaRPr lang="zh-CN" altLang="en-US" sz="1400" dirty="0">
                <a:latin typeface="微软雅黑" panose="020B0503020204020204" pitchFamily="34" charset="-122"/>
                <a:ea typeface="微软雅黑" panose="020B0503020204020204" pitchFamily="34" charset="-122"/>
              </a:endParaRPr>
            </a:p>
          </p:txBody>
        </p:sp>
        <p:sp>
          <p:nvSpPr>
            <p:cNvPr id="19" name="文本框 27">
              <a:extLst>
                <a:ext uri="{FF2B5EF4-FFF2-40B4-BE49-F238E27FC236}">
                  <a16:creationId xmlns="" xmlns:a16="http://schemas.microsoft.com/office/drawing/2014/main" id="{35CC2898-83C0-4356-8498-B8C1F8D45B35}"/>
                </a:ext>
              </a:extLst>
            </p:cNvPr>
            <p:cNvSpPr txBox="1"/>
            <p:nvPr/>
          </p:nvSpPr>
          <p:spPr>
            <a:xfrm>
              <a:off x="834171" y="1564705"/>
              <a:ext cx="1314014" cy="523220"/>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25.4%</a:t>
              </a:r>
              <a:r>
                <a:rPr lang="zh-CN" altLang="en-US" sz="1400">
                  <a:latin typeface="微软雅黑" panose="020B0503020204020204" pitchFamily="34" charset="-122"/>
                  <a:ea typeface="微软雅黑" panose="020B0503020204020204" pitchFamily="34" charset="-122"/>
                </a:rPr>
                <a:t>其他</a:t>
              </a:r>
              <a:endParaRPr lang="en-US" altLang="zh-CN" sz="1400">
                <a:latin typeface="微软雅黑" panose="020B0503020204020204" pitchFamily="34" charset="-122"/>
                <a:ea typeface="微软雅黑" panose="020B0503020204020204" pitchFamily="34" charset="-122"/>
              </a:endParaRPr>
            </a:p>
            <a:p>
              <a:r>
                <a:rPr lang="en-US" altLang="zh-CN" sz="1400">
                  <a:latin typeface="微软雅黑" panose="020B0503020204020204" pitchFamily="34" charset="-122"/>
                  <a:ea typeface="微软雅黑" panose="020B0503020204020204" pitchFamily="34" charset="-122"/>
                </a:rPr>
                <a:t>Other</a:t>
              </a:r>
              <a:endParaRPr lang="zh-CN" altLang="en-US" sz="1400">
                <a:latin typeface="微软雅黑" panose="020B0503020204020204" pitchFamily="34" charset="-122"/>
                <a:ea typeface="微软雅黑" panose="020B0503020204020204" pitchFamily="34" charset="-122"/>
              </a:endParaRPr>
            </a:p>
          </p:txBody>
        </p:sp>
        <p:sp>
          <p:nvSpPr>
            <p:cNvPr id="20" name="文本框 39">
              <a:extLst>
                <a:ext uri="{FF2B5EF4-FFF2-40B4-BE49-F238E27FC236}">
                  <a16:creationId xmlns="" xmlns:a16="http://schemas.microsoft.com/office/drawing/2014/main" id="{BEF938FF-85A5-49EC-A794-3F3F96DD7866}"/>
                </a:ext>
              </a:extLst>
            </p:cNvPr>
            <p:cNvSpPr txBox="1"/>
            <p:nvPr/>
          </p:nvSpPr>
          <p:spPr>
            <a:xfrm>
              <a:off x="3441501" y="2644057"/>
              <a:ext cx="1395274" cy="492443"/>
            </a:xfrm>
            <a:prstGeom prst="rect">
              <a:avLst/>
            </a:prstGeom>
            <a:noFill/>
          </p:spPr>
          <p:txBody>
            <a:bodyPr wrap="square" rtlCol="0">
              <a:spAutoFit/>
            </a:bodyPr>
            <a:lstStyle/>
            <a:p>
              <a:pPr algn="ctr"/>
              <a:r>
                <a:rPr lang="zh-CN" altLang="en-US" sz="1400" b="1" dirty="0">
                  <a:latin typeface="微软雅黑" panose="020B0503020204020204" pitchFamily="34" charset="-122"/>
                  <a:ea typeface="微软雅黑" panose="020B0503020204020204" pitchFamily="34" charset="-122"/>
                </a:rPr>
                <a:t>出行目的地</a:t>
              </a:r>
              <a:endParaRPr lang="en-US" altLang="zh-CN" sz="1400" b="1" dirty="0">
                <a:latin typeface="微软雅黑" panose="020B0503020204020204" pitchFamily="34" charset="-122"/>
                <a:ea typeface="微软雅黑" panose="020B0503020204020204" pitchFamily="34" charset="-122"/>
              </a:endParaRPr>
            </a:p>
            <a:p>
              <a:pPr algn="ctr"/>
              <a:r>
                <a:rPr lang="en-US" altLang="zh-CN" sz="1200" dirty="0">
                  <a:latin typeface="微软雅黑" panose="020B0503020204020204" pitchFamily="34" charset="-122"/>
                  <a:ea typeface="微软雅黑" panose="020B0503020204020204" pitchFamily="34" charset="-122"/>
                </a:rPr>
                <a:t>Destinations</a:t>
              </a:r>
            </a:p>
          </p:txBody>
        </p:sp>
      </p:grpSp>
      <p:sp>
        <p:nvSpPr>
          <p:cNvPr id="21" name="内容占位符 2">
            <a:extLst>
              <a:ext uri="{FF2B5EF4-FFF2-40B4-BE49-F238E27FC236}">
                <a16:creationId xmlns="" xmlns:a16="http://schemas.microsoft.com/office/drawing/2014/main" id="{EAF736CF-F9E6-4134-A87D-D8887E9ECCD0}"/>
              </a:ext>
            </a:extLst>
          </p:cNvPr>
          <p:cNvSpPr txBox="1">
            <a:spLocks/>
          </p:cNvSpPr>
          <p:nvPr/>
        </p:nvSpPr>
        <p:spPr bwMode="auto">
          <a:xfrm>
            <a:off x="568461" y="5510680"/>
            <a:ext cx="4705754" cy="605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134095"/>
              </a:buClr>
              <a:buSzPct val="135000"/>
              <a:buChar char="•"/>
              <a:defRPr sz="3200" b="1">
                <a:solidFill>
                  <a:srgbClr val="134095"/>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a:buNone/>
            </a:pPr>
            <a:r>
              <a:rPr lang="en-US" altLang="zh-CN" sz="1800" b="0" kern="1200" dirty="0">
                <a:solidFill>
                  <a:schemeClr val="tx1"/>
                </a:solidFill>
                <a:cs typeface="+mn-cs"/>
              </a:rPr>
              <a:t>OFO in BEIJING</a:t>
            </a:r>
          </a:p>
        </p:txBody>
      </p:sp>
      <p:sp>
        <p:nvSpPr>
          <p:cNvPr id="3" name="Seta: Para a Direita 2">
            <a:extLst>
              <a:ext uri="{FF2B5EF4-FFF2-40B4-BE49-F238E27FC236}">
                <a16:creationId xmlns="" xmlns:a16="http://schemas.microsoft.com/office/drawing/2014/main" id="{F1F9DCB6-1A5F-4D72-A84A-4698B862E487}"/>
              </a:ext>
            </a:extLst>
          </p:cNvPr>
          <p:cNvSpPr/>
          <p:nvPr/>
        </p:nvSpPr>
        <p:spPr>
          <a:xfrm>
            <a:off x="2487657" y="5479121"/>
            <a:ext cx="1307940" cy="398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23" name="Título 1">
            <a:extLst>
              <a:ext uri="{FF2B5EF4-FFF2-40B4-BE49-F238E27FC236}">
                <a16:creationId xmlns="" xmlns:a16="http://schemas.microsoft.com/office/drawing/2014/main" id="{7CEA3615-3155-40BD-B3F3-5EB0750C5863}"/>
              </a:ext>
            </a:extLst>
          </p:cNvPr>
          <p:cNvSpPr>
            <a:spLocks noGrp="1"/>
          </p:cNvSpPr>
          <p:nvPr>
            <p:ph type="title"/>
          </p:nvPr>
        </p:nvSpPr>
        <p:spPr>
          <a:xfrm>
            <a:off x="281319" y="105255"/>
            <a:ext cx="7343775" cy="1152525"/>
          </a:xfrm>
        </p:spPr>
        <p:txBody>
          <a:bodyPr/>
          <a:lstStyle/>
          <a:p>
            <a:r>
              <a:rPr lang="pt-PT" sz="2400" b="0" dirty="0">
                <a:solidFill>
                  <a:srgbClr val="CC6600"/>
                </a:solidFill>
                <a:latin typeface="+mn-lt"/>
              </a:rPr>
              <a:t>Soft </a:t>
            </a:r>
            <a:r>
              <a:rPr lang="pt-PT" sz="2400" b="0" dirty="0" err="1">
                <a:solidFill>
                  <a:srgbClr val="CC6600"/>
                </a:solidFill>
                <a:latin typeface="+mn-lt"/>
              </a:rPr>
              <a:t>transport</a:t>
            </a:r>
            <a:r>
              <a:rPr lang="pt-PT" sz="2400" b="0" dirty="0">
                <a:solidFill>
                  <a:srgbClr val="CC6600"/>
                </a:solidFill>
                <a:latin typeface="+mn-lt"/>
              </a:rPr>
              <a:t> </a:t>
            </a:r>
            <a:r>
              <a:rPr lang="pt-PT" sz="2400" b="0" dirty="0" err="1">
                <a:solidFill>
                  <a:srgbClr val="CC6600"/>
                </a:solidFill>
                <a:latin typeface="+mn-lt"/>
              </a:rPr>
              <a:t>modes</a:t>
            </a:r>
            <a:r>
              <a:rPr lang="pt-PT" sz="2400" b="0" dirty="0">
                <a:solidFill>
                  <a:srgbClr val="CC6600"/>
                </a:solidFill>
                <a:latin typeface="+mn-lt"/>
              </a:rPr>
              <a:t>: China country of </a:t>
            </a:r>
            <a:r>
              <a:rPr lang="pt-PT" sz="2400" b="0" dirty="0" err="1">
                <a:solidFill>
                  <a:srgbClr val="CC6600"/>
                </a:solidFill>
                <a:latin typeface="+mn-lt"/>
              </a:rPr>
              <a:t>Bikes</a:t>
            </a:r>
            <a:r>
              <a:rPr lang="pt-PT" sz="2400" b="0" dirty="0">
                <a:solidFill>
                  <a:srgbClr val="CC6600"/>
                </a:solidFill>
                <a:latin typeface="+mn-lt"/>
              </a:rPr>
              <a:t> </a:t>
            </a:r>
            <a:br>
              <a:rPr lang="pt-PT" sz="2400" b="0" dirty="0">
                <a:solidFill>
                  <a:srgbClr val="CC6600"/>
                </a:solidFill>
                <a:latin typeface="+mn-lt"/>
              </a:rPr>
            </a:br>
            <a:r>
              <a:rPr lang="pt-PT" sz="2000" b="0" dirty="0" err="1">
                <a:solidFill>
                  <a:srgbClr val="CC6600"/>
                </a:solidFill>
              </a:rPr>
              <a:t>Bike</a:t>
            </a:r>
            <a:r>
              <a:rPr lang="pt-PT" sz="2000" b="0" dirty="0">
                <a:solidFill>
                  <a:srgbClr val="CC6600"/>
                </a:solidFill>
              </a:rPr>
              <a:t> </a:t>
            </a:r>
            <a:r>
              <a:rPr lang="pt-PT" sz="2000" b="0" dirty="0" err="1">
                <a:solidFill>
                  <a:srgbClr val="CC6600"/>
                </a:solidFill>
              </a:rPr>
              <a:t>sharing</a:t>
            </a:r>
            <a:r>
              <a:rPr lang="pt-PT" sz="2000" b="0" dirty="0">
                <a:solidFill>
                  <a:srgbClr val="CC6600"/>
                </a:solidFill>
              </a:rPr>
              <a:t> in China: OFO vs. MOBIKE</a:t>
            </a:r>
            <a:endParaRPr lang="pt-PT" sz="2400" b="0" dirty="0">
              <a:solidFill>
                <a:srgbClr val="CC6600"/>
              </a:solidFill>
              <a:latin typeface="+mn-lt"/>
            </a:endParaRPr>
          </a:p>
        </p:txBody>
      </p:sp>
      <p:sp>
        <p:nvSpPr>
          <p:cNvPr id="27" name="Footer Placeholder 3">
            <a:extLst>
              <a:ext uri="{FF2B5EF4-FFF2-40B4-BE49-F238E27FC236}">
                <a16:creationId xmlns="" xmlns:a16="http://schemas.microsoft.com/office/drawing/2014/main" id="{3DB349B2-4DA7-4D72-BCE4-EC84CBC607FA}"/>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21341088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a:noFill/>
          <a:ln w="9525">
            <a:noFill/>
            <a:miter lim="800000"/>
            <a:headEnd/>
            <a:tailEnd/>
          </a:ln>
        </p:spPr>
        <p:txBody>
          <a:bodyPr vert="horz" wrap="square" lIns="91440" tIns="45720" rIns="91440" bIns="45720" numCol="1" anchor="ctr" anchorCtr="0" compatLnSpc="1">
            <a:prstTxWarp prst="textNoShape">
              <a:avLst/>
            </a:prstTxWarp>
          </a:bodyPr>
          <a:lstStyle/>
          <a:p>
            <a:r>
              <a:rPr lang="pt-PT" sz="2400" b="0" dirty="0">
                <a:solidFill>
                  <a:srgbClr val="CC6600"/>
                </a:solidFill>
              </a:rPr>
              <a:t>Soft </a:t>
            </a:r>
            <a:r>
              <a:rPr lang="pt-PT" sz="2400" b="0" dirty="0" err="1">
                <a:solidFill>
                  <a:srgbClr val="CC6600"/>
                </a:solidFill>
              </a:rPr>
              <a:t>transport</a:t>
            </a:r>
            <a:r>
              <a:rPr lang="pt-PT" sz="2400" b="0" dirty="0">
                <a:solidFill>
                  <a:srgbClr val="CC6600"/>
                </a:solidFill>
              </a:rPr>
              <a:t> </a:t>
            </a:r>
            <a:r>
              <a:rPr lang="pt-PT" sz="2400" b="0" dirty="0" err="1">
                <a:solidFill>
                  <a:srgbClr val="CC6600"/>
                </a:solidFill>
              </a:rPr>
              <a:t>modes</a:t>
            </a:r>
            <a:r>
              <a:rPr lang="pt-PT" sz="2400" b="0" dirty="0">
                <a:solidFill>
                  <a:srgbClr val="CC6600"/>
                </a:solidFill>
              </a:rPr>
              <a:t>: China country </a:t>
            </a:r>
            <a:r>
              <a:rPr lang="pt-PT" sz="2400" b="0" dirty="0" err="1">
                <a:solidFill>
                  <a:srgbClr val="CC6600"/>
                </a:solidFill>
              </a:rPr>
              <a:t>of</a:t>
            </a:r>
            <a:r>
              <a:rPr lang="pt-PT" sz="2400" b="0" dirty="0">
                <a:solidFill>
                  <a:srgbClr val="CC6600"/>
                </a:solidFill>
              </a:rPr>
              <a:t> </a:t>
            </a:r>
            <a:r>
              <a:rPr lang="pt-PT" sz="2400" b="0" dirty="0" err="1">
                <a:solidFill>
                  <a:srgbClr val="CC6600"/>
                </a:solidFill>
              </a:rPr>
              <a:t>Bikes</a:t>
            </a:r>
            <a:r>
              <a:rPr lang="pt-PT" sz="2400" b="0" dirty="0">
                <a:solidFill>
                  <a:srgbClr val="CC6600"/>
                </a:solidFill>
              </a:rPr>
              <a:t> </a:t>
            </a:r>
            <a:br>
              <a:rPr lang="pt-PT" sz="2400" b="0" dirty="0">
                <a:solidFill>
                  <a:srgbClr val="CC6600"/>
                </a:solidFill>
              </a:rPr>
            </a:br>
            <a:r>
              <a:rPr lang="en-US" altLang="zh-CN" sz="2000" b="0" dirty="0">
                <a:solidFill>
                  <a:srgbClr val="CC6600"/>
                </a:solidFill>
                <a:latin typeface="+mn-lt"/>
              </a:rPr>
              <a:t>Spatial distribution: Public transportation vs. bike-sharing </a:t>
            </a:r>
            <a:endParaRPr lang="zh-CN" altLang="en-US" sz="2400" b="0" dirty="0">
              <a:solidFill>
                <a:srgbClr val="CC6600"/>
              </a:solidFill>
              <a:latin typeface="+mn-lt"/>
            </a:endParaRPr>
          </a:p>
        </p:txBody>
      </p:sp>
      <p:sp>
        <p:nvSpPr>
          <p:cNvPr id="4" name="CaixaDeTexto 3"/>
          <p:cNvSpPr txBox="1"/>
          <p:nvPr/>
        </p:nvSpPr>
        <p:spPr>
          <a:xfrm>
            <a:off x="378691" y="886691"/>
            <a:ext cx="184666" cy="400110"/>
          </a:xfrm>
          <a:prstGeom prst="rect">
            <a:avLst/>
          </a:prstGeom>
          <a:noFill/>
        </p:spPr>
        <p:txBody>
          <a:bodyPr wrap="none" rtlCol="0">
            <a:spAutoFit/>
          </a:bodyPr>
          <a:lstStyle/>
          <a:p>
            <a:endParaRPr lang="pt-PT" sz="2000" dirty="0">
              <a:solidFill>
                <a:srgbClr val="FF0000"/>
              </a:solidFill>
            </a:endParaRPr>
          </a:p>
        </p:txBody>
      </p:sp>
      <p:sp>
        <p:nvSpPr>
          <p:cNvPr id="9" name="内容占位符 2"/>
          <p:cNvSpPr txBox="1"/>
          <p:nvPr/>
        </p:nvSpPr>
        <p:spPr bwMode="auto">
          <a:xfrm>
            <a:off x="285750" y="1501001"/>
            <a:ext cx="8426643" cy="670380"/>
          </a:xfrm>
          <a:prstGeom prst="rect">
            <a:avLst/>
          </a:prstGeom>
          <a:noFill/>
          <a:ln w="9525">
            <a:noFill/>
            <a:miter lim="800000"/>
          </a:ln>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Clr>
                <a:srgbClr val="134095"/>
              </a:buClr>
              <a:buSzPct val="135000"/>
              <a:buChar char="•"/>
              <a:defRPr sz="3200" b="1">
                <a:solidFill>
                  <a:srgbClr val="134095"/>
                </a:solidFill>
                <a:latin typeface="+mn-lt"/>
                <a:ea typeface="MS PGothic" panose="020B0600070205080204" pitchFamily="34" charset="-128"/>
                <a:cs typeface="MS PGothic" panose="020B0600070205080204" pitchFamily="34" charset="-128"/>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anose="020B0600070205080204" pitchFamily="34" charset="-128"/>
                <a:cs typeface="MS PGothic" panose="020B0600070205080204" pitchFamily="34" charset="-128"/>
              </a:defRPr>
            </a:lvl2pPr>
            <a:lvl3pPr marL="987425" indent="-228600" algn="l" rtl="0" eaLnBrk="0" fontAlgn="base" hangingPunct="0">
              <a:spcBef>
                <a:spcPct val="30000"/>
              </a:spcBef>
              <a:spcAft>
                <a:spcPct val="0"/>
              </a:spcAft>
              <a:buChar char="–"/>
              <a:defRPr sz="1600">
                <a:solidFill>
                  <a:schemeClr val="tx1"/>
                </a:solidFill>
                <a:latin typeface="+mn-lt"/>
                <a:ea typeface="MS PGothic" panose="020B0600070205080204" pitchFamily="34" charset="-128"/>
                <a:cs typeface="MS PGothic" panose="020B0600070205080204" pitchFamily="34" charset="-128"/>
              </a:defRPr>
            </a:lvl3pPr>
            <a:lvl4pPr marL="1695450" indent="-228600" algn="l" rtl="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4pPr>
            <a:lvl5pPr marL="2114550" indent="-228600" algn="l" rtl="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5pPr>
            <a:lvl6pPr marL="2571750" indent="-228600" algn="l" rtl="0" eaLnBrk="1" fontAlgn="base" hangingPunct="1">
              <a:spcBef>
                <a:spcPct val="20000"/>
              </a:spcBef>
              <a:spcAft>
                <a:spcPct val="0"/>
              </a:spcAft>
              <a:buChar char="»"/>
              <a:defRPr sz="1600">
                <a:solidFill>
                  <a:schemeClr val="tx1"/>
                </a:solidFill>
                <a:latin typeface="Times New Roman" panose="02020603050405020304" pitchFamily="18" charset="0"/>
              </a:defRPr>
            </a:lvl6pPr>
            <a:lvl7pPr marL="3028950" indent="-228600" algn="l" rtl="0" eaLnBrk="1" fontAlgn="base" hangingPunct="1">
              <a:spcBef>
                <a:spcPct val="20000"/>
              </a:spcBef>
              <a:spcAft>
                <a:spcPct val="0"/>
              </a:spcAft>
              <a:buChar char="»"/>
              <a:defRPr sz="1600">
                <a:solidFill>
                  <a:schemeClr val="tx1"/>
                </a:solidFill>
                <a:latin typeface="Times New Roman" panose="02020603050405020304" pitchFamily="18" charset="0"/>
              </a:defRPr>
            </a:lvl7pPr>
            <a:lvl8pPr marL="3486150" indent="-228600" algn="l" rtl="0" eaLnBrk="1" fontAlgn="base" hangingPunct="1">
              <a:spcBef>
                <a:spcPct val="20000"/>
              </a:spcBef>
              <a:spcAft>
                <a:spcPct val="0"/>
              </a:spcAft>
              <a:buChar char="»"/>
              <a:defRPr sz="1600">
                <a:solidFill>
                  <a:schemeClr val="tx1"/>
                </a:solidFill>
                <a:latin typeface="Times New Roman" panose="02020603050405020304" pitchFamily="18" charset="0"/>
              </a:defRPr>
            </a:lvl8pPr>
            <a:lvl9pPr marL="3943350" indent="-228600" algn="l" rtl="0" eaLnBrk="1" fontAlgn="base" hangingPunct="1">
              <a:spcBef>
                <a:spcPct val="20000"/>
              </a:spcBef>
              <a:spcAft>
                <a:spcPct val="0"/>
              </a:spcAft>
              <a:buChar char="»"/>
              <a:defRPr sz="1600">
                <a:solidFill>
                  <a:schemeClr val="tx1"/>
                </a:solidFill>
                <a:latin typeface="Times New Roman" panose="02020603050405020304" pitchFamily="18" charset="0"/>
              </a:defRPr>
            </a:lvl9pPr>
          </a:lstStyle>
          <a:p>
            <a:pPr marL="0" indent="0">
              <a:buNone/>
            </a:pPr>
            <a:r>
              <a:rPr lang="en-US" altLang="zh-CN" sz="2000" b="0" kern="0" dirty="0">
                <a:solidFill>
                  <a:schemeClr val="tx1"/>
                </a:solidFill>
              </a:rPr>
              <a:t>Spatial patterns of metro and bus stations vs. origins of trips by </a:t>
            </a:r>
            <a:r>
              <a:rPr lang="en-US" altLang="zh-CN" sz="2000" b="0" kern="0" dirty="0" err="1">
                <a:solidFill>
                  <a:schemeClr val="tx1"/>
                </a:solidFill>
              </a:rPr>
              <a:t>ofo</a:t>
            </a:r>
            <a:r>
              <a:rPr lang="en-US" altLang="zh-CN" sz="2000" b="0" kern="0" dirty="0">
                <a:solidFill>
                  <a:schemeClr val="tx1"/>
                </a:solidFill>
              </a:rPr>
              <a:t> are highly correlated in Beijing. </a:t>
            </a:r>
          </a:p>
        </p:txBody>
      </p:sp>
      <p:pic>
        <p:nvPicPr>
          <p:cNvPr id="10" name="图片 9"/>
          <p:cNvPicPr/>
          <p:nvPr/>
        </p:nvPicPr>
        <p:blipFill rotWithShape="1">
          <a:blip r:embed="rId2" cstate="screen">
            <a:extLst>
              <a:ext uri="{28A0092B-C50C-407E-A947-70E740481C1C}">
                <a14:useLocalDpi xmlns="" xmlns:a14="http://schemas.microsoft.com/office/drawing/2010/main"/>
              </a:ext>
            </a:extLst>
          </a:blip>
          <a:srcRect/>
          <a:stretch>
            <a:fillRect/>
          </a:stretch>
        </p:blipFill>
        <p:spPr>
          <a:xfrm>
            <a:off x="471024" y="2177295"/>
            <a:ext cx="5720610" cy="3236076"/>
          </a:xfrm>
          <a:prstGeom prst="rect">
            <a:avLst/>
          </a:prstGeom>
        </p:spPr>
      </p:pic>
      <p:sp>
        <p:nvSpPr>
          <p:cNvPr id="2" name="矩形 1"/>
          <p:cNvSpPr/>
          <p:nvPr/>
        </p:nvSpPr>
        <p:spPr>
          <a:xfrm>
            <a:off x="589282" y="5434356"/>
            <a:ext cx="4649773" cy="646331"/>
          </a:xfrm>
          <a:prstGeom prst="rect">
            <a:avLst/>
          </a:prstGeom>
        </p:spPr>
        <p:txBody>
          <a:bodyPr wrap="square">
            <a:spAutoFit/>
          </a:bodyPr>
          <a:lstStyle/>
          <a:p>
            <a:r>
              <a:rPr lang="zh-CN" altLang="zh-CN" sz="1800" kern="100" dirty="0">
                <a:ea typeface="Times New Roman" panose="02020603050405020304" pitchFamily="18" charset="0"/>
              </a:rPr>
              <a:t> </a:t>
            </a:r>
            <a:r>
              <a:rPr lang="en-US" altLang="zh-CN" sz="1800" kern="100" dirty="0">
                <a:ea typeface="Times New Roman" panose="02020603050405020304" pitchFamily="18" charset="0"/>
              </a:rPr>
              <a:t>Geographic distributions of access points for the public transit and shared bicycles</a:t>
            </a:r>
          </a:p>
        </p:txBody>
      </p:sp>
      <p:pic>
        <p:nvPicPr>
          <p:cNvPr id="12" name="图片 11"/>
          <p:cNvPicPr/>
          <p:nvPr/>
        </p:nvPicPr>
        <p:blipFill rotWithShape="1">
          <a:blip r:embed="rId3" cstate="screen">
            <a:extLst>
              <a:ext uri="{28A0092B-C50C-407E-A947-70E740481C1C}">
                <a14:useLocalDpi xmlns="" xmlns:a14="http://schemas.microsoft.com/office/drawing/2010/main"/>
              </a:ext>
            </a:extLst>
          </a:blip>
          <a:srcRect l="47964"/>
          <a:stretch>
            <a:fillRect/>
          </a:stretch>
        </p:blipFill>
        <p:spPr>
          <a:xfrm>
            <a:off x="6456958" y="1965052"/>
            <a:ext cx="2440709" cy="3525806"/>
          </a:xfrm>
          <a:prstGeom prst="rect">
            <a:avLst/>
          </a:prstGeom>
        </p:spPr>
      </p:pic>
      <p:sp>
        <p:nvSpPr>
          <p:cNvPr id="13" name="矩形 12"/>
          <p:cNvSpPr/>
          <p:nvPr/>
        </p:nvSpPr>
        <p:spPr>
          <a:xfrm>
            <a:off x="5680243" y="5568345"/>
            <a:ext cx="3320579" cy="646331"/>
          </a:xfrm>
          <a:prstGeom prst="rect">
            <a:avLst/>
          </a:prstGeom>
        </p:spPr>
        <p:txBody>
          <a:bodyPr wrap="square">
            <a:spAutoFit/>
          </a:bodyPr>
          <a:lstStyle/>
          <a:p>
            <a:r>
              <a:rPr lang="zh-CN" altLang="zh-CN" sz="1800" kern="100" dirty="0">
                <a:ea typeface="Times New Roman" panose="02020603050405020304" pitchFamily="18" charset="0"/>
              </a:rPr>
              <a:t> </a:t>
            </a:r>
            <a:r>
              <a:rPr lang="en-US" altLang="zh-CN" sz="1800" kern="100" dirty="0">
                <a:ea typeface="Times New Roman" panose="02020603050405020304" pitchFamily="18" charset="0"/>
              </a:rPr>
              <a:t>Travelling distance by the public transit and shared bicycles</a:t>
            </a:r>
          </a:p>
        </p:txBody>
      </p:sp>
      <p:sp>
        <p:nvSpPr>
          <p:cNvPr id="14" name="Footer Placeholder 3">
            <a:extLst>
              <a:ext uri="{FF2B5EF4-FFF2-40B4-BE49-F238E27FC236}">
                <a16:creationId xmlns="" xmlns:a16="http://schemas.microsoft.com/office/drawing/2014/main" id="{E6382440-F5EB-4EF5-886F-5988FC340D03}"/>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3305624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sz="2800" dirty="0"/>
              <a:t>INDEX</a:t>
            </a:r>
          </a:p>
        </p:txBody>
      </p:sp>
      <p:sp>
        <p:nvSpPr>
          <p:cNvPr id="3" name="Marcador de contenido 2"/>
          <p:cNvSpPr>
            <a:spLocks noGrp="1"/>
          </p:cNvSpPr>
          <p:nvPr>
            <p:ph idx="1"/>
          </p:nvPr>
        </p:nvSpPr>
        <p:spPr>
          <a:xfrm>
            <a:off x="331517" y="1714313"/>
            <a:ext cx="8439150" cy="4523927"/>
          </a:xfrm>
        </p:spPr>
        <p:txBody>
          <a:bodyPr/>
          <a:lstStyle/>
          <a:p>
            <a:pPr marL="514350" indent="-514350">
              <a:lnSpc>
                <a:spcPct val="150000"/>
              </a:lnSpc>
              <a:buFont typeface="+mj-lt"/>
              <a:buAutoNum type="arabicPeriod"/>
            </a:pPr>
            <a:r>
              <a:rPr lang="pt-PT" sz="1800" b="0" dirty="0" smtClean="0"/>
              <a:t>DESTINATIONS</a:t>
            </a:r>
            <a:r>
              <a:rPr lang="pt-PT" sz="1800" b="0" dirty="0"/>
              <a:t>’ CROSS-FERTILIZATION GOALS</a:t>
            </a:r>
          </a:p>
          <a:p>
            <a:pPr marL="514350" indent="-514350">
              <a:lnSpc>
                <a:spcPct val="150000"/>
              </a:lnSpc>
              <a:buFont typeface="+mj-lt"/>
              <a:buAutoNum type="arabicPeriod"/>
            </a:pPr>
            <a:r>
              <a:rPr lang="pt-PT" sz="1800" b="0" dirty="0"/>
              <a:t>DESTINATIONS’ CROSS-FERTILIZATION CITIES</a:t>
            </a:r>
          </a:p>
          <a:p>
            <a:pPr marL="514350" indent="-514350">
              <a:lnSpc>
                <a:spcPct val="150000"/>
              </a:lnSpc>
              <a:buFont typeface="+mj-lt"/>
              <a:buAutoNum type="arabicPeriod"/>
            </a:pPr>
            <a:r>
              <a:rPr lang="pt-PT" sz="1800" b="0" dirty="0"/>
              <a:t>DESTINATIONS’ CROSS-FERTILIZATION 2017 &amp; 2018 ACTIVITIES</a:t>
            </a:r>
          </a:p>
          <a:p>
            <a:pPr marL="514350" indent="-514350">
              <a:lnSpc>
                <a:spcPct val="150000"/>
              </a:lnSpc>
              <a:buFont typeface="+mj-lt"/>
              <a:buAutoNum type="arabicPeriod"/>
            </a:pPr>
            <a:r>
              <a:rPr lang="pt-PT" sz="1800" b="0" dirty="0"/>
              <a:t>22-JUNE-2018 BEIJING WORKSHOP</a:t>
            </a:r>
          </a:p>
          <a:p>
            <a:pPr marL="514350" indent="-514350">
              <a:lnSpc>
                <a:spcPct val="150000"/>
              </a:lnSpc>
              <a:buFont typeface="+mj-lt"/>
              <a:buAutoNum type="arabicPeriod"/>
            </a:pPr>
            <a:r>
              <a:rPr lang="pt-PT" sz="1800" b="0" dirty="0"/>
              <a:t>ON-SITE VISITS IN BEIJING &amp; </a:t>
            </a:r>
            <a:r>
              <a:rPr lang="pt-PT" sz="1800" b="0" dirty="0" smtClean="0"/>
              <a:t>SHENZHEN</a:t>
            </a:r>
          </a:p>
          <a:p>
            <a:pPr marL="514350" indent="-514350">
              <a:lnSpc>
                <a:spcPct val="150000"/>
              </a:lnSpc>
              <a:buFont typeface="+mj-lt"/>
              <a:buAutoNum type="arabicPeriod"/>
            </a:pPr>
            <a:r>
              <a:rPr lang="pt-PT" sz="1800" b="0" dirty="0" smtClean="0"/>
              <a:t>CHINA TRANSPORT </a:t>
            </a:r>
            <a:r>
              <a:rPr lang="pt-PT" sz="1800" b="0" dirty="0" err="1" smtClean="0"/>
              <a:t>facts</a:t>
            </a:r>
            <a:r>
              <a:rPr lang="pt-PT" sz="1800" b="0" dirty="0" smtClean="0"/>
              <a:t> LEARNED WHILE IN CHINA</a:t>
            </a:r>
            <a:endParaRPr lang="pt-PT" sz="1800" b="0" dirty="0"/>
          </a:p>
          <a:p>
            <a:pPr marL="514350" indent="-514350">
              <a:lnSpc>
                <a:spcPct val="150000"/>
              </a:lnSpc>
              <a:buFont typeface="+mj-lt"/>
              <a:buAutoNum type="arabicPeriod"/>
            </a:pPr>
            <a:r>
              <a:rPr lang="pt-PT" sz="1800" b="0" dirty="0"/>
              <a:t>WHAT DESTINATIONS SITES LEARNT FROM THE CHINA VISITS</a:t>
            </a:r>
          </a:p>
          <a:p>
            <a:pPr marL="514350" indent="-514350">
              <a:lnSpc>
                <a:spcPct val="150000"/>
              </a:lnSpc>
              <a:buFont typeface="+mj-lt"/>
              <a:buAutoNum type="arabicPeriod"/>
            </a:pPr>
            <a:r>
              <a:rPr lang="pt-PT" sz="1800" b="0" dirty="0"/>
              <a:t>APPLICATION OF WHAT WAS LEARNED IN DESTINATION SITES</a:t>
            </a:r>
          </a:p>
          <a:p>
            <a:pPr marL="514350" indent="-514350">
              <a:lnSpc>
                <a:spcPct val="150000"/>
              </a:lnSpc>
              <a:buFont typeface="+mj-lt"/>
              <a:buAutoNum type="arabicPeriod"/>
            </a:pPr>
            <a:r>
              <a:rPr lang="pt-PT" sz="1800" b="0" dirty="0"/>
              <a:t>THE WAY AHEAD</a:t>
            </a:r>
          </a:p>
        </p:txBody>
      </p:sp>
      <p:sp>
        <p:nvSpPr>
          <p:cNvPr id="6" name="Footer Placeholder 3">
            <a:extLst>
              <a:ext uri="{FF2B5EF4-FFF2-40B4-BE49-F238E27FC236}">
                <a16:creationId xmlns="" xmlns:a16="http://schemas.microsoft.com/office/drawing/2014/main" id="{2BA7B8D1-C81F-431C-BDC1-A95F283CC713}"/>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dirty="0">
                <a:latin typeface="+mn-lt"/>
              </a:rPr>
              <a:t>CIVITAS FORUM 2018• 21-September 2018• Umea, Sweden</a:t>
            </a:r>
            <a:endParaRPr lang="de-DE" sz="1200" dirty="0">
              <a:latin typeface="+mn-lt"/>
            </a:endParaRPr>
          </a:p>
          <a:p>
            <a:r>
              <a:rPr lang="en-GB" altLang="en-US" sz="1200" dirty="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39985564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2" cstate="screen">
            <a:extLst>
              <a:ext uri="{28A0092B-C50C-407E-A947-70E740481C1C}">
                <a14:useLocalDpi xmlns="" xmlns:a14="http://schemas.microsoft.com/office/drawing/2010/main"/>
              </a:ext>
            </a:extLst>
          </a:blip>
          <a:stretch>
            <a:fillRect/>
          </a:stretch>
        </p:blipFill>
        <p:spPr>
          <a:xfrm>
            <a:off x="155452" y="1603499"/>
            <a:ext cx="4114398" cy="3350164"/>
          </a:xfrm>
          <a:prstGeom prst="rect">
            <a:avLst/>
          </a:prstGeom>
        </p:spPr>
      </p:pic>
      <p:pic>
        <p:nvPicPr>
          <p:cNvPr id="6" name="图片 5"/>
          <p:cNvPicPr/>
          <p:nvPr/>
        </p:nvPicPr>
        <p:blipFill>
          <a:blip r:embed="rId3" cstate="screen">
            <a:extLst>
              <a:ext uri="{28A0092B-C50C-407E-A947-70E740481C1C}">
                <a14:useLocalDpi xmlns="" xmlns:a14="http://schemas.microsoft.com/office/drawing/2010/main"/>
              </a:ext>
            </a:extLst>
          </a:blip>
          <a:stretch>
            <a:fillRect/>
          </a:stretch>
        </p:blipFill>
        <p:spPr>
          <a:xfrm>
            <a:off x="3894772" y="1858921"/>
            <a:ext cx="5347335" cy="2360930"/>
          </a:xfrm>
          <a:prstGeom prst="rect">
            <a:avLst/>
          </a:prstGeom>
        </p:spPr>
      </p:pic>
      <p:sp>
        <p:nvSpPr>
          <p:cNvPr id="7" name="矩形 6"/>
          <p:cNvSpPr/>
          <p:nvPr/>
        </p:nvSpPr>
        <p:spPr>
          <a:xfrm>
            <a:off x="4408599" y="4394860"/>
            <a:ext cx="4572000" cy="1169551"/>
          </a:xfrm>
          <a:prstGeom prst="rect">
            <a:avLst/>
          </a:prstGeom>
        </p:spPr>
        <p:txBody>
          <a:bodyPr>
            <a:spAutoFit/>
          </a:bodyPr>
          <a:lstStyle/>
          <a:p>
            <a:r>
              <a:rPr lang="en-US" altLang="zh-CN" sz="1800" kern="100" dirty="0">
                <a:ea typeface="等线" panose="02010600030101010101" pitchFamily="2" charset="-122"/>
              </a:rPr>
              <a:t>Spatial distribution of short transit reduction and shared bicycle usage</a:t>
            </a:r>
          </a:p>
          <a:p>
            <a:endParaRPr lang="en-US" altLang="zh-CN" sz="1800" kern="100" dirty="0">
              <a:ea typeface="等线" panose="02010600030101010101" pitchFamily="2" charset="-122"/>
            </a:endParaRPr>
          </a:p>
          <a:p>
            <a:r>
              <a:rPr lang="zh-CN" altLang="en-US" sz="1600" kern="100" dirty="0">
                <a:latin typeface="黑体" panose="02010609060101010101" pitchFamily="49" charset="-122"/>
                <a:ea typeface="黑体" panose="02010609060101010101" pitchFamily="49" charset="-122"/>
              </a:rPr>
              <a:t>短途公交出行与共享单车使用的空间分布比较</a:t>
            </a:r>
            <a:endParaRPr lang="zh-CN" altLang="en-US" sz="1600" dirty="0">
              <a:latin typeface="黑体" panose="02010609060101010101" pitchFamily="49" charset="-122"/>
              <a:ea typeface="黑体" panose="02010609060101010101" pitchFamily="49" charset="-122"/>
            </a:endParaRPr>
          </a:p>
        </p:txBody>
      </p:sp>
      <p:sp>
        <p:nvSpPr>
          <p:cNvPr id="8" name="矩形 7"/>
          <p:cNvSpPr/>
          <p:nvPr/>
        </p:nvSpPr>
        <p:spPr>
          <a:xfrm>
            <a:off x="433346" y="4773258"/>
            <a:ext cx="3908066" cy="1169551"/>
          </a:xfrm>
          <a:prstGeom prst="rect">
            <a:avLst/>
          </a:prstGeom>
        </p:spPr>
        <p:txBody>
          <a:bodyPr wrap="square">
            <a:spAutoFit/>
          </a:bodyPr>
          <a:lstStyle/>
          <a:p>
            <a:r>
              <a:rPr lang="en-US" altLang="zh-CN" sz="1800" kern="100" dirty="0">
                <a:ea typeface="等线" panose="02010600030101010101" pitchFamily="2" charset="-122"/>
              </a:rPr>
              <a:t>Short transit decreased while overall daily transit traffic increased</a:t>
            </a:r>
          </a:p>
          <a:p>
            <a:endParaRPr lang="en-US" altLang="zh-CN" sz="1800" kern="100" dirty="0">
              <a:ea typeface="等线" panose="02010600030101010101" pitchFamily="2" charset="-122"/>
            </a:endParaRPr>
          </a:p>
          <a:p>
            <a:r>
              <a:rPr lang="zh-CN" altLang="en-US" sz="1600" dirty="0"/>
              <a:t>总公交出行增加，但短途公交出行减少</a:t>
            </a:r>
          </a:p>
        </p:txBody>
      </p:sp>
      <p:sp>
        <p:nvSpPr>
          <p:cNvPr id="9" name="Title 1"/>
          <p:cNvSpPr>
            <a:spLocks noGrp="1"/>
          </p:cNvSpPr>
          <p:nvPr>
            <p:ph type="title"/>
          </p:nvPr>
        </p:nvSpPr>
        <p:spPr>
          <a:xfrm>
            <a:off x="285750" y="115888"/>
            <a:ext cx="7343775" cy="1152525"/>
          </a:xfrm>
        </p:spPr>
        <p:txBody>
          <a:bodyPr/>
          <a:lstStyle/>
          <a:p>
            <a:pPr eaLnBrk="1" hangingPunct="1"/>
            <a:r>
              <a:rPr lang="pt-PT" sz="2400" b="0" dirty="0">
                <a:solidFill>
                  <a:srgbClr val="CC6600"/>
                </a:solidFill>
              </a:rPr>
              <a:t>Soft </a:t>
            </a:r>
            <a:r>
              <a:rPr lang="pt-PT" sz="2400" b="0" dirty="0" err="1">
                <a:solidFill>
                  <a:srgbClr val="CC6600"/>
                </a:solidFill>
              </a:rPr>
              <a:t>transport</a:t>
            </a:r>
            <a:r>
              <a:rPr lang="pt-PT" sz="2400" b="0" dirty="0">
                <a:solidFill>
                  <a:srgbClr val="CC6600"/>
                </a:solidFill>
              </a:rPr>
              <a:t> </a:t>
            </a:r>
            <a:r>
              <a:rPr lang="pt-PT" sz="2400" b="0" dirty="0" err="1">
                <a:solidFill>
                  <a:srgbClr val="CC6600"/>
                </a:solidFill>
              </a:rPr>
              <a:t>modes</a:t>
            </a:r>
            <a:r>
              <a:rPr lang="pt-PT" sz="2400" b="0" dirty="0">
                <a:solidFill>
                  <a:srgbClr val="CC6600"/>
                </a:solidFill>
              </a:rPr>
              <a:t>: China country </a:t>
            </a:r>
            <a:r>
              <a:rPr lang="pt-PT" sz="2400" b="0" dirty="0" err="1">
                <a:solidFill>
                  <a:srgbClr val="CC6600"/>
                </a:solidFill>
              </a:rPr>
              <a:t>of</a:t>
            </a:r>
            <a:r>
              <a:rPr lang="pt-PT" sz="2400" b="0" dirty="0">
                <a:solidFill>
                  <a:srgbClr val="CC6600"/>
                </a:solidFill>
              </a:rPr>
              <a:t> </a:t>
            </a:r>
            <a:r>
              <a:rPr lang="pt-PT" sz="2400" b="0" dirty="0" err="1">
                <a:solidFill>
                  <a:srgbClr val="CC6600"/>
                </a:solidFill>
              </a:rPr>
              <a:t>Bikes</a:t>
            </a:r>
            <a:r>
              <a:rPr lang="en-US" altLang="zh-CN" sz="2000" b="0" dirty="0">
                <a:solidFill>
                  <a:srgbClr val="CC6600"/>
                </a:solidFill>
              </a:rPr>
              <a:t/>
            </a:r>
            <a:br>
              <a:rPr lang="en-US" altLang="zh-CN" sz="2000" b="0" dirty="0">
                <a:solidFill>
                  <a:srgbClr val="CC6600"/>
                </a:solidFill>
              </a:rPr>
            </a:br>
            <a:r>
              <a:rPr lang="en-US" altLang="zh-CN" sz="2000" b="0" dirty="0">
                <a:solidFill>
                  <a:srgbClr val="CC6600"/>
                </a:solidFill>
              </a:rPr>
              <a:t>Impacts of bike-sharing system on public transportation </a:t>
            </a:r>
            <a:endParaRPr lang="zh-CN" altLang="en-US" sz="2000" b="0" dirty="0">
              <a:solidFill>
                <a:srgbClr val="CC6600"/>
              </a:solidFill>
              <a:latin typeface="黑体" panose="02010609060101010101" pitchFamily="49" charset="-122"/>
              <a:ea typeface="黑体" panose="02010609060101010101" pitchFamily="49" charset="-122"/>
            </a:endParaRPr>
          </a:p>
        </p:txBody>
      </p:sp>
      <p:sp>
        <p:nvSpPr>
          <p:cNvPr id="11" name="Footer Placeholder 3">
            <a:extLst>
              <a:ext uri="{FF2B5EF4-FFF2-40B4-BE49-F238E27FC236}">
                <a16:creationId xmlns="" xmlns:a16="http://schemas.microsoft.com/office/drawing/2014/main" id="{D4C97995-B51E-4963-9DEC-DB00A8BDC481}"/>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405888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pt-PT" sz="2400" b="0" dirty="0">
                <a:solidFill>
                  <a:srgbClr val="CC6600"/>
                </a:solidFill>
              </a:rPr>
              <a:t>Soft </a:t>
            </a:r>
            <a:r>
              <a:rPr lang="pt-PT" sz="2400" b="0" dirty="0" err="1">
                <a:solidFill>
                  <a:srgbClr val="CC6600"/>
                </a:solidFill>
              </a:rPr>
              <a:t>transport</a:t>
            </a:r>
            <a:r>
              <a:rPr lang="pt-PT" sz="2400" b="0" dirty="0">
                <a:solidFill>
                  <a:srgbClr val="CC6600"/>
                </a:solidFill>
              </a:rPr>
              <a:t> </a:t>
            </a:r>
            <a:r>
              <a:rPr lang="pt-PT" sz="2400" b="0" dirty="0" err="1">
                <a:solidFill>
                  <a:srgbClr val="CC6600"/>
                </a:solidFill>
              </a:rPr>
              <a:t>modes</a:t>
            </a:r>
            <a:r>
              <a:rPr lang="pt-PT" sz="2400" b="0" dirty="0">
                <a:solidFill>
                  <a:srgbClr val="CC6600"/>
                </a:solidFill>
              </a:rPr>
              <a:t>: China country </a:t>
            </a:r>
            <a:r>
              <a:rPr lang="pt-PT" sz="2400" b="0" dirty="0" err="1">
                <a:solidFill>
                  <a:srgbClr val="CC6600"/>
                </a:solidFill>
              </a:rPr>
              <a:t>of</a:t>
            </a:r>
            <a:r>
              <a:rPr lang="pt-PT" sz="2400" b="0" dirty="0">
                <a:solidFill>
                  <a:srgbClr val="CC6600"/>
                </a:solidFill>
              </a:rPr>
              <a:t> </a:t>
            </a:r>
            <a:r>
              <a:rPr lang="pt-PT" sz="2400" b="0" dirty="0" err="1">
                <a:solidFill>
                  <a:srgbClr val="CC6600"/>
                </a:solidFill>
              </a:rPr>
              <a:t>Bikes</a:t>
            </a:r>
            <a:r>
              <a:rPr lang="en-US" altLang="zh-CN" sz="2800" dirty="0">
                <a:solidFill>
                  <a:srgbClr val="CC6600"/>
                </a:solidFill>
                <a:ea typeface="宋体" panose="02010600030101010101" pitchFamily="2" charset="-122"/>
              </a:rPr>
              <a:t/>
            </a:r>
            <a:br>
              <a:rPr lang="en-US" altLang="zh-CN" sz="2800" dirty="0">
                <a:solidFill>
                  <a:srgbClr val="CC6600"/>
                </a:solidFill>
                <a:ea typeface="宋体" panose="02010600030101010101" pitchFamily="2" charset="-122"/>
              </a:rPr>
            </a:br>
            <a:r>
              <a:rPr lang="en-US" altLang="zh-CN" sz="2000" b="0" dirty="0">
                <a:solidFill>
                  <a:srgbClr val="CC6600"/>
                </a:solidFill>
                <a:ea typeface="宋体" panose="02010600030101010101" pitchFamily="2" charset="-122"/>
              </a:rPr>
              <a:t>Rising issues in bike sharing in china</a:t>
            </a:r>
            <a:endParaRPr lang="zh-CN" altLang="en-US" sz="2800" b="0" dirty="0">
              <a:solidFill>
                <a:srgbClr val="CC6600"/>
              </a:solidFill>
              <a:ea typeface="宋体" panose="02010600030101010101" pitchFamily="2" charset="-122"/>
            </a:endParaRPr>
          </a:p>
        </p:txBody>
      </p:sp>
      <p:sp>
        <p:nvSpPr>
          <p:cNvPr id="4" name="CaixaDeTexto 3"/>
          <p:cNvSpPr txBox="1"/>
          <p:nvPr/>
        </p:nvSpPr>
        <p:spPr>
          <a:xfrm>
            <a:off x="378691" y="886691"/>
            <a:ext cx="184666" cy="400110"/>
          </a:xfrm>
          <a:prstGeom prst="rect">
            <a:avLst/>
          </a:prstGeom>
          <a:noFill/>
        </p:spPr>
        <p:txBody>
          <a:bodyPr wrap="none" rtlCol="0">
            <a:spAutoFit/>
          </a:bodyPr>
          <a:lstStyle/>
          <a:p>
            <a:endParaRPr lang="pt-PT" sz="2000" dirty="0">
              <a:solidFill>
                <a:srgbClr val="FF0000"/>
              </a:solidFill>
            </a:endParaRPr>
          </a:p>
        </p:txBody>
      </p:sp>
      <p:sp>
        <p:nvSpPr>
          <p:cNvPr id="2" name="CuadroTexto 1"/>
          <p:cNvSpPr txBox="1"/>
          <p:nvPr/>
        </p:nvSpPr>
        <p:spPr>
          <a:xfrm>
            <a:off x="378691" y="1831676"/>
            <a:ext cx="8702236" cy="3725892"/>
          </a:xfrm>
          <a:prstGeom prst="rect">
            <a:avLst/>
          </a:prstGeom>
          <a:noFill/>
        </p:spPr>
        <p:txBody>
          <a:bodyPr wrap="square" rtlCol="0">
            <a:spAutoFit/>
          </a:bodyPr>
          <a:lstStyle/>
          <a:p>
            <a:pPr marL="342900" lvl="0" indent="-342900">
              <a:lnSpc>
                <a:spcPct val="150000"/>
              </a:lnSpc>
              <a:spcBef>
                <a:spcPts val="600"/>
              </a:spcBef>
              <a:spcAft>
                <a:spcPts val="600"/>
              </a:spcAft>
              <a:buFont typeface="Arial" panose="020B0604020202020204" pitchFamily="34" charset="0"/>
              <a:buChar char="•"/>
            </a:pPr>
            <a:r>
              <a:rPr lang="en-GB" altLang="zh-CN" sz="2000" dirty="0">
                <a:latin typeface="+mn-lt"/>
              </a:rPr>
              <a:t>A review of the emergence, development, and consolidation of </a:t>
            </a:r>
            <a:r>
              <a:rPr lang="en-GB" altLang="zh-CN" sz="2000" dirty="0" err="1">
                <a:latin typeface="+mn-lt"/>
              </a:rPr>
              <a:t>stationless</a:t>
            </a:r>
            <a:r>
              <a:rPr lang="en-GB" altLang="zh-CN" sz="2000" dirty="0">
                <a:latin typeface="+mn-lt"/>
              </a:rPr>
              <a:t> e-bike-sharing systems in China. </a:t>
            </a:r>
            <a:endParaRPr lang="zh-CN" altLang="zh-CN" sz="2000" dirty="0">
              <a:latin typeface="黑体" panose="02010609060101010101" pitchFamily="49" charset="-122"/>
              <a:ea typeface="黑体" panose="02010609060101010101" pitchFamily="49" charset="-122"/>
            </a:endParaRPr>
          </a:p>
          <a:p>
            <a:pPr marL="342900" lvl="0" indent="-342900">
              <a:lnSpc>
                <a:spcPct val="150000"/>
              </a:lnSpc>
              <a:spcBef>
                <a:spcPts val="600"/>
              </a:spcBef>
              <a:spcAft>
                <a:spcPts val="600"/>
              </a:spcAft>
              <a:buFont typeface="Arial" panose="020B0604020202020204" pitchFamily="34" charset="0"/>
              <a:buChar char="•"/>
            </a:pPr>
            <a:r>
              <a:rPr lang="en-GB" altLang="zh-CN" sz="2000" dirty="0">
                <a:latin typeface="+mn-lt"/>
              </a:rPr>
              <a:t>A discussion of government-company interaction in dealing with </a:t>
            </a:r>
            <a:r>
              <a:rPr lang="en-GB" altLang="zh-CN" sz="2000" dirty="0" err="1">
                <a:latin typeface="+mn-lt"/>
              </a:rPr>
              <a:t>stationless</a:t>
            </a:r>
            <a:r>
              <a:rPr lang="en-GB" altLang="zh-CN" sz="2000" dirty="0">
                <a:latin typeface="+mn-lt"/>
              </a:rPr>
              <a:t> e-bike-sharing system issues.</a:t>
            </a:r>
            <a:endParaRPr lang="pt-PT" altLang="zh-CN" sz="2000" dirty="0">
              <a:latin typeface="黑体" panose="02010609060101010101" pitchFamily="49" charset="-122"/>
              <a:ea typeface="黑体" panose="02010609060101010101" pitchFamily="49" charset="-122"/>
            </a:endParaRPr>
          </a:p>
          <a:p>
            <a:pPr marL="342900" lvl="0" indent="-342900">
              <a:lnSpc>
                <a:spcPct val="150000"/>
              </a:lnSpc>
              <a:spcBef>
                <a:spcPts val="600"/>
              </a:spcBef>
              <a:spcAft>
                <a:spcPts val="600"/>
              </a:spcAft>
              <a:buFont typeface="Arial" panose="020B0604020202020204" pitchFamily="34" charset="0"/>
              <a:buChar char="•"/>
            </a:pPr>
            <a:r>
              <a:rPr lang="en-US" altLang="zh-CN" sz="2000" dirty="0">
                <a:latin typeface="+mj-lt"/>
              </a:rPr>
              <a:t>Exploring the impacts of bike-sharing system on public transportation. </a:t>
            </a:r>
          </a:p>
          <a:p>
            <a:pPr marL="342900" lvl="0" indent="-342900">
              <a:lnSpc>
                <a:spcPct val="150000"/>
              </a:lnSpc>
              <a:spcBef>
                <a:spcPts val="600"/>
              </a:spcBef>
              <a:spcAft>
                <a:spcPts val="600"/>
              </a:spcAft>
              <a:buFont typeface="Arial" panose="020B0604020202020204" pitchFamily="34" charset="0"/>
              <a:buChar char="•"/>
            </a:pPr>
            <a:r>
              <a:rPr lang="en-GB" altLang="zh-CN" sz="2000" dirty="0">
                <a:latin typeface="+mn-lt"/>
              </a:rPr>
              <a:t>A hierarchical framework for governing </a:t>
            </a:r>
            <a:r>
              <a:rPr lang="en-GB" altLang="zh-CN" sz="2000" dirty="0" err="1">
                <a:latin typeface="+mn-lt"/>
              </a:rPr>
              <a:t>stationless</a:t>
            </a:r>
            <a:r>
              <a:rPr lang="en-GB" altLang="zh-CN" sz="2000" dirty="0">
                <a:latin typeface="+mn-lt"/>
              </a:rPr>
              <a:t> e-bike-sharing systems.</a:t>
            </a:r>
            <a:endParaRPr lang="zh-CN" altLang="zh-CN" sz="2000" dirty="0">
              <a:latin typeface="黑体" panose="02010609060101010101" pitchFamily="49" charset="-122"/>
              <a:ea typeface="黑体" panose="02010609060101010101" pitchFamily="49" charset="-122"/>
            </a:endParaRPr>
          </a:p>
        </p:txBody>
      </p:sp>
      <p:sp>
        <p:nvSpPr>
          <p:cNvPr id="7" name="Footer Placeholder 3">
            <a:extLst>
              <a:ext uri="{FF2B5EF4-FFF2-40B4-BE49-F238E27FC236}">
                <a16:creationId xmlns="" xmlns:a16="http://schemas.microsoft.com/office/drawing/2014/main" id="{7C9F9EBE-55AC-48F9-B507-8A1DA3F5E51F}"/>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1955497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zh-CN" altLang="en-US" dirty="0">
                <a:solidFill>
                  <a:srgbClr val="2249A1"/>
                </a:solidFill>
                <a:latin typeface="微软雅黑" panose="020B0503020204020204" pitchFamily="34" charset="-122"/>
                <a:ea typeface="微软雅黑" panose="020B0503020204020204" pitchFamily="34" charset="-122"/>
              </a:rPr>
              <a:t>深圳地铁智能化建设与运营 </a:t>
            </a:r>
            <a:r>
              <a:rPr lang="en-US" altLang="zh-CN" dirty="0">
                <a:solidFill>
                  <a:srgbClr val="2249A1"/>
                </a:solidFill>
                <a:latin typeface="微软雅黑" panose="020B0503020204020204" pitchFamily="34" charset="-122"/>
                <a:ea typeface="微软雅黑" panose="020B0503020204020204" pitchFamily="34" charset="-122"/>
              </a:rPr>
              <a:t/>
            </a:r>
            <a:br>
              <a:rPr lang="en-US" altLang="zh-CN" dirty="0">
                <a:solidFill>
                  <a:srgbClr val="2249A1"/>
                </a:solidFill>
                <a:latin typeface="微软雅黑" panose="020B0503020204020204" pitchFamily="34" charset="-122"/>
                <a:ea typeface="微软雅黑" panose="020B0503020204020204" pitchFamily="34" charset="-122"/>
              </a:rPr>
            </a:br>
            <a:r>
              <a:rPr lang="de-DE" altLang="en-US" dirty="0">
                <a:solidFill>
                  <a:schemeClr val="accent2"/>
                </a:solidFill>
              </a:rPr>
              <a:t>Shenzhen Metro Intelligent Construction &amp; Operation </a:t>
            </a:r>
            <a:endParaRPr lang="zh-CN" altLang="en-US" dirty="0">
              <a:solidFill>
                <a:srgbClr val="FF0000"/>
              </a:solidFill>
              <a:ea typeface="宋体" panose="02010600030101010101" pitchFamily="2" charset="-122"/>
            </a:endParaRPr>
          </a:p>
        </p:txBody>
      </p:sp>
      <p:sp>
        <p:nvSpPr>
          <p:cNvPr id="4" name="CaixaDeTexto 3"/>
          <p:cNvSpPr txBox="1"/>
          <p:nvPr/>
        </p:nvSpPr>
        <p:spPr>
          <a:xfrm>
            <a:off x="378691" y="886691"/>
            <a:ext cx="184666" cy="400110"/>
          </a:xfrm>
          <a:prstGeom prst="rect">
            <a:avLst/>
          </a:prstGeom>
          <a:noFill/>
        </p:spPr>
        <p:txBody>
          <a:bodyPr wrap="none" rtlCol="0">
            <a:spAutoFit/>
          </a:bodyPr>
          <a:lstStyle/>
          <a:p>
            <a:endParaRPr lang="pt-PT" sz="2000" dirty="0">
              <a:solidFill>
                <a:srgbClr val="FF0000"/>
              </a:solidFill>
            </a:endParaRPr>
          </a:p>
        </p:txBody>
      </p:sp>
      <p:sp>
        <p:nvSpPr>
          <p:cNvPr id="3" name="椭圆 2"/>
          <p:cNvSpPr/>
          <p:nvPr/>
        </p:nvSpPr>
        <p:spPr>
          <a:xfrm>
            <a:off x="5922335" y="3317972"/>
            <a:ext cx="1403498" cy="96615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顾客沟通</a:t>
            </a:r>
            <a:endParaRPr lang="en-US" altLang="zh-CN" sz="1400" dirty="0">
              <a:latin typeface="微软雅黑" panose="020B0503020204020204" pitchFamily="34" charset="-122"/>
              <a:ea typeface="微软雅黑" panose="020B0503020204020204" pitchFamily="34" charset="-122"/>
            </a:endParaRPr>
          </a:p>
          <a:p>
            <a:pPr algn="ctr"/>
            <a:r>
              <a:rPr lang="en-US" altLang="zh-CN" sz="1400" dirty="0" err="1">
                <a:latin typeface="微软雅黑" panose="020B0503020204020204" pitchFamily="34" charset="-122"/>
                <a:ea typeface="微软雅黑" panose="020B0503020204020204" pitchFamily="34" charset="-122"/>
              </a:rPr>
              <a:t>Commu-nication</a:t>
            </a:r>
            <a:endParaRPr lang="en-US" altLang="zh-CN" sz="1400" dirty="0">
              <a:latin typeface="微软雅黑" panose="020B0503020204020204" pitchFamily="34" charset="-122"/>
              <a:ea typeface="微软雅黑" panose="020B0503020204020204" pitchFamily="34" charset="-122"/>
            </a:endParaRPr>
          </a:p>
        </p:txBody>
      </p:sp>
      <p:cxnSp>
        <p:nvCxnSpPr>
          <p:cNvPr id="35" name="直接箭头连接符 34"/>
          <p:cNvCxnSpPr>
            <a:stCxn id="3" idx="2"/>
          </p:cNvCxnSpPr>
          <p:nvPr/>
        </p:nvCxnSpPr>
        <p:spPr>
          <a:xfrm flipH="1">
            <a:off x="5313881" y="3801051"/>
            <a:ext cx="608454"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7" name="直接箭头连接符 36"/>
          <p:cNvCxnSpPr>
            <a:stCxn id="3" idx="6"/>
          </p:cNvCxnSpPr>
          <p:nvPr/>
        </p:nvCxnSpPr>
        <p:spPr>
          <a:xfrm>
            <a:off x="7325833" y="3801051"/>
            <a:ext cx="636357"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0" name="直接箭头连接符 39"/>
          <p:cNvCxnSpPr/>
          <p:nvPr/>
        </p:nvCxnSpPr>
        <p:spPr>
          <a:xfrm flipH="1" flipV="1">
            <a:off x="6719986" y="2627857"/>
            <a:ext cx="1" cy="67209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1" name="直接箭头连接符 40"/>
          <p:cNvCxnSpPr/>
          <p:nvPr/>
        </p:nvCxnSpPr>
        <p:spPr>
          <a:xfrm>
            <a:off x="6719015" y="4284130"/>
            <a:ext cx="972" cy="78820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nvGrpSpPr>
          <p:cNvPr id="47" name="组合 46"/>
          <p:cNvGrpSpPr/>
          <p:nvPr/>
        </p:nvGrpSpPr>
        <p:grpSpPr>
          <a:xfrm>
            <a:off x="6459564" y="2021903"/>
            <a:ext cx="509749" cy="543572"/>
            <a:chOff x="3960250" y="2068273"/>
            <a:chExt cx="360859" cy="349259"/>
          </a:xfrm>
        </p:grpSpPr>
        <p:sp>
          <p:nvSpPr>
            <p:cNvPr id="50" name="流程图: 联系 49"/>
            <p:cNvSpPr/>
            <p:nvPr/>
          </p:nvSpPr>
          <p:spPr bwMode="auto">
            <a:xfrm>
              <a:off x="3960250" y="2068273"/>
              <a:ext cx="360859" cy="349259"/>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90245">
                <a:defRPr/>
              </a:pPr>
              <a:endParaRPr lang="zh-CN" altLang="en-US" noProof="1"/>
            </a:p>
          </p:txBody>
        </p:sp>
        <p:pic>
          <p:nvPicPr>
            <p:cNvPr id="51" name="图片 50" descr="微博"/>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4022923" y="2151338"/>
              <a:ext cx="235077" cy="182331"/>
            </a:xfrm>
            <a:prstGeom prst="rect">
              <a:avLst/>
            </a:prstGeom>
            <a:noFill/>
            <a:ln w="9525">
              <a:noFill/>
              <a:miter lim="800000"/>
              <a:headEnd/>
              <a:tailEnd/>
            </a:ln>
          </p:spPr>
        </p:pic>
      </p:grpSp>
      <p:grpSp>
        <p:nvGrpSpPr>
          <p:cNvPr id="48" name="组合 47"/>
          <p:cNvGrpSpPr/>
          <p:nvPr/>
        </p:nvGrpSpPr>
        <p:grpSpPr>
          <a:xfrm>
            <a:off x="8121274" y="3560013"/>
            <a:ext cx="484546" cy="461997"/>
            <a:chOff x="4436898" y="1780287"/>
            <a:chExt cx="360855" cy="349259"/>
          </a:xfrm>
        </p:grpSpPr>
        <p:sp>
          <p:nvSpPr>
            <p:cNvPr id="53" name="流程图: 联系 52"/>
            <p:cNvSpPr/>
            <p:nvPr/>
          </p:nvSpPr>
          <p:spPr bwMode="auto">
            <a:xfrm>
              <a:off x="4436898" y="1780287"/>
              <a:ext cx="360855" cy="349259"/>
            </a:xfrm>
            <a:prstGeom prst="flowChartConnector">
              <a:avLst/>
            </a:prstGeom>
            <a:solidFill>
              <a:srgbClr val="7BBC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90245">
                <a:defRPr/>
              </a:pPr>
              <a:endParaRPr lang="zh-CN" altLang="en-US" noProof="1"/>
            </a:p>
          </p:txBody>
        </p:sp>
        <p:pic>
          <p:nvPicPr>
            <p:cNvPr id="54" name="图片 53" descr="51f7796f521e2"/>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4503146" y="1864398"/>
              <a:ext cx="228342" cy="180703"/>
            </a:xfrm>
            <a:prstGeom prst="rect">
              <a:avLst/>
            </a:prstGeom>
            <a:noFill/>
            <a:ln w="9525">
              <a:noFill/>
              <a:miter lim="800000"/>
              <a:headEnd/>
              <a:tailEnd/>
            </a:ln>
          </p:spPr>
        </p:pic>
      </p:grpSp>
      <p:grpSp>
        <p:nvGrpSpPr>
          <p:cNvPr id="52" name="组合 51"/>
          <p:cNvGrpSpPr/>
          <p:nvPr/>
        </p:nvGrpSpPr>
        <p:grpSpPr>
          <a:xfrm>
            <a:off x="4384647" y="3515217"/>
            <a:ext cx="581325" cy="533572"/>
            <a:chOff x="6224593" y="1789698"/>
            <a:chExt cx="360865" cy="349259"/>
          </a:xfrm>
        </p:grpSpPr>
        <p:sp>
          <p:nvSpPr>
            <p:cNvPr id="56" name="流程图: 联系 55"/>
            <p:cNvSpPr/>
            <p:nvPr/>
          </p:nvSpPr>
          <p:spPr bwMode="auto">
            <a:xfrm>
              <a:off x="6224593" y="1789698"/>
              <a:ext cx="360865" cy="349259"/>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90245">
                <a:defRPr/>
              </a:pPr>
              <a:endParaRPr lang="zh-CN" altLang="en-US" noProof="1"/>
            </a:p>
          </p:txBody>
        </p:sp>
        <p:pic>
          <p:nvPicPr>
            <p:cNvPr id="57" name="图片 14" descr="app"/>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6273526" y="1913237"/>
              <a:ext cx="261451" cy="104189"/>
            </a:xfrm>
            <a:prstGeom prst="rect">
              <a:avLst/>
            </a:prstGeom>
            <a:noFill/>
            <a:ln w="9525">
              <a:noFill/>
              <a:miter lim="800000"/>
              <a:headEnd/>
              <a:tailEnd/>
            </a:ln>
          </p:spPr>
        </p:pic>
      </p:grpSp>
      <p:grpSp>
        <p:nvGrpSpPr>
          <p:cNvPr id="55" name="组合 54"/>
          <p:cNvGrpSpPr/>
          <p:nvPr/>
        </p:nvGrpSpPr>
        <p:grpSpPr>
          <a:xfrm>
            <a:off x="6416103" y="5131188"/>
            <a:ext cx="596671" cy="503626"/>
            <a:chOff x="557057" y="1307326"/>
            <a:chExt cx="346010" cy="346010"/>
          </a:xfrm>
        </p:grpSpPr>
        <p:sp>
          <p:nvSpPr>
            <p:cNvPr id="59" name="Freeform 226"/>
            <p:cNvSpPr/>
            <p:nvPr/>
          </p:nvSpPr>
          <p:spPr bwMode="auto">
            <a:xfrm>
              <a:off x="557057" y="1307326"/>
              <a:ext cx="346010" cy="346010"/>
            </a:xfrm>
            <a:custGeom>
              <a:avLst/>
              <a:gdLst>
                <a:gd name="T0" fmla="*/ 256 w 256"/>
                <a:gd name="T1" fmla="*/ 216 h 256"/>
                <a:gd name="T2" fmla="*/ 216 w 256"/>
                <a:gd name="T3" fmla="*/ 256 h 256"/>
                <a:gd name="T4" fmla="*/ 40 w 256"/>
                <a:gd name="T5" fmla="*/ 256 h 256"/>
                <a:gd name="T6" fmla="*/ 0 w 256"/>
                <a:gd name="T7" fmla="*/ 216 h 256"/>
                <a:gd name="T8" fmla="*/ 0 w 256"/>
                <a:gd name="T9" fmla="*/ 40 h 256"/>
                <a:gd name="T10" fmla="*/ 40 w 256"/>
                <a:gd name="T11" fmla="*/ 0 h 256"/>
                <a:gd name="T12" fmla="*/ 216 w 256"/>
                <a:gd name="T13" fmla="*/ 0 h 256"/>
                <a:gd name="T14" fmla="*/ 256 w 256"/>
                <a:gd name="T15" fmla="*/ 40 h 256"/>
                <a:gd name="T16" fmla="*/ 256 w 256"/>
                <a:gd name="T17" fmla="*/ 21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56">
                  <a:moveTo>
                    <a:pt x="256" y="216"/>
                  </a:moveTo>
                  <a:cubicBezTo>
                    <a:pt x="256" y="238"/>
                    <a:pt x="238" y="256"/>
                    <a:pt x="216" y="256"/>
                  </a:cubicBezTo>
                  <a:cubicBezTo>
                    <a:pt x="40" y="256"/>
                    <a:pt x="40" y="256"/>
                    <a:pt x="40" y="256"/>
                  </a:cubicBezTo>
                  <a:cubicBezTo>
                    <a:pt x="18" y="256"/>
                    <a:pt x="0" y="238"/>
                    <a:pt x="0" y="216"/>
                  </a:cubicBezTo>
                  <a:cubicBezTo>
                    <a:pt x="0" y="40"/>
                    <a:pt x="0" y="40"/>
                    <a:pt x="0" y="40"/>
                  </a:cubicBezTo>
                  <a:cubicBezTo>
                    <a:pt x="0" y="17"/>
                    <a:pt x="18" y="0"/>
                    <a:pt x="40" y="0"/>
                  </a:cubicBezTo>
                  <a:cubicBezTo>
                    <a:pt x="216" y="0"/>
                    <a:pt x="216" y="0"/>
                    <a:pt x="216" y="0"/>
                  </a:cubicBezTo>
                  <a:cubicBezTo>
                    <a:pt x="238" y="0"/>
                    <a:pt x="256" y="17"/>
                    <a:pt x="256" y="40"/>
                  </a:cubicBezTo>
                  <a:lnTo>
                    <a:pt x="256" y="216"/>
                  </a:lnTo>
                  <a:close/>
                </a:path>
              </a:pathLst>
            </a:custGeom>
            <a:solidFill>
              <a:srgbClr val="F2CD5E"/>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0" name="Freeform 227"/>
            <p:cNvSpPr/>
            <p:nvPr/>
          </p:nvSpPr>
          <p:spPr bwMode="auto">
            <a:xfrm>
              <a:off x="636296" y="1383043"/>
              <a:ext cx="266771" cy="270293"/>
            </a:xfrm>
            <a:custGeom>
              <a:avLst/>
              <a:gdLst>
                <a:gd name="T0" fmla="*/ 138 w 197"/>
                <a:gd name="T1" fmla="*/ 0 h 200"/>
                <a:gd name="T2" fmla="*/ 6 w 197"/>
                <a:gd name="T3" fmla="*/ 5 h 200"/>
                <a:gd name="T4" fmla="*/ 0 w 197"/>
                <a:gd name="T5" fmla="*/ 152 h 200"/>
                <a:gd name="T6" fmla="*/ 47 w 197"/>
                <a:gd name="T7" fmla="*/ 200 h 200"/>
                <a:gd name="T8" fmla="*/ 157 w 197"/>
                <a:gd name="T9" fmla="*/ 200 h 200"/>
                <a:gd name="T10" fmla="*/ 197 w 197"/>
                <a:gd name="T11" fmla="*/ 160 h 200"/>
                <a:gd name="T12" fmla="*/ 197 w 197"/>
                <a:gd name="T13" fmla="*/ 58 h 200"/>
                <a:gd name="T14" fmla="*/ 138 w 197"/>
                <a:gd name="T15" fmla="*/ 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200">
                  <a:moveTo>
                    <a:pt x="138" y="0"/>
                  </a:moveTo>
                  <a:cubicBezTo>
                    <a:pt x="6" y="5"/>
                    <a:pt x="6" y="5"/>
                    <a:pt x="6" y="5"/>
                  </a:cubicBezTo>
                  <a:cubicBezTo>
                    <a:pt x="0" y="152"/>
                    <a:pt x="0" y="152"/>
                    <a:pt x="0" y="152"/>
                  </a:cubicBezTo>
                  <a:cubicBezTo>
                    <a:pt x="47" y="200"/>
                    <a:pt x="47" y="200"/>
                    <a:pt x="47" y="200"/>
                  </a:cubicBezTo>
                  <a:cubicBezTo>
                    <a:pt x="157" y="200"/>
                    <a:pt x="157" y="200"/>
                    <a:pt x="157" y="200"/>
                  </a:cubicBezTo>
                  <a:cubicBezTo>
                    <a:pt x="179" y="200"/>
                    <a:pt x="197" y="182"/>
                    <a:pt x="197" y="160"/>
                  </a:cubicBezTo>
                  <a:cubicBezTo>
                    <a:pt x="197" y="58"/>
                    <a:pt x="197" y="58"/>
                    <a:pt x="197" y="58"/>
                  </a:cubicBezTo>
                  <a:lnTo>
                    <a:pt x="138" y="0"/>
                  </a:lnTo>
                  <a:close/>
                </a:path>
              </a:pathLst>
            </a:custGeom>
            <a:solidFill>
              <a:srgbClr val="E6BA4D"/>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228"/>
            <p:cNvSpPr>
              <a:spLocks noEditPoints="1"/>
            </p:cNvSpPr>
            <p:nvPr/>
          </p:nvSpPr>
          <p:spPr bwMode="auto">
            <a:xfrm>
              <a:off x="636296" y="1368279"/>
              <a:ext cx="186651" cy="206021"/>
            </a:xfrm>
            <a:custGeom>
              <a:avLst/>
              <a:gdLst>
                <a:gd name="T0" fmla="*/ 0 w 212"/>
                <a:gd name="T1" fmla="*/ 0 h 234"/>
                <a:gd name="T2" fmla="*/ 0 w 212"/>
                <a:gd name="T3" fmla="*/ 234 h 234"/>
                <a:gd name="T4" fmla="*/ 212 w 212"/>
                <a:gd name="T5" fmla="*/ 234 h 234"/>
                <a:gd name="T6" fmla="*/ 212 w 212"/>
                <a:gd name="T7" fmla="*/ 0 h 234"/>
                <a:gd name="T8" fmla="*/ 0 w 212"/>
                <a:gd name="T9" fmla="*/ 0 h 234"/>
                <a:gd name="T10" fmla="*/ 43 w 212"/>
                <a:gd name="T11" fmla="*/ 215 h 234"/>
                <a:gd name="T12" fmla="*/ 17 w 212"/>
                <a:gd name="T13" fmla="*/ 215 h 234"/>
                <a:gd name="T14" fmla="*/ 17 w 212"/>
                <a:gd name="T15" fmla="*/ 189 h 234"/>
                <a:gd name="T16" fmla="*/ 43 w 212"/>
                <a:gd name="T17" fmla="*/ 189 h 234"/>
                <a:gd name="T18" fmla="*/ 43 w 212"/>
                <a:gd name="T19" fmla="*/ 215 h 234"/>
                <a:gd name="T20" fmla="*/ 43 w 212"/>
                <a:gd name="T21" fmla="*/ 174 h 234"/>
                <a:gd name="T22" fmla="*/ 17 w 212"/>
                <a:gd name="T23" fmla="*/ 174 h 234"/>
                <a:gd name="T24" fmla="*/ 17 w 212"/>
                <a:gd name="T25" fmla="*/ 146 h 234"/>
                <a:gd name="T26" fmla="*/ 43 w 212"/>
                <a:gd name="T27" fmla="*/ 146 h 234"/>
                <a:gd name="T28" fmla="*/ 43 w 212"/>
                <a:gd name="T29" fmla="*/ 174 h 234"/>
                <a:gd name="T30" fmla="*/ 43 w 212"/>
                <a:gd name="T31" fmla="*/ 129 h 234"/>
                <a:gd name="T32" fmla="*/ 17 w 212"/>
                <a:gd name="T33" fmla="*/ 129 h 234"/>
                <a:gd name="T34" fmla="*/ 17 w 212"/>
                <a:gd name="T35" fmla="*/ 103 h 234"/>
                <a:gd name="T36" fmla="*/ 43 w 212"/>
                <a:gd name="T37" fmla="*/ 103 h 234"/>
                <a:gd name="T38" fmla="*/ 43 w 212"/>
                <a:gd name="T39" fmla="*/ 129 h 234"/>
                <a:gd name="T40" fmla="*/ 43 w 212"/>
                <a:gd name="T41" fmla="*/ 88 h 234"/>
                <a:gd name="T42" fmla="*/ 17 w 212"/>
                <a:gd name="T43" fmla="*/ 88 h 234"/>
                <a:gd name="T44" fmla="*/ 17 w 212"/>
                <a:gd name="T45" fmla="*/ 60 h 234"/>
                <a:gd name="T46" fmla="*/ 43 w 212"/>
                <a:gd name="T47" fmla="*/ 60 h 234"/>
                <a:gd name="T48" fmla="*/ 43 w 212"/>
                <a:gd name="T49" fmla="*/ 88 h 234"/>
                <a:gd name="T50" fmla="*/ 43 w 212"/>
                <a:gd name="T51" fmla="*/ 45 h 234"/>
                <a:gd name="T52" fmla="*/ 17 w 212"/>
                <a:gd name="T53" fmla="*/ 45 h 234"/>
                <a:gd name="T54" fmla="*/ 17 w 212"/>
                <a:gd name="T55" fmla="*/ 19 h 234"/>
                <a:gd name="T56" fmla="*/ 43 w 212"/>
                <a:gd name="T57" fmla="*/ 19 h 234"/>
                <a:gd name="T58" fmla="*/ 43 w 212"/>
                <a:gd name="T59" fmla="*/ 45 h 234"/>
                <a:gd name="T60" fmla="*/ 195 w 212"/>
                <a:gd name="T61" fmla="*/ 215 h 234"/>
                <a:gd name="T62" fmla="*/ 169 w 212"/>
                <a:gd name="T63" fmla="*/ 215 h 234"/>
                <a:gd name="T64" fmla="*/ 169 w 212"/>
                <a:gd name="T65" fmla="*/ 189 h 234"/>
                <a:gd name="T66" fmla="*/ 195 w 212"/>
                <a:gd name="T67" fmla="*/ 189 h 234"/>
                <a:gd name="T68" fmla="*/ 195 w 212"/>
                <a:gd name="T69" fmla="*/ 215 h 234"/>
                <a:gd name="T70" fmla="*/ 195 w 212"/>
                <a:gd name="T71" fmla="*/ 174 h 234"/>
                <a:gd name="T72" fmla="*/ 169 w 212"/>
                <a:gd name="T73" fmla="*/ 174 h 234"/>
                <a:gd name="T74" fmla="*/ 169 w 212"/>
                <a:gd name="T75" fmla="*/ 146 h 234"/>
                <a:gd name="T76" fmla="*/ 195 w 212"/>
                <a:gd name="T77" fmla="*/ 146 h 234"/>
                <a:gd name="T78" fmla="*/ 195 w 212"/>
                <a:gd name="T79" fmla="*/ 174 h 234"/>
                <a:gd name="T80" fmla="*/ 195 w 212"/>
                <a:gd name="T81" fmla="*/ 129 h 234"/>
                <a:gd name="T82" fmla="*/ 169 w 212"/>
                <a:gd name="T83" fmla="*/ 129 h 234"/>
                <a:gd name="T84" fmla="*/ 169 w 212"/>
                <a:gd name="T85" fmla="*/ 103 h 234"/>
                <a:gd name="T86" fmla="*/ 195 w 212"/>
                <a:gd name="T87" fmla="*/ 103 h 234"/>
                <a:gd name="T88" fmla="*/ 195 w 212"/>
                <a:gd name="T89" fmla="*/ 129 h 234"/>
                <a:gd name="T90" fmla="*/ 195 w 212"/>
                <a:gd name="T91" fmla="*/ 88 h 234"/>
                <a:gd name="T92" fmla="*/ 169 w 212"/>
                <a:gd name="T93" fmla="*/ 88 h 234"/>
                <a:gd name="T94" fmla="*/ 169 w 212"/>
                <a:gd name="T95" fmla="*/ 60 h 234"/>
                <a:gd name="T96" fmla="*/ 195 w 212"/>
                <a:gd name="T97" fmla="*/ 60 h 234"/>
                <a:gd name="T98" fmla="*/ 195 w 212"/>
                <a:gd name="T99" fmla="*/ 88 h 234"/>
                <a:gd name="T100" fmla="*/ 195 w 212"/>
                <a:gd name="T101" fmla="*/ 45 h 234"/>
                <a:gd name="T102" fmla="*/ 169 w 212"/>
                <a:gd name="T103" fmla="*/ 45 h 234"/>
                <a:gd name="T104" fmla="*/ 169 w 212"/>
                <a:gd name="T105" fmla="*/ 19 h 234"/>
                <a:gd name="T106" fmla="*/ 195 w 212"/>
                <a:gd name="T107" fmla="*/ 19 h 234"/>
                <a:gd name="T108" fmla="*/ 195 w 212"/>
                <a:gd name="T109" fmla="*/ 4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 h="234">
                  <a:moveTo>
                    <a:pt x="0" y="0"/>
                  </a:moveTo>
                  <a:lnTo>
                    <a:pt x="0" y="234"/>
                  </a:lnTo>
                  <a:lnTo>
                    <a:pt x="212" y="234"/>
                  </a:lnTo>
                  <a:lnTo>
                    <a:pt x="212" y="0"/>
                  </a:lnTo>
                  <a:lnTo>
                    <a:pt x="0" y="0"/>
                  </a:lnTo>
                  <a:close/>
                  <a:moveTo>
                    <a:pt x="43" y="215"/>
                  </a:moveTo>
                  <a:lnTo>
                    <a:pt x="17" y="215"/>
                  </a:lnTo>
                  <a:lnTo>
                    <a:pt x="17" y="189"/>
                  </a:lnTo>
                  <a:lnTo>
                    <a:pt x="43" y="189"/>
                  </a:lnTo>
                  <a:lnTo>
                    <a:pt x="43" y="215"/>
                  </a:lnTo>
                  <a:close/>
                  <a:moveTo>
                    <a:pt x="43" y="174"/>
                  </a:moveTo>
                  <a:lnTo>
                    <a:pt x="17" y="174"/>
                  </a:lnTo>
                  <a:lnTo>
                    <a:pt x="17" y="146"/>
                  </a:lnTo>
                  <a:lnTo>
                    <a:pt x="43" y="146"/>
                  </a:lnTo>
                  <a:lnTo>
                    <a:pt x="43" y="174"/>
                  </a:lnTo>
                  <a:close/>
                  <a:moveTo>
                    <a:pt x="43" y="129"/>
                  </a:moveTo>
                  <a:lnTo>
                    <a:pt x="17" y="129"/>
                  </a:lnTo>
                  <a:lnTo>
                    <a:pt x="17" y="103"/>
                  </a:lnTo>
                  <a:lnTo>
                    <a:pt x="43" y="103"/>
                  </a:lnTo>
                  <a:lnTo>
                    <a:pt x="43" y="129"/>
                  </a:lnTo>
                  <a:close/>
                  <a:moveTo>
                    <a:pt x="43" y="88"/>
                  </a:moveTo>
                  <a:lnTo>
                    <a:pt x="17" y="88"/>
                  </a:lnTo>
                  <a:lnTo>
                    <a:pt x="17" y="60"/>
                  </a:lnTo>
                  <a:lnTo>
                    <a:pt x="43" y="60"/>
                  </a:lnTo>
                  <a:lnTo>
                    <a:pt x="43" y="88"/>
                  </a:lnTo>
                  <a:close/>
                  <a:moveTo>
                    <a:pt x="43" y="45"/>
                  </a:moveTo>
                  <a:lnTo>
                    <a:pt x="17" y="45"/>
                  </a:lnTo>
                  <a:lnTo>
                    <a:pt x="17" y="19"/>
                  </a:lnTo>
                  <a:lnTo>
                    <a:pt x="43" y="19"/>
                  </a:lnTo>
                  <a:lnTo>
                    <a:pt x="43" y="45"/>
                  </a:lnTo>
                  <a:close/>
                  <a:moveTo>
                    <a:pt x="195" y="215"/>
                  </a:moveTo>
                  <a:lnTo>
                    <a:pt x="169" y="215"/>
                  </a:lnTo>
                  <a:lnTo>
                    <a:pt x="169" y="189"/>
                  </a:lnTo>
                  <a:lnTo>
                    <a:pt x="195" y="189"/>
                  </a:lnTo>
                  <a:lnTo>
                    <a:pt x="195" y="215"/>
                  </a:lnTo>
                  <a:close/>
                  <a:moveTo>
                    <a:pt x="195" y="174"/>
                  </a:moveTo>
                  <a:lnTo>
                    <a:pt x="169" y="174"/>
                  </a:lnTo>
                  <a:lnTo>
                    <a:pt x="169" y="146"/>
                  </a:lnTo>
                  <a:lnTo>
                    <a:pt x="195" y="146"/>
                  </a:lnTo>
                  <a:lnTo>
                    <a:pt x="195" y="174"/>
                  </a:lnTo>
                  <a:close/>
                  <a:moveTo>
                    <a:pt x="195" y="129"/>
                  </a:moveTo>
                  <a:lnTo>
                    <a:pt x="169" y="129"/>
                  </a:lnTo>
                  <a:lnTo>
                    <a:pt x="169" y="103"/>
                  </a:lnTo>
                  <a:lnTo>
                    <a:pt x="195" y="103"/>
                  </a:lnTo>
                  <a:lnTo>
                    <a:pt x="195" y="129"/>
                  </a:lnTo>
                  <a:close/>
                  <a:moveTo>
                    <a:pt x="195" y="88"/>
                  </a:moveTo>
                  <a:lnTo>
                    <a:pt x="169" y="88"/>
                  </a:lnTo>
                  <a:lnTo>
                    <a:pt x="169" y="60"/>
                  </a:lnTo>
                  <a:lnTo>
                    <a:pt x="195" y="60"/>
                  </a:lnTo>
                  <a:lnTo>
                    <a:pt x="195" y="88"/>
                  </a:lnTo>
                  <a:close/>
                  <a:moveTo>
                    <a:pt x="195" y="45"/>
                  </a:moveTo>
                  <a:lnTo>
                    <a:pt x="169" y="45"/>
                  </a:lnTo>
                  <a:lnTo>
                    <a:pt x="169" y="19"/>
                  </a:lnTo>
                  <a:lnTo>
                    <a:pt x="195" y="19"/>
                  </a:lnTo>
                  <a:lnTo>
                    <a:pt x="195" y="45"/>
                  </a:lnTo>
                  <a:close/>
                </a:path>
              </a:pathLst>
            </a:custGeom>
            <a:solidFill>
              <a:srgbClr val="505A66"/>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2" name="Rectangle 229"/>
            <p:cNvSpPr>
              <a:spLocks noChangeArrowheads="1"/>
            </p:cNvSpPr>
            <p:nvPr/>
          </p:nvSpPr>
          <p:spPr bwMode="auto">
            <a:xfrm>
              <a:off x="690883" y="1479213"/>
              <a:ext cx="78359" cy="78359"/>
            </a:xfrm>
            <a:prstGeom prst="rect">
              <a:avLst/>
            </a:prstGeom>
            <a:solidFill>
              <a:srgbClr val="474B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lstStyle/>
            <a:p>
              <a:endParaRPr lang="zh-CN" altLang="en-US"/>
            </a:p>
          </p:txBody>
        </p:sp>
        <p:sp>
          <p:nvSpPr>
            <p:cNvPr id="63" name="Rectangle 230"/>
            <p:cNvSpPr>
              <a:spLocks noChangeArrowheads="1"/>
            </p:cNvSpPr>
            <p:nvPr/>
          </p:nvSpPr>
          <p:spPr bwMode="auto">
            <a:xfrm>
              <a:off x="690883" y="1385007"/>
              <a:ext cx="78359" cy="78359"/>
            </a:xfrm>
            <a:prstGeom prst="rect">
              <a:avLst/>
            </a:prstGeom>
            <a:solidFill>
              <a:srgbClr val="474B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lstStyle/>
            <a:p>
              <a:endParaRPr lang="zh-CN" altLang="en-US"/>
            </a:p>
          </p:txBody>
        </p:sp>
      </p:grpSp>
      <p:sp>
        <p:nvSpPr>
          <p:cNvPr id="58" name="矩形 57"/>
          <p:cNvSpPr/>
          <p:nvPr/>
        </p:nvSpPr>
        <p:spPr>
          <a:xfrm>
            <a:off x="249292" y="3289977"/>
            <a:ext cx="3535899" cy="1661993"/>
          </a:xfrm>
          <a:prstGeom prst="rect">
            <a:avLst/>
          </a:prstGeom>
          <a:gradFill>
            <a:gsLst>
              <a:gs pos="33000">
                <a:srgbClr val="F9F9F9"/>
              </a:gs>
              <a:gs pos="100000">
                <a:srgbClr val="D7D7D7"/>
              </a:gs>
            </a:gsLst>
            <a:lin ang="5400000" scaled="0"/>
          </a:gradFill>
          <a:ln w="12700" cap="flat" cmpd="sng" algn="ctr">
            <a:solidFill>
              <a:schemeClr val="tx2">
                <a:lumMod val="60000"/>
                <a:lumOff val="40000"/>
              </a:schemeClr>
            </a:solidFill>
            <a:prstDash val="solid"/>
          </a:ln>
          <a:effectLst>
            <a:outerShdw blurRad="50800" dist="38100" dir="2700000" algn="tl" rotWithShape="0">
              <a:prstClr val="black">
                <a:alpha val="40000"/>
              </a:prstClr>
            </a:outerShdw>
          </a:effectLst>
        </p:spPr>
        <p:txBody>
          <a:bodyPr lIns="180000" tIns="180000" rIns="180000"/>
          <a:lstStyle/>
          <a:p>
            <a:pPr>
              <a:lnSpc>
                <a:spcPts val="2500"/>
              </a:lnSpc>
            </a:pPr>
            <a:r>
              <a:rPr lang="zh-CN" altLang="zh-CN" sz="1400" kern="0" dirty="0">
                <a:solidFill>
                  <a:schemeClr val="tx1"/>
                </a:solidFill>
                <a:latin typeface="微软雅黑" panose="020B0503020204020204" pitchFamily="34" charset="-122"/>
                <a:ea typeface="微软雅黑" panose="020B0503020204020204" pitchFamily="34" charset="-122"/>
              </a:rPr>
              <a:t>截至目前，自媒体终端用户数据总量</a:t>
            </a:r>
            <a:r>
              <a:rPr lang="en-US" altLang="zh-CN" sz="1400" kern="0" dirty="0">
                <a:solidFill>
                  <a:schemeClr val="tx1"/>
                </a:solidFill>
                <a:latin typeface="微软雅黑" panose="020B0503020204020204" pitchFamily="34" charset="-122"/>
                <a:ea typeface="微软雅黑" panose="020B0503020204020204" pitchFamily="34" charset="-122"/>
              </a:rPr>
              <a:t>373</a:t>
            </a:r>
            <a:r>
              <a:rPr lang="zh-CN" altLang="zh-CN" sz="1400" kern="0" dirty="0">
                <a:solidFill>
                  <a:schemeClr val="tx1"/>
                </a:solidFill>
                <a:latin typeface="微软雅黑" panose="020B0503020204020204" pitchFamily="34" charset="-122"/>
                <a:ea typeface="微软雅黑" panose="020B0503020204020204" pitchFamily="34" charset="-122"/>
              </a:rPr>
              <a:t>万，占日均客流量</a:t>
            </a:r>
            <a:r>
              <a:rPr lang="en-US" altLang="zh-CN" sz="1400" kern="0" dirty="0">
                <a:solidFill>
                  <a:schemeClr val="tx1"/>
                </a:solidFill>
                <a:latin typeface="微软雅黑" panose="020B0503020204020204" pitchFamily="34" charset="-122"/>
                <a:ea typeface="微软雅黑" panose="020B0503020204020204" pitchFamily="34" charset="-122"/>
              </a:rPr>
              <a:t>83%</a:t>
            </a:r>
            <a:r>
              <a:rPr lang="zh-CN" altLang="en-US" sz="1400" kern="0" dirty="0">
                <a:solidFill>
                  <a:schemeClr val="tx1"/>
                </a:solidFill>
                <a:latin typeface="微软雅黑" panose="020B0503020204020204" pitchFamily="34" charset="-122"/>
                <a:ea typeface="微软雅黑" panose="020B0503020204020204" pitchFamily="34" charset="-122"/>
              </a:rPr>
              <a:t>。</a:t>
            </a:r>
            <a:endParaRPr lang="en-US" altLang="zh-CN" sz="1400" kern="0" dirty="0">
              <a:solidFill>
                <a:schemeClr val="tx1"/>
              </a:solidFill>
              <a:latin typeface="微软雅黑" panose="020B0503020204020204" pitchFamily="34" charset="-122"/>
              <a:ea typeface="微软雅黑" panose="020B0503020204020204" pitchFamily="34" charset="-122"/>
            </a:endParaRPr>
          </a:p>
          <a:p>
            <a:pPr>
              <a:lnSpc>
                <a:spcPts val="2500"/>
              </a:lnSpc>
            </a:pPr>
            <a:r>
              <a:rPr lang="en-US" altLang="zh-CN" sz="1400" kern="0" dirty="0">
                <a:latin typeface="微软雅黑" panose="020B0503020204020204" pitchFamily="34" charset="-122"/>
                <a:ea typeface="微软雅黑" panose="020B0503020204020204" pitchFamily="34" charset="-122"/>
              </a:rPr>
              <a:t>So far, </a:t>
            </a:r>
            <a:r>
              <a:rPr lang="en-US" altLang="zh-CN" sz="1400" kern="0" dirty="0" err="1">
                <a:latin typeface="微软雅黑" panose="020B0503020204020204" pitchFamily="34" charset="-122"/>
                <a:ea typeface="微软雅黑" panose="020B0503020204020204" pitchFamily="34" charset="-122"/>
              </a:rPr>
              <a:t>i</a:t>
            </a:r>
            <a:r>
              <a:rPr lang="en-US" altLang="zh-CN" sz="1400" kern="0" dirty="0">
                <a:latin typeface="微软雅黑" panose="020B0503020204020204" pitchFamily="34" charset="-122"/>
                <a:ea typeface="微软雅黑" panose="020B0503020204020204" pitchFamily="34" charset="-122"/>
              </a:rPr>
              <a:t>-Media data of 3.73 million, 83% of daily ridership</a:t>
            </a:r>
            <a:endParaRPr lang="zh-CN" altLang="zh-CN" sz="1400" kern="0" dirty="0">
              <a:solidFill>
                <a:schemeClr val="tx1"/>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7113787" y="2062235"/>
            <a:ext cx="1817562" cy="769441"/>
          </a:xfrm>
          <a:prstGeom prst="rect">
            <a:avLst/>
          </a:prstGeom>
        </p:spPr>
        <p:txBody>
          <a:bodyPr wrap="square">
            <a:spAutoFit/>
          </a:bodyPr>
          <a:lstStyle>
            <a:defPPr>
              <a:defRPr lang="de-DE"/>
            </a:defPPr>
            <a:lvl1pPr>
              <a:defRPr sz="1100">
                <a:latin typeface="微软雅黑" panose="020B0503020204020204" pitchFamily="34" charset="-122"/>
                <a:ea typeface="微软雅黑" panose="020B0503020204020204" pitchFamily="34" charset="-122"/>
              </a:defRPr>
            </a:lvl1pPr>
          </a:lstStyle>
          <a:p>
            <a:pPr algn="ctr"/>
            <a:r>
              <a:rPr lang="zh-CN" altLang="en-US" dirty="0"/>
              <a:t>数据量</a:t>
            </a:r>
            <a:r>
              <a:rPr lang="en-US" altLang="zh-CN" dirty="0"/>
              <a:t>112</a:t>
            </a:r>
            <a:r>
              <a:rPr lang="zh-CN" altLang="zh-CN" dirty="0"/>
              <a:t>万</a:t>
            </a:r>
            <a:endParaRPr lang="en-US" altLang="zh-CN" dirty="0"/>
          </a:p>
          <a:p>
            <a:pPr algn="ctr"/>
            <a:r>
              <a:rPr lang="en-US" altLang="zh-CN" dirty="0"/>
              <a:t>Data: 1.12 million</a:t>
            </a:r>
          </a:p>
          <a:p>
            <a:pPr algn="ctr"/>
            <a:r>
              <a:rPr lang="zh-CN" altLang="zh-CN" dirty="0"/>
              <a:t>（占日均客流量</a:t>
            </a:r>
            <a:r>
              <a:rPr lang="en-US" altLang="zh-CN" dirty="0"/>
              <a:t>25%</a:t>
            </a:r>
            <a:r>
              <a:rPr lang="zh-CN" altLang="zh-CN" dirty="0"/>
              <a:t>）</a:t>
            </a:r>
            <a:endParaRPr lang="en-US" altLang="zh-CN" dirty="0"/>
          </a:p>
          <a:p>
            <a:pPr algn="ctr"/>
            <a:r>
              <a:rPr lang="en-US" altLang="zh-CN" dirty="0"/>
              <a:t>(25% of daily ridership)</a:t>
            </a:r>
            <a:endParaRPr lang="zh-CN" altLang="en-US" dirty="0"/>
          </a:p>
        </p:txBody>
      </p:sp>
      <p:sp>
        <p:nvSpPr>
          <p:cNvPr id="65" name="矩形 64"/>
          <p:cNvSpPr/>
          <p:nvPr/>
        </p:nvSpPr>
        <p:spPr>
          <a:xfrm>
            <a:off x="7499979" y="4182529"/>
            <a:ext cx="1708030" cy="769441"/>
          </a:xfrm>
          <a:prstGeom prst="rect">
            <a:avLst/>
          </a:prstGeom>
        </p:spPr>
        <p:txBody>
          <a:bodyPr wrap="square">
            <a:spAutoFit/>
          </a:bodyPr>
          <a:lstStyle/>
          <a:p>
            <a:pPr algn="ctr"/>
            <a:r>
              <a:rPr lang="zh-CN" altLang="en-US" sz="1100" dirty="0">
                <a:latin typeface="微软雅黑" panose="020B0503020204020204" pitchFamily="34" charset="-122"/>
                <a:ea typeface="微软雅黑" panose="020B0503020204020204" pitchFamily="34" charset="-122"/>
              </a:rPr>
              <a:t>数据量</a:t>
            </a:r>
            <a:r>
              <a:rPr lang="en-US" altLang="zh-CN" sz="1100" dirty="0">
                <a:latin typeface="微软雅黑" panose="020B0503020204020204" pitchFamily="34" charset="-122"/>
                <a:ea typeface="微软雅黑" panose="020B0503020204020204" pitchFamily="34" charset="-122"/>
              </a:rPr>
              <a:t>112</a:t>
            </a:r>
            <a:r>
              <a:rPr lang="zh-CN" altLang="zh-CN" sz="1100" dirty="0">
                <a:latin typeface="微软雅黑" panose="020B0503020204020204" pitchFamily="34" charset="-122"/>
                <a:ea typeface="微软雅黑" panose="020B0503020204020204" pitchFamily="34" charset="-122"/>
              </a:rPr>
              <a:t>万</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Data: 1.12 million</a:t>
            </a:r>
          </a:p>
          <a:p>
            <a:pPr algn="ctr"/>
            <a:r>
              <a:rPr lang="zh-CN" altLang="zh-CN" sz="1100" dirty="0">
                <a:latin typeface="微软雅黑" panose="020B0503020204020204" pitchFamily="34" charset="-122"/>
                <a:ea typeface="微软雅黑" panose="020B0503020204020204" pitchFamily="34" charset="-122"/>
              </a:rPr>
              <a:t>（占日均客流量</a:t>
            </a:r>
            <a:r>
              <a:rPr lang="en-US" altLang="zh-CN" sz="1100" dirty="0">
                <a:latin typeface="微软雅黑" panose="020B0503020204020204" pitchFamily="34" charset="-122"/>
                <a:ea typeface="微软雅黑" panose="020B0503020204020204" pitchFamily="34" charset="-122"/>
              </a:rPr>
              <a:t>25%</a:t>
            </a:r>
            <a:r>
              <a:rPr lang="zh-CN" altLang="zh-CN" sz="1100" dirty="0">
                <a:latin typeface="微软雅黑" panose="020B0503020204020204" pitchFamily="34" charset="-122"/>
                <a:ea typeface="微软雅黑" panose="020B0503020204020204" pitchFamily="34" charset="-122"/>
              </a:rPr>
              <a:t>）</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t>(25% of daily ridership)</a:t>
            </a:r>
            <a:r>
              <a:rPr lang="zh-CN" altLang="zh-CN" sz="1100" dirty="0">
                <a:latin typeface="微软雅黑" panose="020B0503020204020204" pitchFamily="34" charset="-122"/>
                <a:ea typeface="微软雅黑" panose="020B0503020204020204" pitchFamily="34" charset="-122"/>
              </a:rPr>
              <a:t> </a:t>
            </a:r>
            <a:endParaRPr lang="zh-CN" altLang="en-US" sz="1100" dirty="0">
              <a:latin typeface="微软雅黑" panose="020B0503020204020204" pitchFamily="34" charset="-122"/>
              <a:ea typeface="微软雅黑" panose="020B0503020204020204" pitchFamily="34" charset="-122"/>
            </a:endParaRPr>
          </a:p>
        </p:txBody>
      </p:sp>
      <p:sp>
        <p:nvSpPr>
          <p:cNvPr id="67" name="矩形 66"/>
          <p:cNvSpPr/>
          <p:nvPr/>
        </p:nvSpPr>
        <p:spPr>
          <a:xfrm>
            <a:off x="4095291" y="4201173"/>
            <a:ext cx="1741361" cy="938719"/>
          </a:xfrm>
          <a:prstGeom prst="rect">
            <a:avLst/>
          </a:prstGeom>
        </p:spPr>
        <p:txBody>
          <a:bodyPr wrap="square">
            <a:spAutoFit/>
          </a:bodyPr>
          <a:lstStyle/>
          <a:p>
            <a:pPr algn="ctr"/>
            <a:r>
              <a:rPr lang="zh-CN" altLang="en-US" sz="1100" dirty="0">
                <a:latin typeface="微软雅黑" panose="020B0503020204020204" pitchFamily="34" charset="-122"/>
                <a:ea typeface="微软雅黑" panose="020B0503020204020204" pitchFamily="34" charset="-122"/>
              </a:rPr>
              <a:t>数据量</a:t>
            </a:r>
            <a:r>
              <a:rPr lang="en-US" altLang="zh-CN" sz="1100" dirty="0">
                <a:latin typeface="微软雅黑" panose="020B0503020204020204" pitchFamily="34" charset="-122"/>
                <a:ea typeface="微软雅黑" panose="020B0503020204020204" pitchFamily="34" charset="-122"/>
              </a:rPr>
              <a:t>149</a:t>
            </a:r>
            <a:r>
              <a:rPr lang="zh-CN" altLang="zh-CN" sz="1100" dirty="0">
                <a:latin typeface="微软雅黑" panose="020B0503020204020204" pitchFamily="34" charset="-122"/>
                <a:ea typeface="微软雅黑" panose="020B0503020204020204" pitchFamily="34" charset="-122"/>
              </a:rPr>
              <a:t>万</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Data: 1.49 million</a:t>
            </a:r>
          </a:p>
          <a:p>
            <a:pPr algn="ctr"/>
            <a:r>
              <a:rPr lang="zh-CN" altLang="zh-CN" sz="1100" dirty="0">
                <a:latin typeface="微软雅黑" panose="020B0503020204020204" pitchFamily="34" charset="-122"/>
                <a:ea typeface="微软雅黑" panose="020B0503020204020204" pitchFamily="34" charset="-122"/>
              </a:rPr>
              <a:t>（占日均客流量</a:t>
            </a:r>
            <a:r>
              <a:rPr lang="en-US" altLang="zh-CN" sz="1100" dirty="0">
                <a:latin typeface="微软雅黑" panose="020B0503020204020204" pitchFamily="34" charset="-122"/>
                <a:ea typeface="微软雅黑" panose="020B0503020204020204" pitchFamily="34" charset="-122"/>
              </a:rPr>
              <a:t>33%</a:t>
            </a:r>
            <a:r>
              <a:rPr lang="zh-CN" altLang="zh-CN" sz="1100" dirty="0">
                <a:latin typeface="微软雅黑" panose="020B0503020204020204" pitchFamily="34" charset="-122"/>
                <a:ea typeface="微软雅黑" panose="020B0503020204020204" pitchFamily="34" charset="-122"/>
              </a:rPr>
              <a:t>）</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(33% of daily ridership</a:t>
            </a:r>
            <a:r>
              <a:rPr lang="en-US" altLang="zh-CN" sz="1100" dirty="0"/>
              <a:t>)</a:t>
            </a:r>
            <a:endParaRPr lang="zh-CN" altLang="en-US" sz="1100" dirty="0"/>
          </a:p>
          <a:p>
            <a:pPr algn="ctr"/>
            <a:endParaRPr lang="zh-CN" altLang="en-US" sz="1100" dirty="0">
              <a:latin typeface="微软雅黑" panose="020B0503020204020204" pitchFamily="34" charset="-122"/>
              <a:ea typeface="微软雅黑" panose="020B0503020204020204" pitchFamily="34" charset="-122"/>
            </a:endParaRPr>
          </a:p>
        </p:txBody>
      </p:sp>
      <p:sp>
        <p:nvSpPr>
          <p:cNvPr id="69" name="矩形 68"/>
          <p:cNvSpPr/>
          <p:nvPr/>
        </p:nvSpPr>
        <p:spPr>
          <a:xfrm>
            <a:off x="6313568" y="1475367"/>
            <a:ext cx="2543353" cy="461665"/>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微博 </a:t>
            </a:r>
            <a:r>
              <a:rPr lang="en-US" altLang="zh-CN" b="1" dirty="0"/>
              <a:t>Microblog</a:t>
            </a:r>
          </a:p>
        </p:txBody>
      </p:sp>
      <p:sp>
        <p:nvSpPr>
          <p:cNvPr id="70" name="矩形 69"/>
          <p:cNvSpPr/>
          <p:nvPr/>
        </p:nvSpPr>
        <p:spPr>
          <a:xfrm>
            <a:off x="7325832" y="3130677"/>
            <a:ext cx="1733107" cy="461665"/>
          </a:xfrm>
          <a:prstGeom prst="rect">
            <a:avLst/>
          </a:prstGeom>
        </p:spPr>
        <p:txBody>
          <a:bodyPr wrap="square">
            <a:spAutoFit/>
          </a:bodyPr>
          <a:lstStyle/>
          <a:p>
            <a:r>
              <a:rPr lang="zh-CN" altLang="zh-CN" dirty="0">
                <a:latin typeface="微软雅黑" panose="020B0503020204020204" pitchFamily="34" charset="-122"/>
                <a:ea typeface="微软雅黑" panose="020B0503020204020204" pitchFamily="34" charset="-122"/>
              </a:rPr>
              <a:t>微信</a:t>
            </a:r>
            <a:r>
              <a:rPr lang="en-US" altLang="zh-CN" dirty="0">
                <a:latin typeface="微软雅黑" panose="020B0503020204020204" pitchFamily="34" charset="-122"/>
                <a:ea typeface="微软雅黑" panose="020B0503020204020204" pitchFamily="34" charset="-122"/>
              </a:rPr>
              <a:t> </a:t>
            </a:r>
            <a:r>
              <a:rPr lang="en-US" altLang="zh-CN" sz="1800" dirty="0" err="1">
                <a:latin typeface="微软雅黑" panose="020B0503020204020204" pitchFamily="34" charset="-122"/>
                <a:ea typeface="微软雅黑" panose="020B0503020204020204" pitchFamily="34" charset="-122"/>
              </a:rPr>
              <a:t>Wechat</a:t>
            </a:r>
            <a:endParaRPr lang="en-US" altLang="zh-CN" sz="1800" dirty="0">
              <a:latin typeface="微软雅黑" panose="020B0503020204020204" pitchFamily="34" charset="-122"/>
              <a:ea typeface="微软雅黑" panose="020B0503020204020204" pitchFamily="34" charset="-122"/>
            </a:endParaRPr>
          </a:p>
        </p:txBody>
      </p:sp>
      <p:sp>
        <p:nvSpPr>
          <p:cNvPr id="71" name="矩形 70"/>
          <p:cNvSpPr/>
          <p:nvPr/>
        </p:nvSpPr>
        <p:spPr>
          <a:xfrm>
            <a:off x="4285974" y="3019219"/>
            <a:ext cx="776175" cy="461665"/>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APP</a:t>
            </a:r>
            <a:endParaRPr lang="zh-CN" altLang="en-US" dirty="0">
              <a:latin typeface="微软雅黑" panose="020B0503020204020204" pitchFamily="34" charset="-122"/>
              <a:ea typeface="微软雅黑" panose="020B0503020204020204" pitchFamily="34" charset="-122"/>
            </a:endParaRPr>
          </a:p>
        </p:txBody>
      </p:sp>
      <p:sp>
        <p:nvSpPr>
          <p:cNvPr id="72" name="矩形 71"/>
          <p:cNvSpPr/>
          <p:nvPr/>
        </p:nvSpPr>
        <p:spPr>
          <a:xfrm>
            <a:off x="5032375" y="5623740"/>
            <a:ext cx="3500767" cy="369332"/>
          </a:xfrm>
          <a:prstGeom prst="rect">
            <a:avLst/>
          </a:prstGeom>
        </p:spPr>
        <p:txBody>
          <a:bodyPr wrap="none">
            <a:spAutoFit/>
          </a:bodyPr>
          <a:lstStyle/>
          <a:p>
            <a:r>
              <a:rPr lang="zh-CN" altLang="zh-CN" sz="1800" dirty="0">
                <a:latin typeface="微软雅黑" panose="020B0503020204020204" pitchFamily="34" charset="-122"/>
                <a:ea typeface="微软雅黑" panose="020B0503020204020204" pitchFamily="34" charset="-122"/>
              </a:rPr>
              <a:t>《地铁早班车</a:t>
            </a:r>
            <a:r>
              <a:rPr lang="en-US" altLang="zh-CN" sz="1800" dirty="0">
                <a:latin typeface="微软雅黑" panose="020B0503020204020204" pitchFamily="34" charset="-122"/>
                <a:ea typeface="微软雅黑" panose="020B0503020204020204" pitchFamily="34" charset="-122"/>
              </a:rPr>
              <a:t>Metro Morning</a:t>
            </a:r>
            <a:r>
              <a:rPr lang="zh-CN" altLang="zh-CN" sz="1800" dirty="0">
                <a:latin typeface="微软雅黑" panose="020B0503020204020204" pitchFamily="34" charset="-122"/>
                <a:ea typeface="微软雅黑" panose="020B0503020204020204" pitchFamily="34" charset="-122"/>
              </a:rPr>
              <a:t>》</a:t>
            </a:r>
            <a:endParaRPr lang="zh-CN" altLang="en-US" sz="1800" dirty="0">
              <a:latin typeface="微软雅黑" panose="020B0503020204020204" pitchFamily="34" charset="-122"/>
              <a:ea typeface="微软雅黑" panose="020B0503020204020204" pitchFamily="34" charset="-122"/>
            </a:endParaRPr>
          </a:p>
        </p:txBody>
      </p:sp>
      <p:sp>
        <p:nvSpPr>
          <p:cNvPr id="74" name="矩形 73"/>
          <p:cNvSpPr/>
          <p:nvPr/>
        </p:nvSpPr>
        <p:spPr>
          <a:xfrm>
            <a:off x="5032375" y="5891854"/>
            <a:ext cx="3794772" cy="600164"/>
          </a:xfrm>
          <a:prstGeom prst="rect">
            <a:avLst/>
          </a:prstGeom>
        </p:spPr>
        <p:txBody>
          <a:bodyPr wrap="square">
            <a:spAutoFit/>
          </a:bodyPr>
          <a:lstStyle/>
          <a:p>
            <a:pPr algn="ctr"/>
            <a:r>
              <a:rPr lang="zh-CN" altLang="zh-CN" sz="1100" dirty="0">
                <a:latin typeface="微软雅黑" panose="020B0503020204020204" pitchFamily="34" charset="-122"/>
                <a:ea typeface="微软雅黑" panose="020B0503020204020204" pitchFamily="34" charset="-122"/>
              </a:rPr>
              <a:t>每月播出不少于</a:t>
            </a:r>
            <a:r>
              <a:rPr lang="en-US" altLang="zh-CN" sz="1100" dirty="0">
                <a:latin typeface="微软雅黑" panose="020B0503020204020204" pitchFamily="34" charset="-122"/>
                <a:ea typeface="微软雅黑" panose="020B0503020204020204" pitchFamily="34" charset="-122"/>
              </a:rPr>
              <a:t>22</a:t>
            </a:r>
            <a:r>
              <a:rPr lang="zh-CN" altLang="zh-CN" sz="1100" dirty="0">
                <a:latin typeface="微软雅黑" panose="020B0503020204020204" pitchFamily="34" charset="-122"/>
                <a:ea typeface="微软雅黑" panose="020B0503020204020204" pitchFamily="34" charset="-122"/>
              </a:rPr>
              <a:t>期</a:t>
            </a:r>
            <a:r>
              <a:rPr lang="en-US" altLang="zh-CN" sz="1100" dirty="0">
                <a:latin typeface="微软雅黑" panose="020B0503020204020204" pitchFamily="34" charset="-122"/>
                <a:ea typeface="微软雅黑" panose="020B0503020204020204" pitchFamily="34" charset="-122"/>
              </a:rPr>
              <a:t> Over 22 broadcasts per month</a:t>
            </a:r>
          </a:p>
          <a:p>
            <a:pPr algn="ctr"/>
            <a:r>
              <a:rPr lang="zh-CN" altLang="zh-CN" sz="1100" dirty="0">
                <a:latin typeface="微软雅黑" panose="020B0503020204020204" pitchFamily="34" charset="-122"/>
                <a:ea typeface="微软雅黑" panose="020B0503020204020204" pitchFamily="34" charset="-122"/>
              </a:rPr>
              <a:t>各类视讯产品每月播出不少于</a:t>
            </a:r>
            <a:r>
              <a:rPr lang="en-US" altLang="zh-CN" sz="1100" dirty="0">
                <a:latin typeface="微软雅黑" panose="020B0503020204020204" pitchFamily="34" charset="-122"/>
                <a:ea typeface="微软雅黑" panose="020B0503020204020204" pitchFamily="34" charset="-122"/>
              </a:rPr>
              <a:t>4</a:t>
            </a:r>
            <a:r>
              <a:rPr lang="zh-CN" altLang="zh-CN" sz="1100" dirty="0">
                <a:latin typeface="微软雅黑" panose="020B0503020204020204" pitchFamily="34" charset="-122"/>
                <a:ea typeface="微软雅黑" panose="020B0503020204020204" pitchFamily="34" charset="-122"/>
              </a:rPr>
              <a:t>部</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Over 4 video works shown per month</a:t>
            </a:r>
            <a:endParaRPr lang="zh-CN" altLang="zh-CN" sz="1100" dirty="0">
              <a:latin typeface="微软雅黑" panose="020B0503020204020204" pitchFamily="34" charset="-122"/>
              <a:ea typeface="微软雅黑" panose="020B0503020204020204" pitchFamily="34" charset="-122"/>
            </a:endParaRPr>
          </a:p>
        </p:txBody>
      </p:sp>
      <p:sp>
        <p:nvSpPr>
          <p:cNvPr id="38" name="矩形 37"/>
          <p:cNvSpPr/>
          <p:nvPr/>
        </p:nvSpPr>
        <p:spPr bwMode="auto">
          <a:xfrm>
            <a:off x="226981" y="1588264"/>
            <a:ext cx="71438" cy="250825"/>
          </a:xfrm>
          <a:prstGeom prst="rect">
            <a:avLst/>
          </a:prstGeom>
          <a:solidFill>
            <a:srgbClr val="2249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9" name="TextBox 20"/>
          <p:cNvSpPr txBox="1"/>
          <p:nvPr/>
        </p:nvSpPr>
        <p:spPr>
          <a:xfrm>
            <a:off x="403763" y="1516256"/>
            <a:ext cx="5603632" cy="1015663"/>
          </a:xfrm>
          <a:prstGeom prst="rect">
            <a:avLst/>
          </a:prstGeom>
          <a:noFill/>
        </p:spPr>
        <p:txBody>
          <a:bodyPr wrap="square">
            <a:spAutoFit/>
          </a:bodyPr>
          <a:lstStyle>
            <a:defPPr>
              <a:defRPr lang="zh-CN"/>
            </a:defPPr>
            <a:lvl1pPr>
              <a:defRPr sz="16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eaLnBrk="1" fontAlgn="auto" hangingPunct="1">
              <a:spcBef>
                <a:spcPts val="0"/>
              </a:spcBef>
              <a:spcAft>
                <a:spcPts val="0"/>
              </a:spcAft>
              <a:defRPr/>
            </a:pPr>
            <a:r>
              <a:rPr lang="zh-CN" altLang="en-US" sz="2000" kern="100" dirty="0">
                <a:solidFill>
                  <a:srgbClr val="2249A1"/>
                </a:solidFill>
                <a:effectLst/>
                <a:latin typeface="+mj-ea"/>
                <a:cs typeface="Times New Roman" panose="02020603050405020304" pitchFamily="18" charset="0"/>
              </a:rPr>
              <a:t>利用信息化技术优化与顾客沟通渠道</a:t>
            </a:r>
            <a:endParaRPr lang="en-US" altLang="zh-CN" sz="2000" kern="100" dirty="0">
              <a:solidFill>
                <a:srgbClr val="2249A1"/>
              </a:solidFill>
              <a:effectLst/>
              <a:latin typeface="+mj-ea"/>
              <a:cs typeface="Times New Roman" panose="02020603050405020304" pitchFamily="18" charset="0"/>
            </a:endParaRPr>
          </a:p>
          <a:p>
            <a:pPr eaLnBrk="1" fontAlgn="auto" hangingPunct="1">
              <a:spcBef>
                <a:spcPts val="0"/>
              </a:spcBef>
              <a:spcAft>
                <a:spcPts val="0"/>
              </a:spcAft>
              <a:defRPr/>
            </a:pPr>
            <a:r>
              <a:rPr lang="en-US" altLang="zh-CN" sz="2000" kern="100" dirty="0">
                <a:solidFill>
                  <a:srgbClr val="2249A1"/>
                </a:solidFill>
                <a:effectLst/>
                <a:latin typeface="+mj-ea"/>
                <a:cs typeface="Times New Roman" panose="02020603050405020304" pitchFamily="18" charset="0"/>
              </a:rPr>
              <a:t>Optimize communication channels with clients with IT technology</a:t>
            </a:r>
            <a:endParaRPr lang="zh-CN" altLang="en-US" sz="2000" kern="100" dirty="0">
              <a:solidFill>
                <a:srgbClr val="2249A1"/>
              </a:solidFill>
              <a:effectLst/>
              <a:latin typeface="+mj-ea"/>
              <a:cs typeface="Times New Roman" panose="02020603050405020304" pitchFamily="18" charset="0"/>
            </a:endParaRPr>
          </a:p>
        </p:txBody>
      </p:sp>
      <p:sp>
        <p:nvSpPr>
          <p:cNvPr id="42" name="Footer Placeholder 3">
            <a:extLst>
              <a:ext uri="{FF2B5EF4-FFF2-40B4-BE49-F238E27FC236}">
                <a16:creationId xmlns="" xmlns:a16="http://schemas.microsoft.com/office/drawing/2014/main" id="{84AB5212-3687-4CCB-9946-A89BA4AD20D4}"/>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3488220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5E0FD34-947B-49E9-86BE-8751211B98C1}"/>
              </a:ext>
            </a:extLst>
          </p:cNvPr>
          <p:cNvSpPr>
            <a:spLocks noGrp="1"/>
          </p:cNvSpPr>
          <p:nvPr>
            <p:ph type="title"/>
          </p:nvPr>
        </p:nvSpPr>
        <p:spPr/>
        <p:txBody>
          <a:bodyPr/>
          <a:lstStyle/>
          <a:p>
            <a:r>
              <a:rPr lang="en-US" altLang="zh-CN" dirty="0">
                <a:solidFill>
                  <a:schemeClr val="accent6"/>
                </a:solidFill>
                <a:latin typeface="微软雅黑" panose="020B0503020204020204" pitchFamily="34" charset="-122"/>
                <a:ea typeface="微软雅黑" panose="020B0503020204020204" pitchFamily="34" charset="-122"/>
              </a:rPr>
              <a:t>Shenzhen Metro Intelligent AFC and Mobile Payment</a:t>
            </a:r>
            <a:endParaRPr lang="pt-PT" dirty="0">
              <a:solidFill>
                <a:schemeClr val="accent6"/>
              </a:solidFill>
            </a:endParaRPr>
          </a:p>
        </p:txBody>
      </p:sp>
      <p:pic>
        <p:nvPicPr>
          <p:cNvPr id="7" name="Imagem 6">
            <a:extLst>
              <a:ext uri="{FF2B5EF4-FFF2-40B4-BE49-F238E27FC236}">
                <a16:creationId xmlns="" xmlns:a16="http://schemas.microsoft.com/office/drawing/2014/main" id="{771293B2-1978-494A-B10A-3D6094A6BBD0}"/>
              </a:ext>
            </a:extLst>
          </p:cNvPr>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rot="5400000">
            <a:off x="2753328" y="4790524"/>
            <a:ext cx="1672026" cy="812791"/>
          </a:xfrm>
          <a:prstGeom prst="rect">
            <a:avLst/>
          </a:prstGeom>
        </p:spPr>
      </p:pic>
      <p:pic>
        <p:nvPicPr>
          <p:cNvPr id="8" name="内容占位符 3">
            <a:extLst>
              <a:ext uri="{FF2B5EF4-FFF2-40B4-BE49-F238E27FC236}">
                <a16:creationId xmlns="" xmlns:a16="http://schemas.microsoft.com/office/drawing/2014/main" id="{4FF2B297-C763-4356-B2F6-625BD2E766C6}"/>
              </a:ext>
            </a:extLst>
          </p:cNvPr>
          <p:cNvPicPr>
            <a:picLocks noChangeAspect="1"/>
          </p:cNvPicPr>
          <p:nvPr/>
        </p:nvPicPr>
        <p:blipFill>
          <a:blip r:embed="rId3" cstate="screen">
            <a:clrChange>
              <a:clrFrom>
                <a:srgbClr val="EBECE6"/>
              </a:clrFrom>
              <a:clrTo>
                <a:srgbClr val="EBECE6">
                  <a:alpha val="0"/>
                </a:srgbClr>
              </a:clrTo>
            </a:clrChange>
            <a:extLst>
              <a:ext uri="{28A0092B-C50C-407E-A947-70E740481C1C}">
                <a14:useLocalDpi xmlns="" xmlns:a14="http://schemas.microsoft.com/office/drawing/2010/main"/>
              </a:ext>
            </a:extLst>
          </a:blip>
          <a:srcRect/>
          <a:stretch>
            <a:fillRect/>
          </a:stretch>
        </p:blipFill>
        <p:spPr bwMode="auto">
          <a:xfrm>
            <a:off x="378691" y="5368050"/>
            <a:ext cx="1298575"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a:extLst>
              <a:ext uri="{FF2B5EF4-FFF2-40B4-BE49-F238E27FC236}">
                <a16:creationId xmlns="" xmlns:a16="http://schemas.microsoft.com/office/drawing/2014/main" id="{20D64438-2F0F-40FA-86CC-7868B88B72AB}"/>
              </a:ext>
            </a:extLst>
          </p:cNvPr>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5255912" y="3952641"/>
            <a:ext cx="1328737" cy="1735137"/>
          </a:xfrm>
          <a:prstGeom prst="rect">
            <a:avLst/>
          </a:prstGeom>
          <a:noFill/>
          <a:ln>
            <a:noFill/>
          </a:ln>
          <a:effectLst>
            <a:prstShdw prst="shdw17" dist="17961" dir="2700000">
              <a:srgbClr val="999999">
                <a:alpha val="50000"/>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图片 66" descr="timg[9718]">
            <a:extLst>
              <a:ext uri="{FF2B5EF4-FFF2-40B4-BE49-F238E27FC236}">
                <a16:creationId xmlns="" xmlns:a16="http://schemas.microsoft.com/office/drawing/2014/main" id="{558EB8A0-AD6B-4DA1-AFD5-8EA3B2B5D3B9}"/>
              </a:ext>
            </a:extLst>
          </p:cNvPr>
          <p:cNvPicPr>
            <a:picLocks noChangeAspect="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7341051" y="3213226"/>
            <a:ext cx="1628775"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4">
            <a:extLst>
              <a:ext uri="{FF2B5EF4-FFF2-40B4-BE49-F238E27FC236}">
                <a16:creationId xmlns="" xmlns:a16="http://schemas.microsoft.com/office/drawing/2014/main" id="{13CBD35B-E5D8-4117-A40F-9A2B5EAE8886}"/>
              </a:ext>
            </a:extLst>
          </p:cNvPr>
          <p:cNvSpPr txBox="1"/>
          <p:nvPr/>
        </p:nvSpPr>
        <p:spPr>
          <a:xfrm>
            <a:off x="249027" y="3338124"/>
            <a:ext cx="1622905" cy="461665"/>
          </a:xfrm>
          <a:prstGeom prst="rect">
            <a:avLst/>
          </a:prstGeom>
          <a:noFill/>
        </p:spPr>
        <p:txBody>
          <a:bodyPr wrap="square" rtlCol="0">
            <a:spAutoFit/>
          </a:bodyPr>
          <a:lstStyle/>
          <a:p>
            <a:r>
              <a:rPr lang="en-US" altLang="zh-CN" b="1" dirty="0"/>
              <a:t>2004-2015</a:t>
            </a:r>
            <a:endParaRPr lang="zh-CN" altLang="en-US" b="1" dirty="0"/>
          </a:p>
        </p:txBody>
      </p:sp>
      <p:sp>
        <p:nvSpPr>
          <p:cNvPr id="13" name="TextBox 18">
            <a:extLst>
              <a:ext uri="{FF2B5EF4-FFF2-40B4-BE49-F238E27FC236}">
                <a16:creationId xmlns="" xmlns:a16="http://schemas.microsoft.com/office/drawing/2014/main" id="{C4A823F6-F7FE-4DC9-BC00-6DC54DB3CEF1}"/>
              </a:ext>
            </a:extLst>
          </p:cNvPr>
          <p:cNvSpPr txBox="1"/>
          <p:nvPr/>
        </p:nvSpPr>
        <p:spPr>
          <a:xfrm>
            <a:off x="2885085" y="2628992"/>
            <a:ext cx="1246949" cy="461665"/>
          </a:xfrm>
          <a:prstGeom prst="rect">
            <a:avLst/>
          </a:prstGeom>
          <a:noFill/>
        </p:spPr>
        <p:txBody>
          <a:bodyPr wrap="square" rtlCol="0">
            <a:spAutoFit/>
          </a:bodyPr>
          <a:lstStyle/>
          <a:p>
            <a:r>
              <a:rPr lang="en-US" altLang="zh-CN" b="1" dirty="0"/>
              <a:t>2015.12</a:t>
            </a:r>
            <a:endParaRPr lang="zh-CN" altLang="en-US" b="1" dirty="0"/>
          </a:p>
        </p:txBody>
      </p:sp>
      <p:sp>
        <p:nvSpPr>
          <p:cNvPr id="14" name="TextBox 19">
            <a:extLst>
              <a:ext uri="{FF2B5EF4-FFF2-40B4-BE49-F238E27FC236}">
                <a16:creationId xmlns="" xmlns:a16="http://schemas.microsoft.com/office/drawing/2014/main" id="{E5DAD840-F890-4172-9BFD-FAE00330FD3F}"/>
              </a:ext>
            </a:extLst>
          </p:cNvPr>
          <p:cNvSpPr txBox="1"/>
          <p:nvPr/>
        </p:nvSpPr>
        <p:spPr>
          <a:xfrm>
            <a:off x="5255912" y="2154877"/>
            <a:ext cx="1328737" cy="461665"/>
          </a:xfrm>
          <a:prstGeom prst="rect">
            <a:avLst/>
          </a:prstGeom>
          <a:noFill/>
        </p:spPr>
        <p:txBody>
          <a:bodyPr wrap="square" rtlCol="0">
            <a:spAutoFit/>
          </a:bodyPr>
          <a:lstStyle/>
          <a:p>
            <a:r>
              <a:rPr lang="en-US" altLang="zh-CN" b="1" dirty="0"/>
              <a:t>2018.5</a:t>
            </a:r>
            <a:endParaRPr lang="zh-CN" altLang="en-US" b="1" dirty="0"/>
          </a:p>
        </p:txBody>
      </p:sp>
      <p:sp>
        <p:nvSpPr>
          <p:cNvPr id="15" name="TextBox 20">
            <a:extLst>
              <a:ext uri="{FF2B5EF4-FFF2-40B4-BE49-F238E27FC236}">
                <a16:creationId xmlns="" xmlns:a16="http://schemas.microsoft.com/office/drawing/2014/main" id="{3C13191C-E58C-4A8B-A677-F8786F351E12}"/>
              </a:ext>
            </a:extLst>
          </p:cNvPr>
          <p:cNvSpPr txBox="1"/>
          <p:nvPr/>
        </p:nvSpPr>
        <p:spPr>
          <a:xfrm>
            <a:off x="7628519" y="1598195"/>
            <a:ext cx="1806173" cy="461665"/>
          </a:xfrm>
          <a:prstGeom prst="rect">
            <a:avLst/>
          </a:prstGeom>
          <a:noFill/>
        </p:spPr>
        <p:txBody>
          <a:bodyPr wrap="square" rtlCol="0">
            <a:spAutoFit/>
          </a:bodyPr>
          <a:lstStyle/>
          <a:p>
            <a:r>
              <a:rPr lang="en-US" altLang="zh-CN" b="1" dirty="0"/>
              <a:t>2018.7</a:t>
            </a:r>
            <a:endParaRPr lang="zh-CN" altLang="en-US" b="1" dirty="0"/>
          </a:p>
        </p:txBody>
      </p:sp>
      <p:sp>
        <p:nvSpPr>
          <p:cNvPr id="16" name="TextBox 11">
            <a:extLst>
              <a:ext uri="{FF2B5EF4-FFF2-40B4-BE49-F238E27FC236}">
                <a16:creationId xmlns="" xmlns:a16="http://schemas.microsoft.com/office/drawing/2014/main" id="{0CB89F40-94D2-43FA-8427-7AFB24A0B5D3}"/>
              </a:ext>
            </a:extLst>
          </p:cNvPr>
          <p:cNvSpPr txBox="1"/>
          <p:nvPr/>
        </p:nvSpPr>
        <p:spPr>
          <a:xfrm>
            <a:off x="247900" y="4017612"/>
            <a:ext cx="2538213" cy="923330"/>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深圳地铁为国内首个全面使用接触</a:t>
            </a:r>
            <a:r>
              <a:rPr lang="en-US" altLang="zh-CN" sz="1400" dirty="0">
                <a:latin typeface="微软雅黑" panose="020B0503020204020204" pitchFamily="34" charset="-122"/>
                <a:ea typeface="微软雅黑" panose="020B0503020204020204" pitchFamily="34" charset="-122"/>
              </a:rPr>
              <a:t>IC</a:t>
            </a:r>
            <a:r>
              <a:rPr lang="zh-CN" altLang="en-US" sz="1400" dirty="0">
                <a:latin typeface="微软雅黑" panose="020B0503020204020204" pitchFamily="34" charset="-122"/>
                <a:ea typeface="微软雅黑" panose="020B0503020204020204" pitchFamily="34" charset="-122"/>
              </a:rPr>
              <a:t>卡</a:t>
            </a:r>
            <a:endParaRPr lang="en-US" altLang="zh-CN" sz="1400" dirty="0">
              <a:latin typeface="微软雅黑" panose="020B0503020204020204" pitchFamily="34" charset="-122"/>
              <a:ea typeface="微软雅黑" panose="020B0503020204020204" pitchFamily="34" charset="-122"/>
            </a:endParaRPr>
          </a:p>
          <a:p>
            <a:r>
              <a:rPr lang="en-US" altLang="zh-CN" sz="1300" dirty="0">
                <a:latin typeface="微软雅黑" panose="020B0503020204020204" pitchFamily="34" charset="-122"/>
                <a:ea typeface="微软雅黑" panose="020B0503020204020204" pitchFamily="34" charset="-122"/>
              </a:rPr>
              <a:t>First company applying IC card</a:t>
            </a:r>
            <a:endParaRPr lang="zh-CN" altLang="en-US" sz="1300" dirty="0">
              <a:latin typeface="微软雅黑" panose="020B0503020204020204" pitchFamily="34" charset="-122"/>
              <a:ea typeface="微软雅黑" panose="020B0503020204020204" pitchFamily="34" charset="-122"/>
            </a:endParaRPr>
          </a:p>
        </p:txBody>
      </p:sp>
      <p:sp>
        <p:nvSpPr>
          <p:cNvPr id="17" name="TextBox 22">
            <a:extLst>
              <a:ext uri="{FF2B5EF4-FFF2-40B4-BE49-F238E27FC236}">
                <a16:creationId xmlns="" xmlns:a16="http://schemas.microsoft.com/office/drawing/2014/main" id="{FE350CBE-1F12-4D41-9FF2-E0FEF9D3C02F}"/>
              </a:ext>
            </a:extLst>
          </p:cNvPr>
          <p:cNvSpPr txBox="1"/>
          <p:nvPr/>
        </p:nvSpPr>
        <p:spPr>
          <a:xfrm>
            <a:off x="5029199" y="2788166"/>
            <a:ext cx="1555449" cy="1107996"/>
          </a:xfrm>
          <a:prstGeom prst="rect">
            <a:avLst/>
          </a:prstGeom>
          <a:noFill/>
        </p:spPr>
        <p:txBody>
          <a:bodyPr wrap="square" rtlCol="0">
            <a:spAutoFit/>
          </a:bodyPr>
          <a:lstStyle>
            <a:defPPr>
              <a:defRPr lang="de-DE"/>
            </a:defPPr>
            <a:lvl1pPr>
              <a:defRPr sz="1400">
                <a:latin typeface="微软雅黑" panose="020B0503020204020204" pitchFamily="34" charset="-122"/>
                <a:ea typeface="微软雅黑" panose="020B0503020204020204" pitchFamily="34" charset="-122"/>
              </a:defRPr>
            </a:lvl1pPr>
          </a:lstStyle>
          <a:p>
            <a:r>
              <a:rPr lang="en-US" altLang="zh-CN" dirty="0"/>
              <a:t>APP</a:t>
            </a:r>
            <a:r>
              <a:rPr lang="zh-CN" altLang="en-US" dirty="0"/>
              <a:t>乘车码直接乘车 </a:t>
            </a:r>
            <a:endParaRPr lang="en-US" altLang="zh-CN" dirty="0"/>
          </a:p>
          <a:p>
            <a:r>
              <a:rPr lang="en-US" altLang="zh-CN" sz="1200" dirty="0"/>
              <a:t>Take train with APP ticketing code</a:t>
            </a:r>
          </a:p>
          <a:p>
            <a:endParaRPr lang="zh-CN" altLang="en-US" dirty="0"/>
          </a:p>
        </p:txBody>
      </p:sp>
      <p:sp>
        <p:nvSpPr>
          <p:cNvPr id="18" name="TextBox 23">
            <a:extLst>
              <a:ext uri="{FF2B5EF4-FFF2-40B4-BE49-F238E27FC236}">
                <a16:creationId xmlns="" xmlns:a16="http://schemas.microsoft.com/office/drawing/2014/main" id="{797F6B33-54A6-4968-8943-107CD1939129}"/>
              </a:ext>
            </a:extLst>
          </p:cNvPr>
          <p:cNvSpPr txBox="1"/>
          <p:nvPr/>
        </p:nvSpPr>
        <p:spPr>
          <a:xfrm>
            <a:off x="2786113" y="3186615"/>
            <a:ext cx="1673731" cy="1015663"/>
          </a:xfrm>
          <a:prstGeom prst="rect">
            <a:avLst/>
          </a:prstGeom>
          <a:noFill/>
        </p:spPr>
        <p:txBody>
          <a:bodyPr wrap="square" rtlCol="0">
            <a:spAutoFit/>
          </a:bodyPr>
          <a:lstStyle>
            <a:defPPr>
              <a:defRPr lang="de-DE"/>
            </a:defPPr>
            <a:lvl1pPr>
              <a:defRPr sz="1400">
                <a:latin typeface="微软雅黑" panose="020B0503020204020204" pitchFamily="34" charset="-122"/>
                <a:ea typeface="微软雅黑" panose="020B0503020204020204" pitchFamily="34" charset="-122"/>
              </a:defRPr>
            </a:lvl1pPr>
          </a:lstStyle>
          <a:p>
            <a:r>
              <a:rPr lang="en-US" altLang="zh-CN" sz="1200" dirty="0"/>
              <a:t>APP</a:t>
            </a:r>
            <a:r>
              <a:rPr lang="zh-CN" altLang="en-US" sz="1200" dirty="0"/>
              <a:t>网上购票，现场取票 </a:t>
            </a:r>
            <a:endParaRPr lang="en-US" altLang="zh-CN" sz="1200" dirty="0"/>
          </a:p>
          <a:p>
            <a:r>
              <a:rPr lang="en-US" altLang="zh-CN" sz="1200" dirty="0"/>
              <a:t>Buy tickets online via APP and take them on site</a:t>
            </a:r>
            <a:endParaRPr lang="zh-CN" altLang="en-US" sz="1200" dirty="0"/>
          </a:p>
        </p:txBody>
      </p:sp>
      <p:sp>
        <p:nvSpPr>
          <p:cNvPr id="19" name="TextBox 25">
            <a:extLst>
              <a:ext uri="{FF2B5EF4-FFF2-40B4-BE49-F238E27FC236}">
                <a16:creationId xmlns="" xmlns:a16="http://schemas.microsoft.com/office/drawing/2014/main" id="{7D198CFC-8C1F-48B1-9713-D790413A5BBA}"/>
              </a:ext>
            </a:extLst>
          </p:cNvPr>
          <p:cNvSpPr txBox="1"/>
          <p:nvPr/>
        </p:nvSpPr>
        <p:spPr>
          <a:xfrm>
            <a:off x="7426492" y="2178944"/>
            <a:ext cx="1457891" cy="1107996"/>
          </a:xfrm>
          <a:prstGeom prst="rect">
            <a:avLst/>
          </a:prstGeom>
          <a:noFill/>
        </p:spPr>
        <p:txBody>
          <a:bodyPr wrap="square" rtlCol="0">
            <a:spAutoFit/>
          </a:bodyPr>
          <a:lstStyle>
            <a:defPPr>
              <a:defRPr lang="de-DE"/>
            </a:defPPr>
            <a:lvl1pPr>
              <a:defRPr sz="1400">
                <a:latin typeface="微软雅黑" panose="020B0503020204020204" pitchFamily="34" charset="-122"/>
                <a:ea typeface="微软雅黑" panose="020B0503020204020204" pitchFamily="34" charset="-122"/>
              </a:defRPr>
            </a:lvl1pPr>
          </a:lstStyle>
          <a:p>
            <a:r>
              <a:rPr lang="en-US" altLang="zh-CN" dirty="0"/>
              <a:t>NFC</a:t>
            </a:r>
            <a:r>
              <a:rPr lang="zh-CN" altLang="en-US" dirty="0"/>
              <a:t>、金融</a:t>
            </a:r>
            <a:r>
              <a:rPr lang="en-US" altLang="zh-CN" dirty="0"/>
              <a:t>IC</a:t>
            </a:r>
            <a:r>
              <a:rPr lang="zh-CN" altLang="en-US" dirty="0"/>
              <a:t>卡乘车 </a:t>
            </a:r>
            <a:r>
              <a:rPr lang="en-US" altLang="zh-CN" sz="1200" dirty="0"/>
              <a:t>Take train with NFC,  Banking IC Card</a:t>
            </a:r>
          </a:p>
          <a:p>
            <a:endParaRPr lang="zh-CN" altLang="en-US" dirty="0"/>
          </a:p>
        </p:txBody>
      </p:sp>
      <p:sp>
        <p:nvSpPr>
          <p:cNvPr id="20" name="右箭头 26">
            <a:extLst>
              <a:ext uri="{FF2B5EF4-FFF2-40B4-BE49-F238E27FC236}">
                <a16:creationId xmlns="" xmlns:a16="http://schemas.microsoft.com/office/drawing/2014/main" id="{A960D045-970F-415B-AAB1-A9D961C78811}"/>
              </a:ext>
            </a:extLst>
          </p:cNvPr>
          <p:cNvSpPr/>
          <p:nvPr/>
        </p:nvSpPr>
        <p:spPr>
          <a:xfrm rot="19557587">
            <a:off x="6646191" y="2556343"/>
            <a:ext cx="541815" cy="41852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1" name="右箭头 33">
            <a:extLst>
              <a:ext uri="{FF2B5EF4-FFF2-40B4-BE49-F238E27FC236}">
                <a16:creationId xmlns="" xmlns:a16="http://schemas.microsoft.com/office/drawing/2014/main" id="{A5D98802-0213-48BA-ABA7-794566140E3A}"/>
              </a:ext>
            </a:extLst>
          </p:cNvPr>
          <p:cNvSpPr/>
          <p:nvPr/>
        </p:nvSpPr>
        <p:spPr>
          <a:xfrm rot="19557587">
            <a:off x="4530563" y="3525194"/>
            <a:ext cx="541815" cy="41852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2" name="右箭头 34">
            <a:extLst>
              <a:ext uri="{FF2B5EF4-FFF2-40B4-BE49-F238E27FC236}">
                <a16:creationId xmlns="" xmlns:a16="http://schemas.microsoft.com/office/drawing/2014/main" id="{5658613A-7BC2-41FD-9E4A-202FFCE4B9F0}"/>
              </a:ext>
            </a:extLst>
          </p:cNvPr>
          <p:cNvSpPr/>
          <p:nvPr/>
        </p:nvSpPr>
        <p:spPr>
          <a:xfrm rot="19557587">
            <a:off x="2029380" y="4773575"/>
            <a:ext cx="541815" cy="41852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3" name="矩形 35">
            <a:extLst>
              <a:ext uri="{FF2B5EF4-FFF2-40B4-BE49-F238E27FC236}">
                <a16:creationId xmlns="" xmlns:a16="http://schemas.microsoft.com/office/drawing/2014/main" id="{B9323C92-A75F-4B77-92ED-218EE94A32A7}"/>
              </a:ext>
            </a:extLst>
          </p:cNvPr>
          <p:cNvSpPr/>
          <p:nvPr/>
        </p:nvSpPr>
        <p:spPr bwMode="auto">
          <a:xfrm>
            <a:off x="226981" y="1588264"/>
            <a:ext cx="71438" cy="250825"/>
          </a:xfrm>
          <a:prstGeom prst="rect">
            <a:avLst/>
          </a:prstGeom>
          <a:solidFill>
            <a:srgbClr val="2249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4" name="TextBox 20">
            <a:extLst>
              <a:ext uri="{FF2B5EF4-FFF2-40B4-BE49-F238E27FC236}">
                <a16:creationId xmlns="" xmlns:a16="http://schemas.microsoft.com/office/drawing/2014/main" id="{DC735269-8390-4751-A19E-E79E401DB35C}"/>
              </a:ext>
            </a:extLst>
          </p:cNvPr>
          <p:cNvSpPr txBox="1"/>
          <p:nvPr/>
        </p:nvSpPr>
        <p:spPr>
          <a:xfrm>
            <a:off x="403763" y="1516256"/>
            <a:ext cx="4625437" cy="400110"/>
          </a:xfrm>
          <a:prstGeom prst="rect">
            <a:avLst/>
          </a:prstGeom>
          <a:noFill/>
        </p:spPr>
        <p:txBody>
          <a:bodyPr wrap="square">
            <a:spAutoFit/>
          </a:bodyPr>
          <a:lstStyle>
            <a:defPPr>
              <a:defRPr lang="zh-CN"/>
            </a:defPPr>
            <a:lvl1pPr>
              <a:defRPr sz="16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eaLnBrk="1" fontAlgn="auto" hangingPunct="1">
              <a:spcBef>
                <a:spcPts val="0"/>
              </a:spcBef>
              <a:spcAft>
                <a:spcPts val="0"/>
              </a:spcAft>
              <a:defRPr/>
            </a:pPr>
            <a:r>
              <a:rPr lang="en-US" altLang="zh-CN" sz="2000" kern="100" dirty="0">
                <a:solidFill>
                  <a:srgbClr val="2249A1"/>
                </a:solidFill>
                <a:effectLst/>
                <a:latin typeface="+mj-ea"/>
                <a:cs typeface="Times New Roman" panose="02020603050405020304" pitchFamily="18" charset="0"/>
              </a:rPr>
              <a:t>AFC</a:t>
            </a:r>
            <a:r>
              <a:rPr lang="zh-CN" altLang="en-US" sz="2000" kern="100" dirty="0">
                <a:solidFill>
                  <a:srgbClr val="2249A1"/>
                </a:solidFill>
                <a:effectLst/>
                <a:latin typeface="+mj-ea"/>
                <a:cs typeface="Times New Roman" panose="02020603050405020304" pitchFamily="18" charset="0"/>
              </a:rPr>
              <a:t>信息化历程 </a:t>
            </a:r>
            <a:r>
              <a:rPr lang="en-US" altLang="zh-CN" sz="2000" kern="100" dirty="0">
                <a:solidFill>
                  <a:srgbClr val="2249A1"/>
                </a:solidFill>
                <a:effectLst/>
                <a:latin typeface="+mj-ea"/>
                <a:cs typeface="Times New Roman" panose="02020603050405020304" pitchFamily="18" charset="0"/>
              </a:rPr>
              <a:t>IT Progress of AFC</a:t>
            </a:r>
            <a:endParaRPr lang="zh-CN" altLang="en-US" sz="2000" kern="100" dirty="0">
              <a:solidFill>
                <a:srgbClr val="2249A1"/>
              </a:solidFill>
              <a:effectLst/>
              <a:latin typeface="+mj-ea"/>
              <a:cs typeface="Times New Roman" panose="02020603050405020304" pitchFamily="18" charset="0"/>
            </a:endParaRPr>
          </a:p>
        </p:txBody>
      </p:sp>
      <p:sp>
        <p:nvSpPr>
          <p:cNvPr id="26" name="Footer Placeholder 3">
            <a:extLst>
              <a:ext uri="{FF2B5EF4-FFF2-40B4-BE49-F238E27FC236}">
                <a16:creationId xmlns="" xmlns:a16="http://schemas.microsoft.com/office/drawing/2014/main" id="{05B83D7C-865F-48CC-A275-EA81EC8717DD}"/>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1532301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2BF0A2C-8CE9-439F-B0E3-724E7015DAD7}"/>
              </a:ext>
            </a:extLst>
          </p:cNvPr>
          <p:cNvSpPr>
            <a:spLocks noGrp="1"/>
          </p:cNvSpPr>
          <p:nvPr>
            <p:ph type="title"/>
          </p:nvPr>
        </p:nvSpPr>
        <p:spPr/>
        <p:txBody>
          <a:bodyPr/>
          <a:lstStyle/>
          <a:p>
            <a:r>
              <a:rPr lang="en-US" altLang="zh-CN" dirty="0">
                <a:solidFill>
                  <a:schemeClr val="accent6"/>
                </a:solidFill>
                <a:latin typeface="微软雅黑" panose="020B0503020204020204" pitchFamily="34" charset="-122"/>
                <a:ea typeface="微软雅黑" panose="020B0503020204020204" pitchFamily="34" charset="-122"/>
              </a:rPr>
              <a:t>Shenzhen Metro Intelligent AFC and Mobile Payment</a:t>
            </a:r>
            <a:endParaRPr lang="pt-PT" dirty="0">
              <a:solidFill>
                <a:schemeClr val="accent6"/>
              </a:solidFill>
            </a:endParaRPr>
          </a:p>
        </p:txBody>
      </p:sp>
      <p:pic>
        <p:nvPicPr>
          <p:cNvPr id="4" name="Picture 11">
            <a:extLst>
              <a:ext uri="{FF2B5EF4-FFF2-40B4-BE49-F238E27FC236}">
                <a16:creationId xmlns="" xmlns:a16="http://schemas.microsoft.com/office/drawing/2014/main" id="{00468829-2554-43ED-BA3F-B9BB3FD379AF}"/>
              </a:ext>
            </a:extLst>
          </p:cNvPr>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4541653" y="2961861"/>
            <a:ext cx="4438650" cy="2467925"/>
          </a:xfrm>
          <a:prstGeom prst="rect">
            <a:avLst/>
          </a:prstGeom>
          <a:noFill/>
          <a:ln>
            <a:noFill/>
          </a:ln>
          <a:effectLst>
            <a:prstShdw prst="shdw17" dist="17961" dir="2700000">
              <a:srgbClr val="999999">
                <a:alpha val="50000"/>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3">
            <a:extLst>
              <a:ext uri="{FF2B5EF4-FFF2-40B4-BE49-F238E27FC236}">
                <a16:creationId xmlns="" xmlns:a16="http://schemas.microsoft.com/office/drawing/2014/main" id="{E0307418-2628-4DA6-9D9C-90FCDA4BBD22}"/>
              </a:ext>
            </a:extLst>
          </p:cNvPr>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630600" y="3462973"/>
            <a:ext cx="1371600" cy="2580481"/>
          </a:xfrm>
          <a:prstGeom prst="rect">
            <a:avLst/>
          </a:prstGeom>
          <a:noFill/>
          <a:ln>
            <a:noFill/>
          </a:ln>
          <a:effectLst>
            <a:prstShdw prst="shdw17" dist="17961" dir="2700000">
              <a:srgbClr val="999999">
                <a:alpha val="50000"/>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矩形 8">
            <a:extLst>
              <a:ext uri="{FF2B5EF4-FFF2-40B4-BE49-F238E27FC236}">
                <a16:creationId xmlns="" xmlns:a16="http://schemas.microsoft.com/office/drawing/2014/main" id="{5F36936B-959A-4D79-9EE0-3BE7E34193F7}"/>
              </a:ext>
            </a:extLst>
          </p:cNvPr>
          <p:cNvSpPr/>
          <p:nvPr/>
        </p:nvSpPr>
        <p:spPr>
          <a:xfrm>
            <a:off x="403763" y="2124198"/>
            <a:ext cx="4238219" cy="1203793"/>
          </a:xfrm>
          <a:prstGeom prst="rect">
            <a:avLst/>
          </a:prstGeom>
          <a:gradFill>
            <a:gsLst>
              <a:gs pos="33000">
                <a:srgbClr val="F9F9F9"/>
              </a:gs>
              <a:gs pos="100000">
                <a:srgbClr val="D7D7D7"/>
              </a:gs>
            </a:gsLst>
            <a:lin ang="5400000" scaled="0"/>
          </a:gradFill>
          <a:ln w="12700" cap="flat" cmpd="sng" algn="ctr">
            <a:solidFill>
              <a:schemeClr val="tx2">
                <a:lumMod val="60000"/>
                <a:lumOff val="40000"/>
              </a:schemeClr>
            </a:solidFill>
            <a:prstDash val="solid"/>
          </a:ln>
          <a:effectLst>
            <a:outerShdw blurRad="50800" dist="38100" dir="2700000" algn="tl" rotWithShape="0">
              <a:prstClr val="black">
                <a:alpha val="40000"/>
              </a:prstClr>
            </a:outerShdw>
          </a:effectLst>
        </p:spPr>
        <p:txBody>
          <a:bodyPr lIns="180000" tIns="180000" rIns="18000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500"/>
              </a:lnSpc>
              <a:defRPr/>
            </a:pPr>
            <a:r>
              <a:rPr lang="zh-CN" altLang="zh-CN" sz="1400" kern="0" dirty="0">
                <a:latin typeface="微软雅黑" panose="020B0503020204020204" pitchFamily="34" charset="-122"/>
                <a:ea typeface="微软雅黑" panose="020B0503020204020204" pitchFamily="34" charset="-122"/>
              </a:rPr>
              <a:t>配置人脸识别</a:t>
            </a:r>
            <a:r>
              <a:rPr lang="zh-CN" altLang="en-US" sz="1400" kern="0" dirty="0">
                <a:latin typeface="微软雅黑" panose="020B0503020204020204" pitchFamily="34" charset="-122"/>
                <a:ea typeface="微软雅黑" panose="020B0503020204020204" pitchFamily="34" charset="-122"/>
              </a:rPr>
              <a:t>、</a:t>
            </a:r>
            <a:r>
              <a:rPr lang="zh-CN" altLang="zh-CN" sz="1400" kern="0" dirty="0">
                <a:latin typeface="微软雅黑" panose="020B0503020204020204" pitchFamily="34" charset="-122"/>
                <a:ea typeface="微软雅黑" panose="020B0503020204020204" pitchFamily="34" charset="-122"/>
              </a:rPr>
              <a:t>身份证读取模块</a:t>
            </a:r>
            <a:r>
              <a:rPr lang="zh-CN" altLang="en-US" sz="1400" kern="0" dirty="0">
                <a:latin typeface="微软雅黑" panose="020B0503020204020204" pitchFamily="34" charset="-122"/>
                <a:ea typeface="微软雅黑" panose="020B0503020204020204" pitchFamily="34" charset="-122"/>
              </a:rPr>
              <a:t>，提供</a:t>
            </a:r>
            <a:r>
              <a:rPr lang="zh-CN" altLang="zh-CN" sz="1400" kern="0" dirty="0">
                <a:latin typeface="微软雅黑" panose="020B0503020204020204" pitchFamily="34" charset="-122"/>
                <a:ea typeface="微软雅黑" panose="020B0503020204020204" pitchFamily="34" charset="-122"/>
              </a:rPr>
              <a:t>自助票务业务处理</a:t>
            </a:r>
            <a:r>
              <a:rPr lang="zh-CN" altLang="en-US" sz="1400" kern="0" dirty="0">
                <a:latin typeface="微软雅黑" panose="020B0503020204020204" pitchFamily="34" charset="-122"/>
                <a:ea typeface="微软雅黑" panose="020B0503020204020204" pitchFamily="34" charset="-122"/>
              </a:rPr>
              <a:t>。</a:t>
            </a:r>
            <a:r>
              <a:rPr lang="en-US" altLang="zh-CN" sz="1200" kern="0" dirty="0">
                <a:latin typeface="微软雅黑" panose="020B0503020204020204" pitchFamily="34" charset="-122"/>
                <a:ea typeface="微软雅黑" panose="020B0503020204020204" pitchFamily="34" charset="-122"/>
              </a:rPr>
              <a:t>Equipped with face recognition, ID card reading module, provide self-service ticket business.</a:t>
            </a:r>
            <a:endParaRPr lang="zh-CN" sz="1200" kern="0" dirty="0">
              <a:latin typeface="微软雅黑" panose="020B0503020204020204" pitchFamily="34" charset="-122"/>
              <a:ea typeface="微软雅黑" panose="020B0503020204020204" pitchFamily="34" charset="-122"/>
            </a:endParaRPr>
          </a:p>
        </p:txBody>
      </p:sp>
      <p:sp>
        <p:nvSpPr>
          <p:cNvPr id="7" name="矩形 10">
            <a:extLst>
              <a:ext uri="{FF2B5EF4-FFF2-40B4-BE49-F238E27FC236}">
                <a16:creationId xmlns="" xmlns:a16="http://schemas.microsoft.com/office/drawing/2014/main" id="{F6AD5EF3-F400-4E52-8831-A0BD888D022F}"/>
              </a:ext>
            </a:extLst>
          </p:cNvPr>
          <p:cNvSpPr/>
          <p:nvPr/>
        </p:nvSpPr>
        <p:spPr>
          <a:xfrm>
            <a:off x="2160801" y="4415075"/>
            <a:ext cx="1815776" cy="79487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1800" dirty="0">
                <a:latin typeface="微软雅黑" panose="020B0503020204020204" pitchFamily="34" charset="-122"/>
                <a:ea typeface="微软雅黑" panose="020B0503020204020204" pitchFamily="34" charset="-122"/>
              </a:rPr>
              <a:t>智能票亭</a:t>
            </a:r>
            <a:endParaRPr lang="en-US" altLang="zh-CN" sz="1800" dirty="0">
              <a:latin typeface="微软雅黑" panose="020B0503020204020204" pitchFamily="34" charset="-122"/>
              <a:ea typeface="微软雅黑" panose="020B0503020204020204" pitchFamily="34" charset="-122"/>
            </a:endParaRPr>
          </a:p>
          <a:p>
            <a:pPr algn="ctr"/>
            <a:r>
              <a:rPr lang="en-US" altLang="zh-CN" sz="1500">
                <a:latin typeface="微软雅黑" panose="020B0503020204020204" pitchFamily="34" charset="-122"/>
                <a:ea typeface="微软雅黑" panose="020B0503020204020204" pitchFamily="34" charset="-122"/>
              </a:rPr>
              <a:t>Smart </a:t>
            </a:r>
            <a:r>
              <a:rPr lang="en-US" altLang="zh-CN" sz="1500" dirty="0">
                <a:latin typeface="微软雅黑" panose="020B0503020204020204" pitchFamily="34" charset="-122"/>
                <a:ea typeface="微软雅黑" panose="020B0503020204020204" pitchFamily="34" charset="-122"/>
              </a:rPr>
              <a:t>Ticketing Booth</a:t>
            </a:r>
            <a:endParaRPr lang="zh-CN" altLang="en-US" sz="1500" dirty="0">
              <a:latin typeface="微软雅黑" panose="020B0503020204020204" pitchFamily="34" charset="-122"/>
              <a:ea typeface="微软雅黑" panose="020B0503020204020204" pitchFamily="34" charset="-122"/>
            </a:endParaRPr>
          </a:p>
        </p:txBody>
      </p:sp>
      <p:sp>
        <p:nvSpPr>
          <p:cNvPr id="8" name="矩形 11">
            <a:extLst>
              <a:ext uri="{FF2B5EF4-FFF2-40B4-BE49-F238E27FC236}">
                <a16:creationId xmlns="" xmlns:a16="http://schemas.microsoft.com/office/drawing/2014/main" id="{05CF3041-D862-407F-8BD4-ED9B97AD50C9}"/>
              </a:ext>
            </a:extLst>
          </p:cNvPr>
          <p:cNvSpPr/>
          <p:nvPr/>
        </p:nvSpPr>
        <p:spPr>
          <a:xfrm>
            <a:off x="5188689" y="1732249"/>
            <a:ext cx="3125972" cy="76766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人脸识别智能边门</a:t>
            </a:r>
            <a:endParaRPr lang="en-US" altLang="zh-CN" sz="1600" dirty="0">
              <a:latin typeface="微软雅黑" panose="020B0503020204020204" pitchFamily="34" charset="-122"/>
              <a:ea typeface="微软雅黑" panose="020B0503020204020204" pitchFamily="34" charset="-122"/>
            </a:endParaRPr>
          </a:p>
          <a:p>
            <a:pPr algn="ctr"/>
            <a:r>
              <a:rPr lang="en-US" altLang="zh-CN" sz="1600" dirty="0">
                <a:latin typeface="微软雅黑" panose="020B0503020204020204" pitchFamily="34" charset="-122"/>
                <a:ea typeface="微软雅黑" panose="020B0503020204020204" pitchFamily="34" charset="-122"/>
              </a:rPr>
              <a:t>Intelligent </a:t>
            </a:r>
            <a:r>
              <a:rPr lang="en-US" altLang="zh-CN" sz="1600" kern="0" dirty="0">
                <a:latin typeface="微软雅黑" panose="020B0503020204020204" pitchFamily="34" charset="-122"/>
                <a:ea typeface="微软雅黑" panose="020B0503020204020204" pitchFamily="34" charset="-122"/>
              </a:rPr>
              <a:t>Face-recognition Entrance</a:t>
            </a:r>
            <a:endParaRPr lang="zh-CN" altLang="en-US" sz="1600" dirty="0">
              <a:latin typeface="微软雅黑" panose="020B0503020204020204" pitchFamily="34" charset="-122"/>
              <a:ea typeface="微软雅黑" panose="020B0503020204020204" pitchFamily="34" charset="-122"/>
            </a:endParaRPr>
          </a:p>
        </p:txBody>
      </p:sp>
      <p:sp>
        <p:nvSpPr>
          <p:cNvPr id="9" name="矩形 13">
            <a:extLst>
              <a:ext uri="{FF2B5EF4-FFF2-40B4-BE49-F238E27FC236}">
                <a16:creationId xmlns="" xmlns:a16="http://schemas.microsoft.com/office/drawing/2014/main" id="{1E6D082C-ED17-4D06-9599-3E781F2C338C}"/>
              </a:ext>
            </a:extLst>
          </p:cNvPr>
          <p:cNvSpPr/>
          <p:nvPr/>
        </p:nvSpPr>
        <p:spPr bwMode="auto">
          <a:xfrm>
            <a:off x="226981" y="1588264"/>
            <a:ext cx="71438" cy="250825"/>
          </a:xfrm>
          <a:prstGeom prst="rect">
            <a:avLst/>
          </a:prstGeom>
          <a:solidFill>
            <a:srgbClr val="2249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TextBox 20">
            <a:extLst>
              <a:ext uri="{FF2B5EF4-FFF2-40B4-BE49-F238E27FC236}">
                <a16:creationId xmlns="" xmlns:a16="http://schemas.microsoft.com/office/drawing/2014/main" id="{0A7A2191-52D3-4827-8032-6E9FDD09650F}"/>
              </a:ext>
            </a:extLst>
          </p:cNvPr>
          <p:cNvSpPr txBox="1"/>
          <p:nvPr/>
        </p:nvSpPr>
        <p:spPr>
          <a:xfrm>
            <a:off x="403763" y="1516256"/>
            <a:ext cx="3774832" cy="400110"/>
          </a:xfrm>
          <a:prstGeom prst="rect">
            <a:avLst/>
          </a:prstGeom>
          <a:noFill/>
        </p:spPr>
        <p:txBody>
          <a:bodyPr wrap="square">
            <a:spAutoFit/>
          </a:bodyPr>
          <a:lstStyle>
            <a:defPPr>
              <a:defRPr lang="zh-CN"/>
            </a:defPPr>
            <a:lvl1pPr>
              <a:defRPr sz="16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eaLnBrk="1" fontAlgn="auto" hangingPunct="1">
              <a:spcBef>
                <a:spcPts val="0"/>
              </a:spcBef>
              <a:spcAft>
                <a:spcPts val="0"/>
              </a:spcAft>
              <a:defRPr/>
            </a:pPr>
            <a:r>
              <a:rPr lang="zh-CN" altLang="en-US" sz="2000" kern="100" dirty="0">
                <a:solidFill>
                  <a:srgbClr val="2249A1"/>
                </a:solidFill>
                <a:effectLst/>
                <a:latin typeface="+mj-ea"/>
                <a:cs typeface="Times New Roman" panose="02020603050405020304" pitchFamily="18" charset="0"/>
              </a:rPr>
              <a:t>近期目标 </a:t>
            </a:r>
            <a:r>
              <a:rPr lang="en-US" altLang="zh-CN" sz="2000" kern="100" dirty="0">
                <a:solidFill>
                  <a:srgbClr val="2249A1"/>
                </a:solidFill>
                <a:effectLst/>
                <a:latin typeface="+mj-ea"/>
                <a:cs typeface="Times New Roman" panose="02020603050405020304" pitchFamily="18" charset="0"/>
              </a:rPr>
              <a:t>Short-term Target</a:t>
            </a:r>
            <a:endParaRPr lang="zh-CN" altLang="en-US" sz="2000" kern="100" dirty="0">
              <a:solidFill>
                <a:srgbClr val="2249A1"/>
              </a:solidFill>
              <a:effectLst/>
              <a:latin typeface="+mj-ea"/>
              <a:cs typeface="Times New Roman" panose="02020603050405020304" pitchFamily="18" charset="0"/>
            </a:endParaRPr>
          </a:p>
        </p:txBody>
      </p:sp>
      <p:sp>
        <p:nvSpPr>
          <p:cNvPr id="11" name="Retângulo 10">
            <a:extLst>
              <a:ext uri="{FF2B5EF4-FFF2-40B4-BE49-F238E27FC236}">
                <a16:creationId xmlns="" xmlns:a16="http://schemas.microsoft.com/office/drawing/2014/main" id="{FDF38256-031E-4FEC-BFEF-A1CAAB9C0CF2}"/>
              </a:ext>
            </a:extLst>
          </p:cNvPr>
          <p:cNvSpPr/>
          <p:nvPr/>
        </p:nvSpPr>
        <p:spPr>
          <a:xfrm>
            <a:off x="2402073" y="5896927"/>
            <a:ext cx="6961002" cy="400110"/>
          </a:xfrm>
          <a:prstGeom prst="rect">
            <a:avLst/>
          </a:prstGeom>
        </p:spPr>
        <p:txBody>
          <a:bodyPr wrap="square">
            <a:spAutoFit/>
          </a:bodyPr>
          <a:lstStyle/>
          <a:p>
            <a:pPr>
              <a:defRPr/>
            </a:pPr>
            <a:r>
              <a:rPr lang="en-US" altLang="zh-CN" sz="2000" b="1" kern="0" dirty="0">
                <a:latin typeface="微软雅黑" panose="020B0503020204020204" pitchFamily="34" charset="-122"/>
                <a:ea typeface="微软雅黑" panose="020B0503020204020204" pitchFamily="34" charset="-122"/>
              </a:rPr>
              <a:t>From Metro Operator to Data Operator</a:t>
            </a:r>
            <a:endParaRPr lang="zh-CN" altLang="en-US" sz="2000" b="1" kern="0" dirty="0">
              <a:latin typeface="微软雅黑" panose="020B0503020204020204" pitchFamily="34" charset="-122"/>
              <a:ea typeface="微软雅黑" panose="020B0503020204020204" pitchFamily="34" charset="-122"/>
            </a:endParaRPr>
          </a:p>
        </p:txBody>
      </p:sp>
      <p:sp>
        <p:nvSpPr>
          <p:cNvPr id="13" name="Footer Placeholder 3">
            <a:extLst>
              <a:ext uri="{FF2B5EF4-FFF2-40B4-BE49-F238E27FC236}">
                <a16:creationId xmlns="" xmlns:a16="http://schemas.microsoft.com/office/drawing/2014/main" id="{B8648727-59ED-43D9-952F-583CF8DF0AFD}"/>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17138691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8F0A00F-D780-4927-8789-D140370597A4}"/>
              </a:ext>
            </a:extLst>
          </p:cNvPr>
          <p:cNvSpPr>
            <a:spLocks noGrp="1"/>
          </p:cNvSpPr>
          <p:nvPr>
            <p:ph type="title"/>
          </p:nvPr>
        </p:nvSpPr>
        <p:spPr/>
        <p:txBody>
          <a:bodyPr/>
          <a:lstStyle/>
          <a:p>
            <a:r>
              <a:rPr lang="pt-PT" sz="2400" b="0" dirty="0">
                <a:solidFill>
                  <a:srgbClr val="00B050"/>
                </a:solidFill>
              </a:rPr>
              <a:t>New </a:t>
            </a:r>
            <a:r>
              <a:rPr lang="pt-PT" sz="2400" b="0" dirty="0" err="1">
                <a:solidFill>
                  <a:srgbClr val="00B050"/>
                </a:solidFill>
              </a:rPr>
              <a:t>market</a:t>
            </a:r>
            <a:r>
              <a:rPr lang="pt-PT" sz="2400" b="0" dirty="0">
                <a:solidFill>
                  <a:srgbClr val="00B050"/>
                </a:solidFill>
              </a:rPr>
              <a:t> for </a:t>
            </a:r>
            <a:r>
              <a:rPr lang="pt-PT" sz="2400" b="0" dirty="0" err="1">
                <a:solidFill>
                  <a:srgbClr val="00B050"/>
                </a:solidFill>
              </a:rPr>
              <a:t>smart</a:t>
            </a:r>
            <a:r>
              <a:rPr lang="pt-PT" sz="2400" b="0" dirty="0">
                <a:solidFill>
                  <a:srgbClr val="00B050"/>
                </a:solidFill>
              </a:rPr>
              <a:t> </a:t>
            </a:r>
            <a:r>
              <a:rPr lang="pt-PT" sz="2400" b="0" dirty="0" err="1">
                <a:solidFill>
                  <a:srgbClr val="00B050"/>
                </a:solidFill>
              </a:rPr>
              <a:t>mobility</a:t>
            </a:r>
            <a:r>
              <a:rPr lang="pt-PT" sz="2400" b="0" dirty="0">
                <a:solidFill>
                  <a:srgbClr val="00B050"/>
                </a:solidFill>
              </a:rPr>
              <a:t> </a:t>
            </a:r>
            <a:r>
              <a:rPr lang="pt-PT" sz="2400" b="0" dirty="0" err="1">
                <a:solidFill>
                  <a:srgbClr val="00B050"/>
                </a:solidFill>
              </a:rPr>
              <a:t>and</a:t>
            </a:r>
            <a:r>
              <a:rPr lang="pt-PT" sz="2400" b="0" dirty="0">
                <a:solidFill>
                  <a:srgbClr val="00B050"/>
                </a:solidFill>
              </a:rPr>
              <a:t> </a:t>
            </a:r>
            <a:r>
              <a:rPr lang="pt-PT" sz="2400" b="0" dirty="0" err="1">
                <a:solidFill>
                  <a:srgbClr val="00B050"/>
                </a:solidFill>
              </a:rPr>
              <a:t>smart</a:t>
            </a:r>
            <a:r>
              <a:rPr lang="pt-PT" sz="2400" b="0" dirty="0">
                <a:solidFill>
                  <a:srgbClr val="00B050"/>
                </a:solidFill>
              </a:rPr>
              <a:t> </a:t>
            </a:r>
            <a:r>
              <a:rPr lang="pt-PT" sz="2400" b="0" dirty="0" err="1">
                <a:solidFill>
                  <a:srgbClr val="00B050"/>
                </a:solidFill>
              </a:rPr>
              <a:t>cities</a:t>
            </a:r>
            <a:r>
              <a:rPr lang="pt-PT" b="0" dirty="0">
                <a:solidFill>
                  <a:srgbClr val="00B050"/>
                </a:solidFill>
              </a:rPr>
              <a:t/>
            </a:r>
            <a:br>
              <a:rPr lang="pt-PT" b="0" dirty="0">
                <a:solidFill>
                  <a:srgbClr val="00B050"/>
                </a:solidFill>
              </a:rPr>
            </a:br>
            <a:r>
              <a:rPr lang="pt-PT" sz="2000" b="0" dirty="0" err="1">
                <a:solidFill>
                  <a:srgbClr val="00B050"/>
                </a:solidFill>
              </a:rPr>
              <a:t>Huawei</a:t>
            </a:r>
            <a:r>
              <a:rPr lang="pt-PT" sz="2000" b="0" dirty="0">
                <a:solidFill>
                  <a:srgbClr val="00B050"/>
                </a:solidFill>
              </a:rPr>
              <a:t> case </a:t>
            </a:r>
            <a:r>
              <a:rPr lang="pt-PT" sz="2000" b="0" dirty="0" err="1">
                <a:solidFill>
                  <a:srgbClr val="00B050"/>
                </a:solidFill>
              </a:rPr>
              <a:t>study</a:t>
            </a:r>
            <a:r>
              <a:rPr lang="pt-PT" sz="2000" b="0" dirty="0">
                <a:solidFill>
                  <a:srgbClr val="00B050"/>
                </a:solidFill>
              </a:rPr>
              <a:t> – </a:t>
            </a:r>
            <a:r>
              <a:rPr lang="pt-PT" sz="2000" b="0" dirty="0" err="1">
                <a:solidFill>
                  <a:srgbClr val="00B050"/>
                </a:solidFill>
              </a:rPr>
              <a:t>Smart</a:t>
            </a:r>
            <a:r>
              <a:rPr lang="pt-PT" sz="2000" b="0" dirty="0">
                <a:solidFill>
                  <a:srgbClr val="00B050"/>
                </a:solidFill>
              </a:rPr>
              <a:t> </a:t>
            </a:r>
            <a:r>
              <a:rPr lang="pt-PT" sz="2000" b="0" dirty="0" err="1">
                <a:solidFill>
                  <a:srgbClr val="00B050"/>
                </a:solidFill>
              </a:rPr>
              <a:t>mobility</a:t>
            </a:r>
            <a:r>
              <a:rPr lang="pt-PT" sz="2000" b="0" dirty="0">
                <a:solidFill>
                  <a:srgbClr val="00B050"/>
                </a:solidFill>
              </a:rPr>
              <a:t> in </a:t>
            </a:r>
            <a:r>
              <a:rPr lang="pt-PT" sz="2000" b="0" dirty="0" err="1">
                <a:solidFill>
                  <a:srgbClr val="00B050"/>
                </a:solidFill>
              </a:rPr>
              <a:t>smart</a:t>
            </a:r>
            <a:r>
              <a:rPr lang="pt-PT" sz="2000" b="0" dirty="0">
                <a:solidFill>
                  <a:srgbClr val="00B050"/>
                </a:solidFill>
              </a:rPr>
              <a:t> </a:t>
            </a:r>
            <a:r>
              <a:rPr lang="pt-PT" sz="2000" b="0" dirty="0" err="1">
                <a:solidFill>
                  <a:srgbClr val="00B050"/>
                </a:solidFill>
              </a:rPr>
              <a:t>city</a:t>
            </a:r>
            <a:endParaRPr lang="pt-PT" b="0" dirty="0">
              <a:solidFill>
                <a:schemeClr val="accent6"/>
              </a:solidFill>
            </a:endParaRPr>
          </a:p>
        </p:txBody>
      </p:sp>
      <p:pic>
        <p:nvPicPr>
          <p:cNvPr id="4" name="Imagem 3">
            <a:extLst>
              <a:ext uri="{FF2B5EF4-FFF2-40B4-BE49-F238E27FC236}">
                <a16:creationId xmlns="" xmlns:a16="http://schemas.microsoft.com/office/drawing/2014/main" id="{47B3C7E5-EE1F-42FC-A863-3A988284BA89}"/>
              </a:ext>
            </a:extLst>
          </p:cNvPr>
          <p:cNvPicPr>
            <a:picLocks noChangeAspect="1"/>
          </p:cNvPicPr>
          <p:nvPr/>
        </p:nvPicPr>
        <p:blipFill rotWithShape="1">
          <a:blip r:embed="rId2" cstate="screen">
            <a:extLst>
              <a:ext uri="{28A0092B-C50C-407E-A947-70E740481C1C}">
                <a14:useLocalDpi xmlns="" xmlns:a14="http://schemas.microsoft.com/office/drawing/2010/main"/>
              </a:ext>
            </a:extLst>
          </a:blip>
          <a:srcRect t="10535" b="7506"/>
          <a:stretch/>
        </p:blipFill>
        <p:spPr>
          <a:xfrm>
            <a:off x="48205" y="4125139"/>
            <a:ext cx="4655603" cy="2219532"/>
          </a:xfrm>
          <a:prstGeom prst="rect">
            <a:avLst/>
          </a:prstGeom>
        </p:spPr>
      </p:pic>
      <p:pic>
        <p:nvPicPr>
          <p:cNvPr id="5" name="Imagem 4">
            <a:extLst>
              <a:ext uri="{FF2B5EF4-FFF2-40B4-BE49-F238E27FC236}">
                <a16:creationId xmlns="" xmlns:a16="http://schemas.microsoft.com/office/drawing/2014/main" id="{1C506753-1FD0-44A2-85CA-273CA8ED002D}"/>
              </a:ext>
            </a:extLst>
          </p:cNvPr>
          <p:cNvPicPr>
            <a:picLocks noChangeAspect="1"/>
          </p:cNvPicPr>
          <p:nvPr/>
        </p:nvPicPr>
        <p:blipFill rotWithShape="1">
          <a:blip r:embed="rId3" cstate="screen">
            <a:extLst>
              <a:ext uri="{28A0092B-C50C-407E-A947-70E740481C1C}">
                <a14:useLocalDpi xmlns="" xmlns:a14="http://schemas.microsoft.com/office/drawing/2010/main"/>
              </a:ext>
            </a:extLst>
          </a:blip>
          <a:srcRect t="6451"/>
          <a:stretch/>
        </p:blipFill>
        <p:spPr>
          <a:xfrm>
            <a:off x="4007984" y="4138228"/>
            <a:ext cx="4792282" cy="2219532"/>
          </a:xfrm>
          <a:prstGeom prst="rect">
            <a:avLst/>
          </a:prstGeom>
        </p:spPr>
      </p:pic>
      <p:pic>
        <p:nvPicPr>
          <p:cNvPr id="6" name="Imagem 5">
            <a:extLst>
              <a:ext uri="{FF2B5EF4-FFF2-40B4-BE49-F238E27FC236}">
                <a16:creationId xmlns="" xmlns:a16="http://schemas.microsoft.com/office/drawing/2014/main" id="{63359D52-1A89-421A-A1AC-71669B24BD9C}"/>
              </a:ext>
            </a:extLst>
          </p:cNvPr>
          <p:cNvPicPr>
            <a:picLocks noChangeAspect="1"/>
          </p:cNvPicPr>
          <p:nvPr/>
        </p:nvPicPr>
        <p:blipFill>
          <a:blip r:embed="rId4" cstate="print"/>
          <a:stretch>
            <a:fillRect/>
          </a:stretch>
        </p:blipFill>
        <p:spPr>
          <a:xfrm>
            <a:off x="5001520" y="1684429"/>
            <a:ext cx="3935250" cy="2286934"/>
          </a:xfrm>
          <a:prstGeom prst="rect">
            <a:avLst/>
          </a:prstGeom>
        </p:spPr>
      </p:pic>
      <p:sp>
        <p:nvSpPr>
          <p:cNvPr id="7" name="Retângulo 6">
            <a:extLst>
              <a:ext uri="{FF2B5EF4-FFF2-40B4-BE49-F238E27FC236}">
                <a16:creationId xmlns="" xmlns:a16="http://schemas.microsoft.com/office/drawing/2014/main" id="{2633BF0C-D51E-442D-B291-FA84F4B88067}"/>
              </a:ext>
            </a:extLst>
          </p:cNvPr>
          <p:cNvSpPr/>
          <p:nvPr/>
        </p:nvSpPr>
        <p:spPr>
          <a:xfrm>
            <a:off x="135380" y="1979021"/>
            <a:ext cx="5120676" cy="584775"/>
          </a:xfrm>
          <a:prstGeom prst="rect">
            <a:avLst/>
          </a:prstGeom>
        </p:spPr>
        <p:txBody>
          <a:bodyPr wrap="square">
            <a:spAutoFit/>
          </a:bodyPr>
          <a:lstStyle/>
          <a:p>
            <a:r>
              <a:rPr lang="en-US" sz="1600" dirty="0">
                <a:latin typeface="+mn-lt"/>
              </a:rPr>
              <a:t>Continuous and huge R&amp;D investments account for 10%–14% of the company‘s total revenue every year. </a:t>
            </a:r>
          </a:p>
        </p:txBody>
      </p:sp>
      <p:sp>
        <p:nvSpPr>
          <p:cNvPr id="8" name="Retângulo 7">
            <a:extLst>
              <a:ext uri="{FF2B5EF4-FFF2-40B4-BE49-F238E27FC236}">
                <a16:creationId xmlns="" xmlns:a16="http://schemas.microsoft.com/office/drawing/2014/main" id="{983DD4BF-064A-443A-9FCE-E4B5843B30CF}"/>
              </a:ext>
            </a:extLst>
          </p:cNvPr>
          <p:cNvSpPr/>
          <p:nvPr/>
        </p:nvSpPr>
        <p:spPr>
          <a:xfrm>
            <a:off x="207230" y="3399805"/>
            <a:ext cx="4865434" cy="523220"/>
          </a:xfrm>
          <a:prstGeom prst="rect">
            <a:avLst/>
          </a:prstGeom>
        </p:spPr>
        <p:txBody>
          <a:bodyPr wrap="none">
            <a:spAutoFit/>
          </a:bodyPr>
          <a:lstStyle/>
          <a:p>
            <a:r>
              <a:rPr lang="pt-PT" sz="1600" dirty="0" err="1">
                <a:latin typeface="+mn-lt"/>
              </a:rPr>
              <a:t>Intelligent</a:t>
            </a:r>
            <a:r>
              <a:rPr lang="pt-PT" sz="2800" dirty="0">
                <a:solidFill>
                  <a:schemeClr val="accent6"/>
                </a:solidFill>
                <a:latin typeface="+mn-lt"/>
              </a:rPr>
              <a:t> </a:t>
            </a:r>
            <a:r>
              <a:rPr lang="pt-PT" sz="1600" dirty="0" err="1">
                <a:latin typeface="+mn-lt"/>
              </a:rPr>
              <a:t>Opearation</a:t>
            </a:r>
            <a:r>
              <a:rPr lang="pt-PT" sz="1600" dirty="0">
                <a:latin typeface="+mn-lt"/>
              </a:rPr>
              <a:t> </a:t>
            </a:r>
            <a:r>
              <a:rPr lang="pt-PT" sz="1600" dirty="0" err="1">
                <a:latin typeface="+mn-lt"/>
              </a:rPr>
              <a:t>center</a:t>
            </a:r>
            <a:r>
              <a:rPr lang="pt-PT" sz="1600" dirty="0">
                <a:latin typeface="+mn-lt"/>
              </a:rPr>
              <a:t> </a:t>
            </a:r>
            <a:r>
              <a:rPr lang="pt-PT" sz="1600" dirty="0" err="1">
                <a:latin typeface="+mn-lt"/>
              </a:rPr>
              <a:t>and</a:t>
            </a:r>
            <a:r>
              <a:rPr lang="pt-PT" sz="1600" dirty="0">
                <a:latin typeface="+mn-lt"/>
              </a:rPr>
              <a:t> </a:t>
            </a:r>
            <a:r>
              <a:rPr lang="pt-PT" sz="1600" dirty="0" err="1">
                <a:latin typeface="+mn-lt"/>
              </a:rPr>
              <a:t>Politic</a:t>
            </a:r>
            <a:r>
              <a:rPr lang="pt-PT" sz="1600" dirty="0">
                <a:latin typeface="+mn-lt"/>
              </a:rPr>
              <a:t> </a:t>
            </a:r>
            <a:r>
              <a:rPr lang="pt-PT" sz="1600" dirty="0" err="1">
                <a:latin typeface="+mn-lt"/>
              </a:rPr>
              <a:t>Dashboard</a:t>
            </a:r>
            <a:endParaRPr lang="pt-PT" sz="1600" dirty="0">
              <a:latin typeface="+mn-lt"/>
            </a:endParaRPr>
          </a:p>
        </p:txBody>
      </p:sp>
      <p:sp>
        <p:nvSpPr>
          <p:cNvPr id="10" name="Footer Placeholder 3">
            <a:extLst>
              <a:ext uri="{FF2B5EF4-FFF2-40B4-BE49-F238E27FC236}">
                <a16:creationId xmlns="" xmlns:a16="http://schemas.microsoft.com/office/drawing/2014/main" id="{2DFD27CF-929A-4170-8D6E-5388AB1F9966}"/>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26428774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20F66778-2D4F-45FB-8D49-B922D42EF609}"/>
              </a:ext>
            </a:extLst>
          </p:cNvPr>
          <p:cNvPicPr>
            <a:picLocks noChangeAspect="1"/>
          </p:cNvPicPr>
          <p:nvPr/>
        </p:nvPicPr>
        <p:blipFill>
          <a:blip r:embed="rId2" cstate="print"/>
          <a:stretch>
            <a:fillRect/>
          </a:stretch>
        </p:blipFill>
        <p:spPr>
          <a:xfrm>
            <a:off x="0" y="1381760"/>
            <a:ext cx="8848192" cy="4886960"/>
          </a:xfrm>
          <a:prstGeom prst="rect">
            <a:avLst/>
          </a:prstGeom>
        </p:spPr>
      </p:pic>
      <p:sp>
        <p:nvSpPr>
          <p:cNvPr id="5" name="Título 1">
            <a:extLst>
              <a:ext uri="{FF2B5EF4-FFF2-40B4-BE49-F238E27FC236}">
                <a16:creationId xmlns="" xmlns:a16="http://schemas.microsoft.com/office/drawing/2014/main" id="{38E1A1FD-EA97-4E9F-A0D0-84E99501BCE2}"/>
              </a:ext>
            </a:extLst>
          </p:cNvPr>
          <p:cNvSpPr txBox="1">
            <a:spLocks/>
          </p:cNvSpPr>
          <p:nvPr/>
        </p:nvSpPr>
        <p:spPr bwMode="auto">
          <a:xfrm>
            <a:off x="323850" y="115888"/>
            <a:ext cx="734377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pt-PT" sz="2400" b="0" kern="0" dirty="0">
                <a:solidFill>
                  <a:srgbClr val="00B050"/>
                </a:solidFill>
              </a:rPr>
              <a:t>New </a:t>
            </a:r>
            <a:r>
              <a:rPr lang="pt-PT" sz="2400" b="0" kern="0" dirty="0" err="1">
                <a:solidFill>
                  <a:srgbClr val="00B050"/>
                </a:solidFill>
              </a:rPr>
              <a:t>market</a:t>
            </a:r>
            <a:r>
              <a:rPr lang="pt-PT" sz="2400" b="0" kern="0" dirty="0">
                <a:solidFill>
                  <a:srgbClr val="00B050"/>
                </a:solidFill>
              </a:rPr>
              <a:t> for </a:t>
            </a:r>
            <a:r>
              <a:rPr lang="pt-PT" sz="2400" b="0" kern="0" dirty="0" err="1">
                <a:solidFill>
                  <a:srgbClr val="00B050"/>
                </a:solidFill>
              </a:rPr>
              <a:t>smart</a:t>
            </a:r>
            <a:r>
              <a:rPr lang="pt-PT" sz="2400" b="0" kern="0" dirty="0">
                <a:solidFill>
                  <a:srgbClr val="00B050"/>
                </a:solidFill>
              </a:rPr>
              <a:t> </a:t>
            </a:r>
            <a:r>
              <a:rPr lang="pt-PT" sz="2400" b="0" kern="0" dirty="0" err="1">
                <a:solidFill>
                  <a:srgbClr val="00B050"/>
                </a:solidFill>
              </a:rPr>
              <a:t>mobility</a:t>
            </a:r>
            <a:r>
              <a:rPr lang="pt-PT" sz="2400" b="0" kern="0" dirty="0">
                <a:solidFill>
                  <a:srgbClr val="00B050"/>
                </a:solidFill>
              </a:rPr>
              <a:t> </a:t>
            </a:r>
            <a:r>
              <a:rPr lang="pt-PT" sz="2400" b="0" kern="0" dirty="0" err="1">
                <a:solidFill>
                  <a:srgbClr val="00B050"/>
                </a:solidFill>
              </a:rPr>
              <a:t>and</a:t>
            </a:r>
            <a:r>
              <a:rPr lang="pt-PT" sz="2400" b="0" kern="0" dirty="0">
                <a:solidFill>
                  <a:srgbClr val="00B050"/>
                </a:solidFill>
              </a:rPr>
              <a:t> </a:t>
            </a:r>
            <a:r>
              <a:rPr lang="pt-PT" sz="2400" b="0" kern="0" dirty="0" err="1">
                <a:solidFill>
                  <a:srgbClr val="00B050"/>
                </a:solidFill>
              </a:rPr>
              <a:t>smart</a:t>
            </a:r>
            <a:r>
              <a:rPr lang="pt-PT" sz="2400" b="0" kern="0" dirty="0">
                <a:solidFill>
                  <a:srgbClr val="00B050"/>
                </a:solidFill>
              </a:rPr>
              <a:t> </a:t>
            </a:r>
            <a:r>
              <a:rPr lang="pt-PT" sz="2400" b="0" kern="0" dirty="0" err="1">
                <a:solidFill>
                  <a:srgbClr val="00B050"/>
                </a:solidFill>
              </a:rPr>
              <a:t>cities</a:t>
            </a:r>
            <a:r>
              <a:rPr lang="pt-PT" b="0" kern="0" dirty="0">
                <a:solidFill>
                  <a:srgbClr val="00B050"/>
                </a:solidFill>
              </a:rPr>
              <a:t/>
            </a:r>
            <a:br>
              <a:rPr lang="pt-PT" b="0" kern="0" dirty="0">
                <a:solidFill>
                  <a:srgbClr val="00B050"/>
                </a:solidFill>
              </a:rPr>
            </a:br>
            <a:r>
              <a:rPr lang="pt-PT" sz="2000" b="0" kern="0" dirty="0">
                <a:solidFill>
                  <a:srgbClr val="00B050"/>
                </a:solidFill>
              </a:rPr>
              <a:t>DIDI </a:t>
            </a:r>
            <a:r>
              <a:rPr lang="pt-PT" sz="2000" b="0" kern="0" dirty="0" err="1">
                <a:solidFill>
                  <a:srgbClr val="00B050"/>
                </a:solidFill>
              </a:rPr>
              <a:t>and</a:t>
            </a:r>
            <a:r>
              <a:rPr lang="pt-PT" sz="2000" b="0" kern="0" dirty="0">
                <a:solidFill>
                  <a:srgbClr val="00B050"/>
                </a:solidFill>
              </a:rPr>
              <a:t> </a:t>
            </a:r>
            <a:r>
              <a:rPr lang="pt-PT" sz="2000" b="0" kern="0" dirty="0" err="1">
                <a:solidFill>
                  <a:srgbClr val="00B050"/>
                </a:solidFill>
              </a:rPr>
              <a:t>Technology</a:t>
            </a:r>
            <a:r>
              <a:rPr lang="pt-PT" sz="2000" b="0" kern="0" dirty="0">
                <a:solidFill>
                  <a:srgbClr val="00B050"/>
                </a:solidFill>
              </a:rPr>
              <a:t> </a:t>
            </a:r>
            <a:r>
              <a:rPr lang="pt-PT" sz="2000" b="0" kern="0" dirty="0" err="1">
                <a:solidFill>
                  <a:srgbClr val="00B050"/>
                </a:solidFill>
              </a:rPr>
              <a:t>driving</a:t>
            </a:r>
            <a:r>
              <a:rPr lang="pt-PT" sz="2000" b="0" kern="0" dirty="0">
                <a:solidFill>
                  <a:srgbClr val="00B050"/>
                </a:solidFill>
              </a:rPr>
              <a:t> </a:t>
            </a:r>
            <a:r>
              <a:rPr lang="pt-PT" sz="2000" b="0" kern="0" dirty="0" err="1">
                <a:solidFill>
                  <a:srgbClr val="00B050"/>
                </a:solidFill>
              </a:rPr>
              <a:t>evolution</a:t>
            </a:r>
            <a:endParaRPr lang="pt-PT" sz="2000" b="0" kern="0" dirty="0">
              <a:solidFill>
                <a:srgbClr val="00B050"/>
              </a:solidFill>
            </a:endParaRPr>
          </a:p>
        </p:txBody>
      </p:sp>
      <p:sp>
        <p:nvSpPr>
          <p:cNvPr id="9" name="Footer Placeholder 3">
            <a:extLst>
              <a:ext uri="{FF2B5EF4-FFF2-40B4-BE49-F238E27FC236}">
                <a16:creationId xmlns="" xmlns:a16="http://schemas.microsoft.com/office/drawing/2014/main" id="{35AA34B6-F678-4A96-B3DA-BD138D19174D}"/>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28701555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A7F7112-4E08-46D1-89A5-213001BB8E80}"/>
              </a:ext>
            </a:extLst>
          </p:cNvPr>
          <p:cNvSpPr>
            <a:spLocks noGrp="1"/>
          </p:cNvSpPr>
          <p:nvPr>
            <p:ph type="ctrTitle"/>
          </p:nvPr>
        </p:nvSpPr>
        <p:spPr/>
        <p:txBody>
          <a:bodyPr/>
          <a:lstStyle/>
          <a:p>
            <a:endParaRPr lang="pt-PT"/>
          </a:p>
        </p:txBody>
      </p:sp>
      <p:sp>
        <p:nvSpPr>
          <p:cNvPr id="3" name="Subtítulo 2">
            <a:extLst>
              <a:ext uri="{FF2B5EF4-FFF2-40B4-BE49-F238E27FC236}">
                <a16:creationId xmlns="" xmlns:a16="http://schemas.microsoft.com/office/drawing/2014/main" id="{F9D0224C-FDA0-47C5-96F5-31D36828B021}"/>
              </a:ext>
            </a:extLst>
          </p:cNvPr>
          <p:cNvSpPr>
            <a:spLocks noGrp="1"/>
          </p:cNvSpPr>
          <p:nvPr>
            <p:ph type="subTitle" idx="1"/>
          </p:nvPr>
        </p:nvSpPr>
        <p:spPr/>
        <p:txBody>
          <a:bodyPr/>
          <a:lstStyle/>
          <a:p>
            <a:endParaRPr lang="pt-PT"/>
          </a:p>
        </p:txBody>
      </p:sp>
      <p:pic>
        <p:nvPicPr>
          <p:cNvPr id="5" name="Imagem 4">
            <a:extLst>
              <a:ext uri="{FF2B5EF4-FFF2-40B4-BE49-F238E27FC236}">
                <a16:creationId xmlns="" xmlns:a16="http://schemas.microsoft.com/office/drawing/2014/main" id="{09323757-C1AE-4247-AF1D-BCB1F542FF2B}"/>
              </a:ext>
            </a:extLst>
          </p:cNvPr>
          <p:cNvPicPr>
            <a:picLocks noChangeAspect="1"/>
          </p:cNvPicPr>
          <p:nvPr/>
        </p:nvPicPr>
        <p:blipFill>
          <a:blip r:embed="rId2" cstate="print"/>
          <a:stretch>
            <a:fillRect/>
          </a:stretch>
        </p:blipFill>
        <p:spPr>
          <a:xfrm>
            <a:off x="0" y="1381760"/>
            <a:ext cx="9046722" cy="4809932"/>
          </a:xfrm>
          <a:prstGeom prst="rect">
            <a:avLst/>
          </a:prstGeom>
        </p:spPr>
      </p:pic>
      <p:sp>
        <p:nvSpPr>
          <p:cNvPr id="7" name="Título 1">
            <a:extLst>
              <a:ext uri="{FF2B5EF4-FFF2-40B4-BE49-F238E27FC236}">
                <a16:creationId xmlns="" xmlns:a16="http://schemas.microsoft.com/office/drawing/2014/main" id="{81E8E62D-8D0D-46A3-A8DC-B171055AEB34}"/>
              </a:ext>
            </a:extLst>
          </p:cNvPr>
          <p:cNvSpPr txBox="1">
            <a:spLocks/>
          </p:cNvSpPr>
          <p:nvPr/>
        </p:nvSpPr>
        <p:spPr bwMode="auto">
          <a:xfrm>
            <a:off x="323850" y="115888"/>
            <a:ext cx="734377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pt-PT" sz="2400" b="0" kern="0" dirty="0">
                <a:solidFill>
                  <a:srgbClr val="00B050"/>
                </a:solidFill>
              </a:rPr>
              <a:t>New </a:t>
            </a:r>
            <a:r>
              <a:rPr lang="pt-PT" sz="2400" b="0" kern="0" dirty="0" err="1">
                <a:solidFill>
                  <a:srgbClr val="00B050"/>
                </a:solidFill>
              </a:rPr>
              <a:t>market</a:t>
            </a:r>
            <a:r>
              <a:rPr lang="pt-PT" sz="2400" b="0" kern="0" dirty="0">
                <a:solidFill>
                  <a:srgbClr val="00B050"/>
                </a:solidFill>
              </a:rPr>
              <a:t> for </a:t>
            </a:r>
            <a:r>
              <a:rPr lang="pt-PT" sz="2400" b="0" kern="0" dirty="0" err="1">
                <a:solidFill>
                  <a:srgbClr val="00B050"/>
                </a:solidFill>
              </a:rPr>
              <a:t>smart</a:t>
            </a:r>
            <a:r>
              <a:rPr lang="pt-PT" sz="2400" b="0" kern="0" dirty="0">
                <a:solidFill>
                  <a:srgbClr val="00B050"/>
                </a:solidFill>
              </a:rPr>
              <a:t> </a:t>
            </a:r>
            <a:r>
              <a:rPr lang="pt-PT" sz="2400" b="0" kern="0" dirty="0" err="1">
                <a:solidFill>
                  <a:srgbClr val="00B050"/>
                </a:solidFill>
              </a:rPr>
              <a:t>mobility</a:t>
            </a:r>
            <a:r>
              <a:rPr lang="pt-PT" sz="2400" b="0" kern="0" dirty="0">
                <a:solidFill>
                  <a:srgbClr val="00B050"/>
                </a:solidFill>
              </a:rPr>
              <a:t> </a:t>
            </a:r>
            <a:r>
              <a:rPr lang="pt-PT" sz="2400" b="0" kern="0" dirty="0" err="1">
                <a:solidFill>
                  <a:srgbClr val="00B050"/>
                </a:solidFill>
              </a:rPr>
              <a:t>and</a:t>
            </a:r>
            <a:r>
              <a:rPr lang="pt-PT" sz="2400" b="0" kern="0" dirty="0">
                <a:solidFill>
                  <a:srgbClr val="00B050"/>
                </a:solidFill>
              </a:rPr>
              <a:t> </a:t>
            </a:r>
            <a:r>
              <a:rPr lang="pt-PT" sz="2400" b="0" kern="0" dirty="0" err="1">
                <a:solidFill>
                  <a:srgbClr val="00B050"/>
                </a:solidFill>
              </a:rPr>
              <a:t>smart</a:t>
            </a:r>
            <a:r>
              <a:rPr lang="pt-PT" sz="2400" b="0" kern="0" dirty="0">
                <a:solidFill>
                  <a:srgbClr val="00B050"/>
                </a:solidFill>
              </a:rPr>
              <a:t> </a:t>
            </a:r>
            <a:r>
              <a:rPr lang="pt-PT" sz="2400" b="0" kern="0" dirty="0" err="1">
                <a:solidFill>
                  <a:srgbClr val="00B050"/>
                </a:solidFill>
              </a:rPr>
              <a:t>cities</a:t>
            </a:r>
            <a:r>
              <a:rPr lang="pt-PT" b="0" kern="0" dirty="0">
                <a:solidFill>
                  <a:srgbClr val="00B050"/>
                </a:solidFill>
              </a:rPr>
              <a:t/>
            </a:r>
            <a:br>
              <a:rPr lang="pt-PT" b="0" kern="0" dirty="0">
                <a:solidFill>
                  <a:srgbClr val="00B050"/>
                </a:solidFill>
              </a:rPr>
            </a:br>
            <a:r>
              <a:rPr lang="pt-PT" sz="2000" b="0" kern="0" dirty="0">
                <a:solidFill>
                  <a:srgbClr val="00B050"/>
                </a:solidFill>
              </a:rPr>
              <a:t>DIDI </a:t>
            </a:r>
            <a:r>
              <a:rPr lang="pt-PT" sz="2000" b="0" kern="0" dirty="0" err="1">
                <a:solidFill>
                  <a:srgbClr val="00B050"/>
                </a:solidFill>
              </a:rPr>
              <a:t>and</a:t>
            </a:r>
            <a:r>
              <a:rPr lang="pt-PT" sz="2000" b="0" kern="0" dirty="0">
                <a:solidFill>
                  <a:srgbClr val="00B050"/>
                </a:solidFill>
              </a:rPr>
              <a:t> </a:t>
            </a:r>
            <a:r>
              <a:rPr lang="pt-PT" sz="2000" b="0" kern="0" dirty="0" err="1">
                <a:solidFill>
                  <a:srgbClr val="00B050"/>
                </a:solidFill>
              </a:rPr>
              <a:t>smart</a:t>
            </a:r>
            <a:r>
              <a:rPr lang="pt-PT" sz="2000" b="0" kern="0" dirty="0">
                <a:solidFill>
                  <a:srgbClr val="00B050"/>
                </a:solidFill>
              </a:rPr>
              <a:t> </a:t>
            </a:r>
            <a:r>
              <a:rPr lang="pt-PT" sz="2000" b="0" kern="0" dirty="0" err="1">
                <a:solidFill>
                  <a:srgbClr val="00B050"/>
                </a:solidFill>
              </a:rPr>
              <a:t>mobility</a:t>
            </a:r>
            <a:r>
              <a:rPr lang="pt-PT" sz="2000" b="0" kern="0" dirty="0">
                <a:solidFill>
                  <a:srgbClr val="00B050"/>
                </a:solidFill>
              </a:rPr>
              <a:t> </a:t>
            </a:r>
            <a:r>
              <a:rPr lang="pt-PT" sz="2000" b="0" kern="0" dirty="0" err="1">
                <a:solidFill>
                  <a:srgbClr val="00B050"/>
                </a:solidFill>
              </a:rPr>
              <a:t>and</a:t>
            </a:r>
            <a:r>
              <a:rPr lang="pt-PT" sz="2000" b="0" kern="0" dirty="0">
                <a:solidFill>
                  <a:srgbClr val="00B050"/>
                </a:solidFill>
              </a:rPr>
              <a:t> </a:t>
            </a:r>
            <a:r>
              <a:rPr lang="pt-PT" sz="2000" b="0" kern="0" dirty="0" err="1">
                <a:solidFill>
                  <a:srgbClr val="00B050"/>
                </a:solidFill>
              </a:rPr>
              <a:t>Technology</a:t>
            </a:r>
            <a:r>
              <a:rPr lang="pt-PT" sz="2000" b="0" kern="0" dirty="0">
                <a:solidFill>
                  <a:srgbClr val="00B050"/>
                </a:solidFill>
              </a:rPr>
              <a:t> </a:t>
            </a:r>
            <a:r>
              <a:rPr lang="pt-PT" sz="2000" b="0" kern="0" dirty="0" err="1">
                <a:solidFill>
                  <a:srgbClr val="00B050"/>
                </a:solidFill>
              </a:rPr>
              <a:t>driving</a:t>
            </a:r>
            <a:r>
              <a:rPr lang="pt-PT" sz="2000" b="0" kern="0" dirty="0">
                <a:solidFill>
                  <a:srgbClr val="00B050"/>
                </a:solidFill>
              </a:rPr>
              <a:t> </a:t>
            </a:r>
            <a:r>
              <a:rPr lang="pt-PT" sz="2000" b="0" kern="0" dirty="0" err="1">
                <a:solidFill>
                  <a:srgbClr val="00B050"/>
                </a:solidFill>
              </a:rPr>
              <a:t>evolution</a:t>
            </a:r>
            <a:endParaRPr lang="pt-PT" sz="2000" b="0" kern="0" dirty="0">
              <a:solidFill>
                <a:srgbClr val="00B050"/>
              </a:solidFill>
            </a:endParaRPr>
          </a:p>
        </p:txBody>
      </p:sp>
      <p:sp>
        <p:nvSpPr>
          <p:cNvPr id="9" name="Footer Placeholder 3">
            <a:extLst>
              <a:ext uri="{FF2B5EF4-FFF2-40B4-BE49-F238E27FC236}">
                <a16:creationId xmlns="" xmlns:a16="http://schemas.microsoft.com/office/drawing/2014/main" id="{EA3D44CF-9DAB-4307-A061-A96B2E139BC5}"/>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22953774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78691" y="886691"/>
            <a:ext cx="184666" cy="400110"/>
          </a:xfrm>
          <a:prstGeom prst="rect">
            <a:avLst/>
          </a:prstGeom>
          <a:noFill/>
        </p:spPr>
        <p:txBody>
          <a:bodyPr wrap="none" rtlCol="0">
            <a:spAutoFit/>
          </a:bodyPr>
          <a:lstStyle/>
          <a:p>
            <a:endParaRPr lang="pt-PT" sz="2000" dirty="0">
              <a:solidFill>
                <a:srgbClr val="FF0000"/>
              </a:solidFill>
            </a:endParaRPr>
          </a:p>
        </p:txBody>
      </p:sp>
      <p:sp>
        <p:nvSpPr>
          <p:cNvPr id="2" name="CuadroTexto 1"/>
          <p:cNvSpPr txBox="1"/>
          <p:nvPr/>
        </p:nvSpPr>
        <p:spPr>
          <a:xfrm>
            <a:off x="493889" y="1651000"/>
            <a:ext cx="7972777" cy="368300"/>
          </a:xfrm>
          <a:prstGeom prst="rect">
            <a:avLst/>
          </a:prstGeom>
          <a:noFill/>
        </p:spPr>
        <p:txBody>
          <a:bodyPr wrap="square" rtlCol="0">
            <a:spAutoFit/>
          </a:bodyPr>
          <a:lstStyle/>
          <a:p>
            <a:endParaRPr lang="zh-CN" altLang="es-ES" sz="1800" dirty="0" err="1">
              <a:solidFill>
                <a:srgbClr val="FF0000"/>
              </a:solidFill>
              <a:latin typeface="+mn-lt"/>
              <a:ea typeface="宋体" panose="02010600030101010101" pitchFamily="2" charset="-122"/>
            </a:endParaRPr>
          </a:p>
        </p:txBody>
      </p:sp>
      <p:pic>
        <p:nvPicPr>
          <p:cNvPr id="6" name="梦欣 2017-04-04 22.08.06.mp4" descr="梦欣 2017-04-04 22.08.06.mp4"/>
          <p:cNvPicPr>
            <a:picLocks/>
          </p:cNvPicPr>
          <p:nvPr>
            <a:videoFile r:link="rId1"/>
            <p:extLst>
              <p:ext uri="{DAA4B4D4-6D71-4841-9C94-3DE7FCFB9230}">
                <p14:media xmlns="" xmlns:p14="http://schemas.microsoft.com/office/powerpoint/2010/main" r:embed="rId3"/>
              </p:ext>
            </p:extLst>
          </p:nvPr>
        </p:nvPicPr>
        <p:blipFill>
          <a:blip r:embed="rId4" cstate="print">
            <a:extLst/>
          </a:blip>
          <a:stretch>
            <a:fillRect/>
          </a:stretch>
        </p:blipFill>
        <p:spPr>
          <a:xfrm>
            <a:off x="969884" y="1447495"/>
            <a:ext cx="7204231" cy="4671545"/>
          </a:xfrm>
          <a:prstGeom prst="rect">
            <a:avLst/>
          </a:prstGeom>
          <a:ln w="12700">
            <a:miter lim="400000"/>
          </a:ln>
        </p:spPr>
      </p:pic>
      <p:sp>
        <p:nvSpPr>
          <p:cNvPr id="7" name="The first 365 days of our first bike’s life"/>
          <p:cNvSpPr/>
          <p:nvPr/>
        </p:nvSpPr>
        <p:spPr>
          <a:xfrm>
            <a:off x="1134365" y="2524836"/>
            <a:ext cx="4121639" cy="754692"/>
          </a:xfrm>
          <a:prstGeom prst="rect">
            <a:avLst/>
          </a:prstGeom>
          <a:ln w="25400">
            <a:miter lim="400000"/>
          </a:ln>
          <a:extLst>
            <a:ext uri="{C572A759-6A51-4108-AA02-DFA0A04FC94B}">
              <ma14:wrappingTextBoxFlag xmlns:ma14="http://schemas.microsoft.com/office/mac/drawingml/2011/main" xmlns="" val="1"/>
            </a:ext>
          </a:extLst>
        </p:spPr>
        <p:txBody>
          <a:bodyPr wrap="none" lIns="91439" tIns="91439" rIns="91439" bIns="91439">
            <a:spAutoFit/>
          </a:bodyPr>
          <a:lstStyle/>
          <a:p>
            <a:pPr defTabSz="342900">
              <a:lnSpc>
                <a:spcPts val="4950"/>
              </a:lnSpc>
              <a:defRPr>
                <a:solidFill>
                  <a:srgbClr val="FFFFFF"/>
                </a:solidFill>
                <a:latin typeface="Microsoft YaHei"/>
                <a:ea typeface="Microsoft YaHei"/>
                <a:cs typeface="Microsoft YaHei"/>
                <a:sym typeface="Microsoft YaHei"/>
              </a:defRPr>
            </a:pPr>
            <a:r>
              <a:rPr sz="1600" dirty="0"/>
              <a:t>The first </a:t>
            </a:r>
            <a:r>
              <a:rPr sz="1600" b="1" dirty="0">
                <a:solidFill>
                  <a:srgbClr val="FC4514"/>
                </a:solidFill>
              </a:rPr>
              <a:t>365 days of our first bike’s life</a:t>
            </a:r>
          </a:p>
        </p:txBody>
      </p:sp>
      <p:sp>
        <p:nvSpPr>
          <p:cNvPr id="8" name="Unlocked by 1,975 different users"/>
          <p:cNvSpPr/>
          <p:nvPr/>
        </p:nvSpPr>
        <p:spPr>
          <a:xfrm>
            <a:off x="1141311" y="2878249"/>
            <a:ext cx="3472323" cy="931022"/>
          </a:xfrm>
          <a:prstGeom prst="rect">
            <a:avLst/>
          </a:prstGeom>
          <a:ln w="25400">
            <a:miter lim="400000"/>
          </a:ln>
          <a:extLst>
            <a:ext uri="{C572A759-6A51-4108-AA02-DFA0A04FC94B}">
              <ma14:wrappingTextBoxFlag xmlns:ma14="http://schemas.microsoft.com/office/mac/drawingml/2011/main" xmlns="" val="1"/>
            </a:ext>
          </a:extLst>
        </p:spPr>
        <p:txBody>
          <a:bodyPr wrap="none" lIns="91439" tIns="91439" rIns="91439" bIns="91439">
            <a:spAutoFit/>
          </a:bodyPr>
          <a:lstStyle>
            <a:lvl1pPr defTabSz="457200">
              <a:lnSpc>
                <a:spcPts val="6600"/>
              </a:lnSpc>
              <a:defRPr>
                <a:solidFill>
                  <a:srgbClr val="FFFFFF"/>
                </a:solidFill>
                <a:latin typeface="Microsoft YaHei"/>
                <a:ea typeface="Microsoft YaHei"/>
                <a:cs typeface="Microsoft YaHei"/>
                <a:sym typeface="Microsoft YaHei"/>
              </a:defRPr>
            </a:lvl1pPr>
          </a:lstStyle>
          <a:p>
            <a:r>
              <a:rPr sz="1600" dirty="0"/>
              <a:t>Unlocked by 1,975 different users</a:t>
            </a:r>
          </a:p>
        </p:txBody>
      </p:sp>
      <p:sp>
        <p:nvSpPr>
          <p:cNvPr id="9" name="Ridden 2,021 times"/>
          <p:cNvSpPr/>
          <p:nvPr/>
        </p:nvSpPr>
        <p:spPr>
          <a:xfrm>
            <a:off x="1177422" y="3317757"/>
            <a:ext cx="2065387" cy="931022"/>
          </a:xfrm>
          <a:prstGeom prst="rect">
            <a:avLst/>
          </a:prstGeom>
          <a:ln w="25400">
            <a:miter lim="400000"/>
          </a:ln>
          <a:extLst>
            <a:ext uri="{C572A759-6A51-4108-AA02-DFA0A04FC94B}">
              <ma14:wrappingTextBoxFlag xmlns:ma14="http://schemas.microsoft.com/office/mac/drawingml/2011/main" xmlns="" val="1"/>
            </a:ext>
          </a:extLst>
        </p:spPr>
        <p:txBody>
          <a:bodyPr wrap="none" lIns="91439" tIns="91439" rIns="91439" bIns="91439">
            <a:spAutoFit/>
          </a:bodyPr>
          <a:lstStyle>
            <a:lvl1pPr defTabSz="457200">
              <a:lnSpc>
                <a:spcPts val="6600"/>
              </a:lnSpc>
              <a:defRPr>
                <a:solidFill>
                  <a:srgbClr val="FFFFFF"/>
                </a:solidFill>
                <a:latin typeface="Microsoft YaHei"/>
                <a:ea typeface="Microsoft YaHei"/>
                <a:cs typeface="Microsoft YaHei"/>
                <a:sym typeface="Microsoft YaHei"/>
              </a:defRPr>
            </a:lvl1pPr>
          </a:lstStyle>
          <a:p>
            <a:r>
              <a:rPr sz="1600" dirty="0"/>
              <a:t>Ridden 2,021 times</a:t>
            </a:r>
          </a:p>
        </p:txBody>
      </p:sp>
      <p:sp>
        <p:nvSpPr>
          <p:cNvPr id="10" name="Travelled over 4,850km"/>
          <p:cNvSpPr/>
          <p:nvPr/>
        </p:nvSpPr>
        <p:spPr>
          <a:xfrm>
            <a:off x="1155893" y="3821835"/>
            <a:ext cx="2442193" cy="931022"/>
          </a:xfrm>
          <a:prstGeom prst="rect">
            <a:avLst/>
          </a:prstGeom>
          <a:ln w="25400">
            <a:miter lim="400000"/>
          </a:ln>
          <a:extLst>
            <a:ext uri="{C572A759-6A51-4108-AA02-DFA0A04FC94B}">
              <ma14:wrappingTextBoxFlag xmlns:ma14="http://schemas.microsoft.com/office/mac/drawingml/2011/main" xmlns="" val="1"/>
            </a:ext>
          </a:extLst>
        </p:spPr>
        <p:txBody>
          <a:bodyPr wrap="none" lIns="91439" tIns="91439" rIns="91439" bIns="91439">
            <a:spAutoFit/>
          </a:bodyPr>
          <a:lstStyle>
            <a:lvl1pPr defTabSz="457200">
              <a:lnSpc>
                <a:spcPts val="6600"/>
              </a:lnSpc>
              <a:defRPr>
                <a:solidFill>
                  <a:srgbClr val="FFFFFF"/>
                </a:solidFill>
                <a:latin typeface="Microsoft YaHei"/>
                <a:ea typeface="Microsoft YaHei"/>
                <a:cs typeface="Microsoft YaHei"/>
                <a:sym typeface="Microsoft YaHei"/>
              </a:defRPr>
            </a:lvl1pPr>
          </a:lstStyle>
          <a:p>
            <a:r>
              <a:rPr sz="1600" dirty="0"/>
              <a:t>Travelled over 4,850km</a:t>
            </a:r>
          </a:p>
        </p:txBody>
      </p:sp>
      <p:sp>
        <p:nvSpPr>
          <p:cNvPr id="11" name="Título 1">
            <a:extLst>
              <a:ext uri="{FF2B5EF4-FFF2-40B4-BE49-F238E27FC236}">
                <a16:creationId xmlns="" xmlns:a16="http://schemas.microsoft.com/office/drawing/2014/main" id="{03F1EE5A-7196-4310-8641-2667B3DB920D}"/>
              </a:ext>
            </a:extLst>
          </p:cNvPr>
          <p:cNvSpPr txBox="1">
            <a:spLocks/>
          </p:cNvSpPr>
          <p:nvPr/>
        </p:nvSpPr>
        <p:spPr bwMode="auto">
          <a:xfrm>
            <a:off x="323850" y="115888"/>
            <a:ext cx="734377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pt-PT" sz="2400" b="0" kern="0" dirty="0">
                <a:solidFill>
                  <a:srgbClr val="00B050"/>
                </a:solidFill>
              </a:rPr>
              <a:t>New </a:t>
            </a:r>
            <a:r>
              <a:rPr lang="pt-PT" sz="2400" b="0" kern="0" dirty="0" err="1">
                <a:solidFill>
                  <a:srgbClr val="00B050"/>
                </a:solidFill>
              </a:rPr>
              <a:t>market</a:t>
            </a:r>
            <a:r>
              <a:rPr lang="pt-PT" sz="2400" b="0" kern="0" dirty="0">
                <a:solidFill>
                  <a:srgbClr val="00B050"/>
                </a:solidFill>
              </a:rPr>
              <a:t> for </a:t>
            </a:r>
            <a:r>
              <a:rPr lang="pt-PT" sz="2400" b="0" kern="0" dirty="0" err="1">
                <a:solidFill>
                  <a:srgbClr val="00B050"/>
                </a:solidFill>
              </a:rPr>
              <a:t>smart</a:t>
            </a:r>
            <a:r>
              <a:rPr lang="pt-PT" sz="2400" b="0" kern="0" dirty="0">
                <a:solidFill>
                  <a:srgbClr val="00B050"/>
                </a:solidFill>
              </a:rPr>
              <a:t> </a:t>
            </a:r>
            <a:r>
              <a:rPr lang="pt-PT" sz="2400" b="0" kern="0" dirty="0" err="1">
                <a:solidFill>
                  <a:srgbClr val="00B050"/>
                </a:solidFill>
              </a:rPr>
              <a:t>mobility</a:t>
            </a:r>
            <a:r>
              <a:rPr lang="pt-PT" sz="2400" b="0" kern="0" dirty="0">
                <a:solidFill>
                  <a:srgbClr val="00B050"/>
                </a:solidFill>
              </a:rPr>
              <a:t> </a:t>
            </a:r>
            <a:r>
              <a:rPr lang="pt-PT" sz="2400" b="0" kern="0" dirty="0" err="1">
                <a:solidFill>
                  <a:srgbClr val="00B050"/>
                </a:solidFill>
              </a:rPr>
              <a:t>and</a:t>
            </a:r>
            <a:r>
              <a:rPr lang="pt-PT" sz="2400" b="0" kern="0" dirty="0">
                <a:solidFill>
                  <a:srgbClr val="00B050"/>
                </a:solidFill>
              </a:rPr>
              <a:t> </a:t>
            </a:r>
            <a:r>
              <a:rPr lang="pt-PT" sz="2400" b="0" kern="0" dirty="0" err="1">
                <a:solidFill>
                  <a:srgbClr val="00B050"/>
                </a:solidFill>
              </a:rPr>
              <a:t>smart</a:t>
            </a:r>
            <a:r>
              <a:rPr lang="pt-PT" sz="2400" b="0" kern="0" dirty="0">
                <a:solidFill>
                  <a:srgbClr val="00B050"/>
                </a:solidFill>
              </a:rPr>
              <a:t> </a:t>
            </a:r>
            <a:r>
              <a:rPr lang="pt-PT" sz="2400" b="0" kern="0" dirty="0" err="1">
                <a:solidFill>
                  <a:srgbClr val="00B050"/>
                </a:solidFill>
              </a:rPr>
              <a:t>cities</a:t>
            </a:r>
            <a:r>
              <a:rPr lang="pt-PT" b="0" kern="0" dirty="0">
                <a:solidFill>
                  <a:srgbClr val="00B050"/>
                </a:solidFill>
              </a:rPr>
              <a:t/>
            </a:r>
            <a:br>
              <a:rPr lang="pt-PT" b="0" kern="0" dirty="0">
                <a:solidFill>
                  <a:srgbClr val="00B050"/>
                </a:solidFill>
              </a:rPr>
            </a:br>
            <a:r>
              <a:rPr lang="pt-PT" altLang="zh-CN" sz="2000" b="0" dirty="0">
                <a:solidFill>
                  <a:srgbClr val="00B050"/>
                </a:solidFill>
                <a:ea typeface="宋体" panose="02010600030101010101" pitchFamily="2" charset="-122"/>
              </a:rPr>
              <a:t>MAGIC CUBE </a:t>
            </a:r>
            <a:r>
              <a:rPr lang="pt-PT" altLang="zh-CN" sz="2000" b="0" dirty="0" err="1">
                <a:solidFill>
                  <a:srgbClr val="00B050"/>
                </a:solidFill>
                <a:ea typeface="宋体" panose="02010600030101010101" pitchFamily="2" charset="-122"/>
              </a:rPr>
              <a:t>and</a:t>
            </a:r>
            <a:r>
              <a:rPr lang="pt-PT" altLang="zh-CN" sz="2000" b="0" dirty="0">
                <a:solidFill>
                  <a:srgbClr val="00B050"/>
                </a:solidFill>
                <a:ea typeface="宋体" panose="02010600030101010101" pitchFamily="2" charset="-122"/>
              </a:rPr>
              <a:t> </a:t>
            </a:r>
            <a:r>
              <a:rPr lang="pt-PT" altLang="zh-CN" sz="2000" b="0" dirty="0" err="1">
                <a:solidFill>
                  <a:srgbClr val="00B050"/>
                </a:solidFill>
                <a:ea typeface="宋体" panose="02010600030101010101" pitchFamily="2" charset="-122"/>
              </a:rPr>
              <a:t>new</a:t>
            </a:r>
            <a:r>
              <a:rPr lang="pt-PT" altLang="zh-CN" sz="2000" b="0" dirty="0">
                <a:solidFill>
                  <a:srgbClr val="00B050"/>
                </a:solidFill>
                <a:ea typeface="宋体" panose="02010600030101010101" pitchFamily="2" charset="-122"/>
              </a:rPr>
              <a:t> </a:t>
            </a:r>
            <a:r>
              <a:rPr lang="pt-PT" altLang="zh-CN" sz="2000" b="0" dirty="0" err="1">
                <a:solidFill>
                  <a:srgbClr val="00B050"/>
                </a:solidFill>
                <a:ea typeface="宋体" panose="02010600030101010101" pitchFamily="2" charset="-122"/>
              </a:rPr>
              <a:t>fronteers</a:t>
            </a:r>
            <a:r>
              <a:rPr lang="pt-PT" altLang="zh-CN" sz="2000" b="0" dirty="0">
                <a:solidFill>
                  <a:srgbClr val="00B050"/>
                </a:solidFill>
                <a:ea typeface="宋体" panose="02010600030101010101" pitchFamily="2" charset="-122"/>
              </a:rPr>
              <a:t> </a:t>
            </a:r>
            <a:r>
              <a:rPr lang="pt-PT" altLang="zh-CN" sz="2000" b="0" dirty="0" err="1">
                <a:solidFill>
                  <a:srgbClr val="00B050"/>
                </a:solidFill>
                <a:ea typeface="宋体" panose="02010600030101010101" pitchFamily="2" charset="-122"/>
              </a:rPr>
              <a:t>of</a:t>
            </a:r>
            <a:r>
              <a:rPr lang="pt-PT" altLang="zh-CN" sz="2000" b="0" dirty="0">
                <a:solidFill>
                  <a:srgbClr val="00B050"/>
                </a:solidFill>
                <a:ea typeface="宋体" panose="02010600030101010101" pitchFamily="2" charset="-122"/>
              </a:rPr>
              <a:t> BIKE SHARING</a:t>
            </a:r>
            <a:endParaRPr lang="pt-PT" sz="2000" b="0" kern="0" dirty="0">
              <a:solidFill>
                <a:srgbClr val="00B050"/>
              </a:solidFill>
            </a:endParaRPr>
          </a:p>
        </p:txBody>
      </p:sp>
      <p:sp>
        <p:nvSpPr>
          <p:cNvPr id="15" name="Footer Placeholder 3">
            <a:extLst>
              <a:ext uri="{FF2B5EF4-FFF2-40B4-BE49-F238E27FC236}">
                <a16:creationId xmlns="" xmlns:a16="http://schemas.microsoft.com/office/drawing/2014/main" id="{73926179-43A0-4D39-89BB-7B18EF27230D}"/>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146285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83" fill="hold"/>
                                        <p:tgtEl>
                                          <p:spTgt spid="6"/>
                                        </p:tgtEl>
                                      </p:cBhvr>
                                    </p:cmd>
                                  </p:childTnLst>
                                </p:cTn>
                              </p:par>
                            </p:childTnLst>
                          </p:cTn>
                        </p:par>
                        <p:par>
                          <p:cTn id="7" fill="hold">
                            <p:stCondLst>
                              <p:cond delay="60583"/>
                            </p:stCondLst>
                            <p:childTnLst>
                              <p:par>
                                <p:cTn id="8" presetID="9" presetClass="entr" fill="hold" grpId="0" nodeType="afterEffect">
                                  <p:stCondLst>
                                    <p:cond delay="0"/>
                                  </p:stCondLst>
                                  <p:iterate>
                                    <p:tmAbs val="0"/>
                                  </p:iterate>
                                  <p:childTnLst>
                                    <p:set>
                                      <p:cBhvr>
                                        <p:cTn id="9" fill="hold"/>
                                        <p:tgtEl>
                                          <p:spTgt spid="7"/>
                                        </p:tgtEl>
                                        <p:attrNameLst>
                                          <p:attrName>style.visibility</p:attrName>
                                        </p:attrNameLst>
                                      </p:cBhvr>
                                      <p:to>
                                        <p:strVal val="visible"/>
                                      </p:to>
                                    </p:set>
                                    <p:animEffect transition="in" filter="dissolve">
                                      <p:cBhvr>
                                        <p:cTn id="10" dur="1500"/>
                                        <p:tgtEl>
                                          <p:spTgt spid="7"/>
                                        </p:tgtEl>
                                      </p:cBhvr>
                                    </p:animEffect>
                                  </p:childTnLst>
                                </p:cTn>
                              </p:par>
                            </p:childTnLst>
                          </p:cTn>
                        </p:par>
                        <p:par>
                          <p:cTn id="11" fill="hold">
                            <p:stCondLst>
                              <p:cond delay="62083"/>
                            </p:stCondLst>
                            <p:childTnLst>
                              <p:par>
                                <p:cTn id="12" presetID="9" presetClass="entr" fill="hold" grpId="0" nodeType="afterEffect">
                                  <p:stCondLst>
                                    <p:cond delay="0"/>
                                  </p:stCondLst>
                                  <p:iterate>
                                    <p:tmAbs val="0"/>
                                  </p:iterate>
                                  <p:childTnLst>
                                    <p:set>
                                      <p:cBhvr>
                                        <p:cTn id="13" fill="hold"/>
                                        <p:tgtEl>
                                          <p:spTgt spid="8"/>
                                        </p:tgtEl>
                                        <p:attrNameLst>
                                          <p:attrName>style.visibility</p:attrName>
                                        </p:attrNameLst>
                                      </p:cBhvr>
                                      <p:to>
                                        <p:strVal val="visible"/>
                                      </p:to>
                                    </p:set>
                                    <p:animEffect transition="in" filter="dissolve">
                                      <p:cBhvr>
                                        <p:cTn id="14" dur="1500"/>
                                        <p:tgtEl>
                                          <p:spTgt spid="8"/>
                                        </p:tgtEl>
                                      </p:cBhvr>
                                    </p:animEffect>
                                  </p:childTnLst>
                                </p:cTn>
                              </p:par>
                            </p:childTnLst>
                          </p:cTn>
                        </p:par>
                        <p:par>
                          <p:cTn id="15" fill="hold">
                            <p:stCondLst>
                              <p:cond delay="63583"/>
                            </p:stCondLst>
                            <p:childTnLst>
                              <p:par>
                                <p:cTn id="16" presetID="9" presetClass="entr" fill="hold" grpId="0" nodeType="afterEffect">
                                  <p:stCondLst>
                                    <p:cond delay="0"/>
                                  </p:stCondLst>
                                  <p:iterate>
                                    <p:tmAbs val="0"/>
                                  </p:iterate>
                                  <p:childTnLst>
                                    <p:set>
                                      <p:cBhvr>
                                        <p:cTn id="17" fill="hold"/>
                                        <p:tgtEl>
                                          <p:spTgt spid="9"/>
                                        </p:tgtEl>
                                        <p:attrNameLst>
                                          <p:attrName>style.visibility</p:attrName>
                                        </p:attrNameLst>
                                      </p:cBhvr>
                                      <p:to>
                                        <p:strVal val="visible"/>
                                      </p:to>
                                    </p:set>
                                    <p:animEffect transition="in" filter="dissolve">
                                      <p:cBhvr>
                                        <p:cTn id="18" dur="1500"/>
                                        <p:tgtEl>
                                          <p:spTgt spid="9"/>
                                        </p:tgtEl>
                                      </p:cBhvr>
                                    </p:animEffect>
                                  </p:childTnLst>
                                </p:cTn>
                              </p:par>
                            </p:childTnLst>
                          </p:cTn>
                        </p:par>
                        <p:par>
                          <p:cTn id="19" fill="hold">
                            <p:stCondLst>
                              <p:cond delay="65083"/>
                            </p:stCondLst>
                            <p:childTnLst>
                              <p:par>
                                <p:cTn id="20" presetID="9" presetClass="entr" fill="hold" grpId="0" nodeType="afterEffect">
                                  <p:stCondLst>
                                    <p:cond delay="0"/>
                                  </p:stCondLst>
                                  <p:iterate>
                                    <p:tmAbs val="0"/>
                                  </p:iterate>
                                  <p:childTnLst>
                                    <p:set>
                                      <p:cBhvr>
                                        <p:cTn id="21" fill="hold"/>
                                        <p:tgtEl>
                                          <p:spTgt spid="10"/>
                                        </p:tgtEl>
                                        <p:attrNameLst>
                                          <p:attrName>style.visibility</p:attrName>
                                        </p:attrNameLst>
                                      </p:cBhvr>
                                      <p:to>
                                        <p:strVal val="visible"/>
                                      </p:to>
                                    </p:set>
                                    <p:animEffect transition="in" filter="dissolve">
                                      <p:cBhvr>
                                        <p:cTn id="22"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3" fill="hold" display="0">
                  <p:stCondLst>
                    <p:cond delay="indefinite"/>
                  </p:stCondLst>
                </p:cTn>
                <p:tgtEl>
                  <p:spTgt spid="6"/>
                </p:tgtEl>
              </p:cMediaNode>
            </p:video>
          </p:childTnLst>
        </p:cTn>
      </p:par>
    </p:tnLst>
    <p:bldLst>
      <p:bldP spid="7" grpId="0" animBg="1" advAuto="0"/>
      <p:bldP spid="8" grpId="0" animBg="1" advAuto="0"/>
      <p:bldP spid="9" grpId="0" animBg="1" advAuto="0"/>
      <p:bldP spid="10"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BA3B5A9-806B-4DD6-9A2B-1E28632BD545}"/>
              </a:ext>
            </a:extLst>
          </p:cNvPr>
          <p:cNvSpPr>
            <a:spLocks noGrp="1"/>
          </p:cNvSpPr>
          <p:nvPr>
            <p:ph type="title"/>
          </p:nvPr>
        </p:nvSpPr>
        <p:spPr/>
        <p:txBody>
          <a:bodyPr/>
          <a:lstStyle/>
          <a:p>
            <a:r>
              <a:rPr lang="pt-PT" sz="2400" b="0" dirty="0">
                <a:solidFill>
                  <a:srgbClr val="FFC000"/>
                </a:solidFill>
              </a:rPr>
              <a:t>ELECTRIC MOBILITY - BYD </a:t>
            </a:r>
            <a:r>
              <a:rPr lang="pt-PT" sz="2400" b="0" dirty="0" err="1">
                <a:solidFill>
                  <a:srgbClr val="FFC000"/>
                </a:solidFill>
              </a:rPr>
              <a:t>and</a:t>
            </a:r>
            <a:r>
              <a:rPr lang="pt-PT" sz="2400" b="0" dirty="0">
                <a:solidFill>
                  <a:srgbClr val="FFC000"/>
                </a:solidFill>
              </a:rPr>
              <a:t> FOTON at a </a:t>
            </a:r>
            <a:r>
              <a:rPr lang="pt-PT" sz="2400" b="0" dirty="0" err="1">
                <a:solidFill>
                  <a:srgbClr val="FFC000"/>
                </a:solidFill>
              </a:rPr>
              <a:t>glance</a:t>
            </a:r>
            <a:endParaRPr lang="pt-PT" sz="2400" b="0" dirty="0">
              <a:solidFill>
                <a:srgbClr val="FFC000"/>
              </a:solidFill>
            </a:endParaRPr>
          </a:p>
        </p:txBody>
      </p:sp>
      <p:grpSp>
        <p:nvGrpSpPr>
          <p:cNvPr id="4" name="组合 4">
            <a:extLst>
              <a:ext uri="{FF2B5EF4-FFF2-40B4-BE49-F238E27FC236}">
                <a16:creationId xmlns="" xmlns:a16="http://schemas.microsoft.com/office/drawing/2014/main" id="{F4B2DF0A-CFF5-4CAB-925D-02372A202B1E}"/>
              </a:ext>
            </a:extLst>
          </p:cNvPr>
          <p:cNvGrpSpPr/>
          <p:nvPr/>
        </p:nvGrpSpPr>
        <p:grpSpPr>
          <a:xfrm>
            <a:off x="217258" y="4021038"/>
            <a:ext cx="8709483" cy="2382206"/>
            <a:chOff x="619311" y="2717661"/>
            <a:chExt cx="7882450" cy="2791393"/>
          </a:xfrm>
        </p:grpSpPr>
        <p:sp>
          <p:nvSpPr>
            <p:cNvPr id="5" name="圆角矩形 9">
              <a:extLst>
                <a:ext uri="{FF2B5EF4-FFF2-40B4-BE49-F238E27FC236}">
                  <a16:creationId xmlns="" xmlns:a16="http://schemas.microsoft.com/office/drawing/2014/main" id="{71B9156A-EB70-488B-B0EB-C2F4E8105761}"/>
                </a:ext>
              </a:extLst>
            </p:cNvPr>
            <p:cNvSpPr/>
            <p:nvPr/>
          </p:nvSpPr>
          <p:spPr>
            <a:xfrm>
              <a:off x="737651" y="2717662"/>
              <a:ext cx="7755570" cy="2659638"/>
            </a:xfrm>
            <a:prstGeom prst="roundRect">
              <a:avLst>
                <a:gd name="adj" fmla="val 50000"/>
              </a:avLst>
            </a:prstGeom>
            <a:solidFill>
              <a:schemeClr val="bg1">
                <a:lumMod val="65000"/>
                <a:alpha val="9000"/>
              </a:schemeClr>
            </a:solidFill>
            <a:ln>
              <a:noFill/>
            </a:ln>
            <a:effectLst>
              <a:innerShdw blurRad="165100" dist="215900" dir="1740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lIns="26335" tIns="13167" rIns="26335" bIns="13167" rtlCol="0" anchor="ctr"/>
            <a:lstStyle/>
            <a:p>
              <a:pPr algn="ctr"/>
              <a:endParaRPr lang="zh-CN" altLang="en-US" sz="6600">
                <a:solidFill>
                  <a:schemeClr val="bg2">
                    <a:lumMod val="40000"/>
                    <a:lumOff val="60000"/>
                  </a:schemeClr>
                </a:solidFill>
                <a:latin typeface="Arial" panose="020B0604020202020204" pitchFamily="34" charset="0"/>
                <a:cs typeface="Arial" panose="020B0604020202020204" pitchFamily="34" charset="0"/>
              </a:endParaRPr>
            </a:p>
          </p:txBody>
        </p:sp>
        <p:sp>
          <p:nvSpPr>
            <p:cNvPr id="6" name="圆角矩形 10">
              <a:extLst>
                <a:ext uri="{FF2B5EF4-FFF2-40B4-BE49-F238E27FC236}">
                  <a16:creationId xmlns="" xmlns:a16="http://schemas.microsoft.com/office/drawing/2014/main" id="{636CEC90-CA14-49F8-A787-B6CE3812A6B0}"/>
                </a:ext>
              </a:extLst>
            </p:cNvPr>
            <p:cNvSpPr/>
            <p:nvPr/>
          </p:nvSpPr>
          <p:spPr>
            <a:xfrm>
              <a:off x="746191" y="2717661"/>
              <a:ext cx="7755570" cy="2207319"/>
            </a:xfrm>
            <a:prstGeom prst="roundRect">
              <a:avLst>
                <a:gd name="adj" fmla="val 50000"/>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6335" tIns="13167" rIns="26335" bIns="13167" rtlCol="0" anchor="ctr"/>
            <a:lstStyle/>
            <a:p>
              <a:pPr algn="ctr"/>
              <a:endParaRPr lang="zh-CN" altLang="en-US" sz="6600">
                <a:solidFill>
                  <a:schemeClr val="bg1"/>
                </a:solidFill>
                <a:latin typeface="Arial" panose="020B0604020202020204" pitchFamily="34" charset="0"/>
                <a:cs typeface="Arial" panose="020B0604020202020204" pitchFamily="34" charset="0"/>
              </a:endParaRPr>
            </a:p>
          </p:txBody>
        </p:sp>
        <p:pic>
          <p:nvPicPr>
            <p:cNvPr id="7" name="图片 11">
              <a:extLst>
                <a:ext uri="{FF2B5EF4-FFF2-40B4-BE49-F238E27FC236}">
                  <a16:creationId xmlns="" xmlns:a16="http://schemas.microsoft.com/office/drawing/2014/main" id="{64A4C37C-831E-483D-9994-454E884F4EF3}"/>
                </a:ext>
              </a:extLst>
            </p:cNvPr>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6357751" y="2959125"/>
              <a:ext cx="617221" cy="524548"/>
            </a:xfrm>
            <a:prstGeom prst="rect">
              <a:avLst/>
            </a:prstGeom>
          </p:spPr>
        </p:pic>
        <p:pic>
          <p:nvPicPr>
            <p:cNvPr id="8" name="图片 12">
              <a:extLst>
                <a:ext uri="{FF2B5EF4-FFF2-40B4-BE49-F238E27FC236}">
                  <a16:creationId xmlns="" xmlns:a16="http://schemas.microsoft.com/office/drawing/2014/main" id="{22EC3090-964B-42A1-AD4D-61E45275031E}"/>
                </a:ext>
              </a:extLst>
            </p:cNvPr>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7191281" y="3007628"/>
              <a:ext cx="670693" cy="569993"/>
            </a:xfrm>
            <a:prstGeom prst="rect">
              <a:avLst/>
            </a:prstGeom>
          </p:spPr>
        </p:pic>
        <p:pic>
          <p:nvPicPr>
            <p:cNvPr id="9" name="图片 13">
              <a:extLst>
                <a:ext uri="{FF2B5EF4-FFF2-40B4-BE49-F238E27FC236}">
                  <a16:creationId xmlns="" xmlns:a16="http://schemas.microsoft.com/office/drawing/2014/main" id="{7508AC00-FBCF-40B5-AFA3-A00A8CEA31BB}"/>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6345873" y="3866979"/>
              <a:ext cx="694888" cy="590555"/>
            </a:xfrm>
            <a:prstGeom prst="rect">
              <a:avLst/>
            </a:prstGeom>
          </p:spPr>
        </p:pic>
        <p:pic>
          <p:nvPicPr>
            <p:cNvPr id="10" name="图片 14">
              <a:extLst>
                <a:ext uri="{FF2B5EF4-FFF2-40B4-BE49-F238E27FC236}">
                  <a16:creationId xmlns="" xmlns:a16="http://schemas.microsoft.com/office/drawing/2014/main" id="{287F3EE4-CA33-4174-8F33-AFA14BE822CD}"/>
                </a:ext>
              </a:extLst>
            </p:cNvPr>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7212139" y="3886124"/>
              <a:ext cx="649832" cy="552264"/>
            </a:xfrm>
            <a:prstGeom prst="rect">
              <a:avLst/>
            </a:prstGeom>
          </p:spPr>
        </p:pic>
        <p:sp>
          <p:nvSpPr>
            <p:cNvPr id="11" name="文本框 14">
              <a:extLst>
                <a:ext uri="{FF2B5EF4-FFF2-40B4-BE49-F238E27FC236}">
                  <a16:creationId xmlns="" xmlns:a16="http://schemas.microsoft.com/office/drawing/2014/main" id="{3ECC4F56-27FF-44E6-8475-1A2860D12519}"/>
                </a:ext>
              </a:extLst>
            </p:cNvPr>
            <p:cNvSpPr txBox="1"/>
            <p:nvPr/>
          </p:nvSpPr>
          <p:spPr>
            <a:xfrm>
              <a:off x="6026232" y="3447959"/>
              <a:ext cx="1220437" cy="198481"/>
            </a:xfrm>
            <a:prstGeom prst="rect">
              <a:avLst/>
            </a:prstGeom>
            <a:noFill/>
          </p:spPr>
          <p:txBody>
            <a:bodyPr wrap="square" lIns="26335" tIns="13167" rIns="26335" bIns="13167" rtlCol="0">
              <a:spAutoFit/>
            </a:bodyPr>
            <a:lstStyle/>
            <a:p>
              <a:pPr lvl="0"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Mining sites</a:t>
              </a:r>
            </a:p>
          </p:txBody>
        </p:sp>
        <p:sp>
          <p:nvSpPr>
            <p:cNvPr id="12" name="文本框 15">
              <a:extLst>
                <a:ext uri="{FF2B5EF4-FFF2-40B4-BE49-F238E27FC236}">
                  <a16:creationId xmlns="" xmlns:a16="http://schemas.microsoft.com/office/drawing/2014/main" id="{F41C8C02-8C4C-487E-BEFA-29DAFF607B7C}"/>
                </a:ext>
              </a:extLst>
            </p:cNvPr>
            <p:cNvSpPr txBox="1"/>
            <p:nvPr/>
          </p:nvSpPr>
          <p:spPr>
            <a:xfrm>
              <a:off x="7178234" y="3447959"/>
              <a:ext cx="752620" cy="198481"/>
            </a:xfrm>
            <a:prstGeom prst="rect">
              <a:avLst/>
            </a:prstGeom>
            <a:noFill/>
          </p:spPr>
          <p:txBody>
            <a:bodyPr wrap="square" lIns="26335" tIns="13167" rIns="26335" bIns="13167" rtlCol="0">
              <a:spAutoFit/>
            </a:bodyPr>
            <a:lstStyle/>
            <a:p>
              <a:pPr lvl="0"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Airports</a:t>
              </a:r>
            </a:p>
          </p:txBody>
        </p:sp>
        <p:sp>
          <p:nvSpPr>
            <p:cNvPr id="13" name="文本框 16">
              <a:extLst>
                <a:ext uri="{FF2B5EF4-FFF2-40B4-BE49-F238E27FC236}">
                  <a16:creationId xmlns="" xmlns:a16="http://schemas.microsoft.com/office/drawing/2014/main" id="{3D723A1F-4700-42BD-AA5C-7A30A0392146}"/>
                </a:ext>
              </a:extLst>
            </p:cNvPr>
            <p:cNvSpPr txBox="1"/>
            <p:nvPr/>
          </p:nvSpPr>
          <p:spPr>
            <a:xfrm>
              <a:off x="6295010" y="4406487"/>
              <a:ext cx="752620" cy="198481"/>
            </a:xfrm>
            <a:prstGeom prst="rect">
              <a:avLst/>
            </a:prstGeom>
            <a:noFill/>
          </p:spPr>
          <p:txBody>
            <a:bodyPr wrap="square" lIns="26335" tIns="13167" rIns="26335" bIns="13167" rtlCol="0">
              <a:spAutoFit/>
            </a:bodyPr>
            <a:lstStyle/>
            <a:p>
              <a:pPr lvl="0"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Harbors </a:t>
              </a:r>
            </a:p>
          </p:txBody>
        </p:sp>
        <p:sp>
          <p:nvSpPr>
            <p:cNvPr id="14" name="文本框 17">
              <a:extLst>
                <a:ext uri="{FF2B5EF4-FFF2-40B4-BE49-F238E27FC236}">
                  <a16:creationId xmlns="" xmlns:a16="http://schemas.microsoft.com/office/drawing/2014/main" id="{4F0A8DF3-C354-4504-BDFB-BCD040E2267A}"/>
                </a:ext>
              </a:extLst>
            </p:cNvPr>
            <p:cNvSpPr txBox="1"/>
            <p:nvPr/>
          </p:nvSpPr>
          <p:spPr>
            <a:xfrm>
              <a:off x="7113691" y="4418205"/>
              <a:ext cx="1038936" cy="198481"/>
            </a:xfrm>
            <a:prstGeom prst="rect">
              <a:avLst/>
            </a:prstGeom>
            <a:noFill/>
          </p:spPr>
          <p:txBody>
            <a:bodyPr wrap="square" lIns="26335" tIns="13167" rIns="26335" bIns="13167" rtlCol="0">
              <a:spAutoFit/>
            </a:bodyPr>
            <a:lstStyle/>
            <a:p>
              <a:pPr lvl="0"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Warehouses</a:t>
              </a:r>
            </a:p>
          </p:txBody>
        </p:sp>
        <p:sp>
          <p:nvSpPr>
            <p:cNvPr id="15" name="文本框 18">
              <a:extLst>
                <a:ext uri="{FF2B5EF4-FFF2-40B4-BE49-F238E27FC236}">
                  <a16:creationId xmlns="" xmlns:a16="http://schemas.microsoft.com/office/drawing/2014/main" id="{B297AC11-8DE9-44A3-84AA-8863A7075BDA}"/>
                </a:ext>
              </a:extLst>
            </p:cNvPr>
            <p:cNvSpPr txBox="1"/>
            <p:nvPr/>
          </p:nvSpPr>
          <p:spPr>
            <a:xfrm>
              <a:off x="1973654" y="4982463"/>
              <a:ext cx="3209587" cy="526591"/>
            </a:xfrm>
            <a:prstGeom prst="rect">
              <a:avLst/>
            </a:prstGeom>
            <a:noFill/>
          </p:spPr>
          <p:txBody>
            <a:bodyPr wrap="square" lIns="26335" tIns="13167" rIns="26335" bIns="13167" rtlCol="0">
              <a:spAutoFit/>
            </a:bodyPr>
            <a:lstStyle/>
            <a:p>
              <a:pPr lvl="0" algn="ctr"/>
              <a:r>
                <a:rPr lang="en-US" altLang="zh-CN" sz="2000" b="1" dirty="0">
                  <a:solidFill>
                    <a:schemeClr val="bg2">
                      <a:lumMod val="75000"/>
                    </a:schemeClr>
                  </a:solidFill>
                  <a:latin typeface="Arial" panose="020B0604020202020204" pitchFamily="34" charset="0"/>
                  <a:ea typeface="微软雅黑" panose="020B0503020204020204" pitchFamily="34" charset="-122"/>
                  <a:cs typeface="Arial" panose="020B0604020202020204" pitchFamily="34" charset="0"/>
                </a:rPr>
                <a:t>7 Vehicles to be Electrified</a:t>
              </a:r>
            </a:p>
            <a:p>
              <a:pPr lvl="0" algn="ctr"/>
              <a:endParaRPr lang="en-US" altLang="zh-CN" sz="2000" b="1" dirty="0">
                <a:solidFill>
                  <a:schemeClr val="bg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文本框 19">
              <a:extLst>
                <a:ext uri="{FF2B5EF4-FFF2-40B4-BE49-F238E27FC236}">
                  <a16:creationId xmlns="" xmlns:a16="http://schemas.microsoft.com/office/drawing/2014/main" id="{13E7452E-5CC4-40AD-A1DB-A255BDB863F1}"/>
                </a:ext>
              </a:extLst>
            </p:cNvPr>
            <p:cNvSpPr txBox="1"/>
            <p:nvPr/>
          </p:nvSpPr>
          <p:spPr>
            <a:xfrm>
              <a:off x="5538725" y="4979079"/>
              <a:ext cx="1987902" cy="274199"/>
            </a:xfrm>
            <a:prstGeom prst="rect">
              <a:avLst/>
            </a:prstGeom>
            <a:noFill/>
          </p:spPr>
          <p:txBody>
            <a:bodyPr wrap="square" lIns="26335" tIns="13167" rIns="26335" bIns="13167" rtlCol="0">
              <a:spAutoFit/>
            </a:bodyPr>
            <a:lstStyle/>
            <a:p>
              <a:pPr lvl="0" algn="ctr"/>
              <a:r>
                <a:rPr lang="en-US" altLang="zh-CN" sz="2000" b="1" dirty="0">
                  <a:solidFill>
                    <a:schemeClr val="bg2">
                      <a:lumMod val="75000"/>
                    </a:schemeClr>
                  </a:solidFill>
                  <a:latin typeface="Arial" panose="020B0604020202020204" pitchFamily="34" charset="0"/>
                  <a:ea typeface="微软雅黑" panose="020B0503020204020204" pitchFamily="34" charset="-122"/>
                  <a:cs typeface="Arial" panose="020B0604020202020204" pitchFamily="34" charset="0"/>
                </a:rPr>
                <a:t>4 Special Fields</a:t>
              </a:r>
            </a:p>
          </p:txBody>
        </p:sp>
        <p:sp>
          <p:nvSpPr>
            <p:cNvPr id="17" name="圆角矩形 21">
              <a:extLst>
                <a:ext uri="{FF2B5EF4-FFF2-40B4-BE49-F238E27FC236}">
                  <a16:creationId xmlns="" xmlns:a16="http://schemas.microsoft.com/office/drawing/2014/main" id="{F013E5F3-C1B7-4888-9ED7-3875B928C94B}"/>
                </a:ext>
              </a:extLst>
            </p:cNvPr>
            <p:cNvSpPr/>
            <p:nvPr/>
          </p:nvSpPr>
          <p:spPr>
            <a:xfrm>
              <a:off x="619311" y="2717662"/>
              <a:ext cx="5209322" cy="220732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6335" tIns="13167" rIns="26335" bIns="13167" rtlCol="0" anchor="ctr"/>
            <a:lstStyle/>
            <a:p>
              <a:pPr algn="ctr"/>
              <a:endParaRPr lang="zh-CN" altLang="en-US" sz="6600">
                <a:solidFill>
                  <a:schemeClr val="bg1"/>
                </a:solidFill>
                <a:latin typeface="Arial" panose="020B0604020202020204" pitchFamily="34" charset="0"/>
                <a:cs typeface="Arial" panose="020B0604020202020204" pitchFamily="34" charset="0"/>
              </a:endParaRPr>
            </a:p>
          </p:txBody>
        </p:sp>
        <p:pic>
          <p:nvPicPr>
            <p:cNvPr id="18" name="图片 22">
              <a:extLst>
                <a:ext uri="{FF2B5EF4-FFF2-40B4-BE49-F238E27FC236}">
                  <a16:creationId xmlns="" xmlns:a16="http://schemas.microsoft.com/office/drawing/2014/main" id="{28D06A4F-761F-49C6-A905-797AEE7774C0}"/>
                </a:ext>
              </a:extLst>
            </p:cNvPr>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4142880" y="3890236"/>
              <a:ext cx="664051" cy="564347"/>
            </a:xfrm>
            <a:prstGeom prst="rect">
              <a:avLst/>
            </a:prstGeom>
          </p:spPr>
        </p:pic>
        <p:pic>
          <p:nvPicPr>
            <p:cNvPr id="19" name="图片 23">
              <a:extLst>
                <a:ext uri="{FF2B5EF4-FFF2-40B4-BE49-F238E27FC236}">
                  <a16:creationId xmlns="" xmlns:a16="http://schemas.microsoft.com/office/drawing/2014/main" id="{CC9400F9-9EAB-480F-9C3E-0A6C2466CF41}"/>
                </a:ext>
              </a:extLst>
            </p:cNvPr>
            <p:cNvPicPr>
              <a:picLocks noChangeAspect="1"/>
            </p:cNvPicPr>
            <p:nvPr/>
          </p:nvPicPr>
          <p:blipFill rotWithShape="1">
            <a:blip r:embed="rId7" cstate="screen">
              <a:extLst>
                <a:ext uri="{28A0092B-C50C-407E-A947-70E740481C1C}">
                  <a14:useLocalDpi xmlns="" xmlns:a14="http://schemas.microsoft.com/office/drawing/2010/main"/>
                </a:ext>
              </a:extLst>
            </a:blip>
            <a:srcRect/>
            <a:stretch/>
          </p:blipFill>
          <p:spPr>
            <a:xfrm>
              <a:off x="1385482" y="3027820"/>
              <a:ext cx="644409" cy="487723"/>
            </a:xfrm>
            <a:prstGeom prst="rect">
              <a:avLst/>
            </a:prstGeom>
          </p:spPr>
        </p:pic>
        <p:pic>
          <p:nvPicPr>
            <p:cNvPr id="20" name="图片 24">
              <a:extLst>
                <a:ext uri="{FF2B5EF4-FFF2-40B4-BE49-F238E27FC236}">
                  <a16:creationId xmlns="" xmlns:a16="http://schemas.microsoft.com/office/drawing/2014/main" id="{8D572021-3F9D-4358-8993-8FA53B84966E}"/>
                </a:ext>
              </a:extLst>
            </p:cNvPr>
            <p:cNvPicPr>
              <a:picLocks noChangeAspect="1"/>
            </p:cNvPicPr>
            <p:nvPr/>
          </p:nvPicPr>
          <p:blipFill rotWithShape="1">
            <a:blip r:embed="rId8" cstate="screen">
              <a:extLst>
                <a:ext uri="{28A0092B-C50C-407E-A947-70E740481C1C}">
                  <a14:useLocalDpi xmlns="" xmlns:a14="http://schemas.microsoft.com/office/drawing/2010/main"/>
                </a:ext>
              </a:extLst>
            </a:blip>
            <a:srcRect/>
            <a:stretch/>
          </p:blipFill>
          <p:spPr>
            <a:xfrm>
              <a:off x="2463601" y="3049594"/>
              <a:ext cx="748907" cy="444176"/>
            </a:xfrm>
            <a:prstGeom prst="rect">
              <a:avLst/>
            </a:prstGeom>
          </p:spPr>
        </p:pic>
        <p:pic>
          <p:nvPicPr>
            <p:cNvPr id="21" name="图片 25">
              <a:extLst>
                <a:ext uri="{FF2B5EF4-FFF2-40B4-BE49-F238E27FC236}">
                  <a16:creationId xmlns="" xmlns:a16="http://schemas.microsoft.com/office/drawing/2014/main" id="{5179FAD4-3532-420F-BF97-2E4B9EF4BEB7}"/>
                </a:ext>
              </a:extLst>
            </p:cNvPr>
            <p:cNvPicPr>
              <a:picLocks noChangeAspect="1"/>
            </p:cNvPicPr>
            <p:nvPr/>
          </p:nvPicPr>
          <p:blipFill>
            <a:blip r:embed="rId9" cstate="screen">
              <a:extLst>
                <a:ext uri="{28A0092B-C50C-407E-A947-70E740481C1C}">
                  <a14:useLocalDpi xmlns="" xmlns:a14="http://schemas.microsoft.com/office/drawing/2010/main"/>
                </a:ext>
              </a:extLst>
            </a:blip>
            <a:stretch>
              <a:fillRect/>
            </a:stretch>
          </p:blipFill>
          <p:spPr>
            <a:xfrm>
              <a:off x="3516746" y="3017725"/>
              <a:ext cx="568921" cy="483500"/>
            </a:xfrm>
            <a:prstGeom prst="rect">
              <a:avLst/>
            </a:prstGeom>
          </p:spPr>
        </p:pic>
        <p:pic>
          <p:nvPicPr>
            <p:cNvPr id="22" name="图片 26">
              <a:extLst>
                <a:ext uri="{FF2B5EF4-FFF2-40B4-BE49-F238E27FC236}">
                  <a16:creationId xmlns="" xmlns:a16="http://schemas.microsoft.com/office/drawing/2014/main" id="{A45AC3D3-9838-40E4-95EE-9EBEA729CA49}"/>
                </a:ext>
              </a:extLst>
            </p:cNvPr>
            <p:cNvPicPr>
              <a:picLocks noChangeAspect="1"/>
            </p:cNvPicPr>
            <p:nvPr/>
          </p:nvPicPr>
          <p:blipFill>
            <a:blip r:embed="rId10" cstate="screen">
              <a:extLst>
                <a:ext uri="{28A0092B-C50C-407E-A947-70E740481C1C}">
                  <a14:useLocalDpi xmlns="" xmlns:a14="http://schemas.microsoft.com/office/drawing/2010/main"/>
                </a:ext>
              </a:extLst>
            </a:blip>
            <a:stretch>
              <a:fillRect/>
            </a:stretch>
          </p:blipFill>
          <p:spPr>
            <a:xfrm>
              <a:off x="4459171" y="2945570"/>
              <a:ext cx="738724" cy="627809"/>
            </a:xfrm>
            <a:prstGeom prst="rect">
              <a:avLst/>
            </a:prstGeom>
          </p:spPr>
        </p:pic>
        <p:pic>
          <p:nvPicPr>
            <p:cNvPr id="23" name="图片 27">
              <a:extLst>
                <a:ext uri="{FF2B5EF4-FFF2-40B4-BE49-F238E27FC236}">
                  <a16:creationId xmlns="" xmlns:a16="http://schemas.microsoft.com/office/drawing/2014/main" id="{BC4AC189-8738-44C6-BE1A-26286963F2BA}"/>
                </a:ext>
              </a:extLst>
            </p:cNvPr>
            <p:cNvPicPr>
              <a:picLocks noChangeAspect="1"/>
            </p:cNvPicPr>
            <p:nvPr/>
          </p:nvPicPr>
          <p:blipFill>
            <a:blip r:embed="rId11" cstate="screen">
              <a:extLst>
                <a:ext uri="{28A0092B-C50C-407E-A947-70E740481C1C}">
                  <a14:useLocalDpi xmlns="" xmlns:a14="http://schemas.microsoft.com/office/drawing/2010/main"/>
                </a:ext>
              </a:extLst>
            </a:blip>
            <a:stretch>
              <a:fillRect/>
            </a:stretch>
          </p:blipFill>
          <p:spPr>
            <a:xfrm>
              <a:off x="1963081" y="3848892"/>
              <a:ext cx="699151" cy="594177"/>
            </a:xfrm>
            <a:prstGeom prst="rect">
              <a:avLst/>
            </a:prstGeom>
          </p:spPr>
        </p:pic>
        <p:pic>
          <p:nvPicPr>
            <p:cNvPr id="24" name="图片 28">
              <a:extLst>
                <a:ext uri="{FF2B5EF4-FFF2-40B4-BE49-F238E27FC236}">
                  <a16:creationId xmlns="" xmlns:a16="http://schemas.microsoft.com/office/drawing/2014/main" id="{3750F8EE-896C-492D-8B2A-9BD0850D6684}"/>
                </a:ext>
              </a:extLst>
            </p:cNvPr>
            <p:cNvPicPr>
              <a:picLocks noChangeAspect="1"/>
            </p:cNvPicPr>
            <p:nvPr/>
          </p:nvPicPr>
          <p:blipFill rotWithShape="1">
            <a:blip r:embed="rId12" cstate="screen">
              <a:extLst>
                <a:ext uri="{28A0092B-C50C-407E-A947-70E740481C1C}">
                  <a14:useLocalDpi xmlns="" xmlns:a14="http://schemas.microsoft.com/office/drawing/2010/main"/>
                </a:ext>
              </a:extLst>
            </a:blip>
            <a:srcRect/>
            <a:stretch/>
          </p:blipFill>
          <p:spPr>
            <a:xfrm>
              <a:off x="2985459" y="3983426"/>
              <a:ext cx="835551" cy="402535"/>
            </a:xfrm>
            <a:prstGeom prst="rect">
              <a:avLst/>
            </a:prstGeom>
          </p:spPr>
        </p:pic>
        <p:sp>
          <p:nvSpPr>
            <p:cNvPr id="25" name="文本框 28">
              <a:extLst>
                <a:ext uri="{FF2B5EF4-FFF2-40B4-BE49-F238E27FC236}">
                  <a16:creationId xmlns="" xmlns:a16="http://schemas.microsoft.com/office/drawing/2014/main" id="{4D82D69C-13F4-43C5-B70F-A1195D921BD8}"/>
                </a:ext>
              </a:extLst>
            </p:cNvPr>
            <p:cNvSpPr txBox="1"/>
            <p:nvPr/>
          </p:nvSpPr>
          <p:spPr>
            <a:xfrm>
              <a:off x="4116792" y="4422787"/>
              <a:ext cx="1066448" cy="198481"/>
            </a:xfrm>
            <a:prstGeom prst="rect">
              <a:avLst/>
            </a:prstGeom>
            <a:noFill/>
          </p:spPr>
          <p:txBody>
            <a:bodyPr wrap="square" lIns="26335" tIns="13167" rIns="26335" bIns="13167" rtlCol="0">
              <a:spAutoFit/>
            </a:bodyPr>
            <a:lstStyle/>
            <a:p>
              <a:pPr lvl="0"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Construction</a:t>
              </a:r>
            </a:p>
          </p:txBody>
        </p:sp>
        <p:sp>
          <p:nvSpPr>
            <p:cNvPr id="26" name="文本框 29">
              <a:extLst>
                <a:ext uri="{FF2B5EF4-FFF2-40B4-BE49-F238E27FC236}">
                  <a16:creationId xmlns="" xmlns:a16="http://schemas.microsoft.com/office/drawing/2014/main" id="{DEB01462-B15B-452A-B4A4-A17A0FF18067}"/>
                </a:ext>
              </a:extLst>
            </p:cNvPr>
            <p:cNvSpPr txBox="1"/>
            <p:nvPr/>
          </p:nvSpPr>
          <p:spPr>
            <a:xfrm>
              <a:off x="1021046" y="3522061"/>
              <a:ext cx="1373280" cy="198481"/>
            </a:xfrm>
            <a:prstGeom prst="rect">
              <a:avLst/>
            </a:prstGeom>
            <a:noFill/>
          </p:spPr>
          <p:txBody>
            <a:bodyPr wrap="square" lIns="26335" tIns="13167" rIns="26335" bIns="13167" rtlCol="0">
              <a:spAutoFit/>
            </a:bodyPr>
            <a:lstStyle/>
            <a:p>
              <a:pPr lvl="0"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Passenger car</a:t>
              </a:r>
            </a:p>
          </p:txBody>
        </p:sp>
        <p:sp>
          <p:nvSpPr>
            <p:cNvPr id="27" name="文本框 30">
              <a:extLst>
                <a:ext uri="{FF2B5EF4-FFF2-40B4-BE49-F238E27FC236}">
                  <a16:creationId xmlns="" xmlns:a16="http://schemas.microsoft.com/office/drawing/2014/main" id="{1BE2962A-5C9B-4E93-818B-DAC2DFE12594}"/>
                </a:ext>
              </a:extLst>
            </p:cNvPr>
            <p:cNvSpPr txBox="1"/>
            <p:nvPr/>
          </p:nvSpPr>
          <p:spPr>
            <a:xfrm>
              <a:off x="2461572" y="3522061"/>
              <a:ext cx="752620" cy="198481"/>
            </a:xfrm>
            <a:prstGeom prst="rect">
              <a:avLst/>
            </a:prstGeom>
            <a:noFill/>
          </p:spPr>
          <p:txBody>
            <a:bodyPr wrap="square" lIns="26335" tIns="13167" rIns="26335" bIns="13167" rtlCol="0">
              <a:spAutoFit/>
            </a:bodyPr>
            <a:lstStyle/>
            <a:p>
              <a:pPr lvl="0"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Taxi</a:t>
              </a:r>
            </a:p>
          </p:txBody>
        </p:sp>
        <p:sp>
          <p:nvSpPr>
            <p:cNvPr id="28" name="文本框 31">
              <a:extLst>
                <a:ext uri="{FF2B5EF4-FFF2-40B4-BE49-F238E27FC236}">
                  <a16:creationId xmlns="" xmlns:a16="http://schemas.microsoft.com/office/drawing/2014/main" id="{F9B21C21-18D4-433C-AC8E-1E83235C976A}"/>
                </a:ext>
              </a:extLst>
            </p:cNvPr>
            <p:cNvSpPr txBox="1"/>
            <p:nvPr/>
          </p:nvSpPr>
          <p:spPr>
            <a:xfrm>
              <a:off x="3434241" y="3522061"/>
              <a:ext cx="752620" cy="198481"/>
            </a:xfrm>
            <a:prstGeom prst="rect">
              <a:avLst/>
            </a:prstGeom>
            <a:noFill/>
          </p:spPr>
          <p:txBody>
            <a:bodyPr wrap="square" lIns="26335" tIns="13167" rIns="26335" bIns="13167" rtlCol="0">
              <a:spAutoFit/>
            </a:bodyPr>
            <a:lstStyle/>
            <a:p>
              <a:pPr lvl="0"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City bus</a:t>
              </a:r>
            </a:p>
          </p:txBody>
        </p:sp>
        <p:sp>
          <p:nvSpPr>
            <p:cNvPr id="29" name="文本框 32">
              <a:extLst>
                <a:ext uri="{FF2B5EF4-FFF2-40B4-BE49-F238E27FC236}">
                  <a16:creationId xmlns="" xmlns:a16="http://schemas.microsoft.com/office/drawing/2014/main" id="{712EB862-8BD4-4F2D-8C3F-72CB1612741E}"/>
                </a:ext>
              </a:extLst>
            </p:cNvPr>
            <p:cNvSpPr txBox="1"/>
            <p:nvPr/>
          </p:nvSpPr>
          <p:spPr>
            <a:xfrm>
              <a:off x="4430621" y="3522061"/>
              <a:ext cx="752620" cy="198481"/>
            </a:xfrm>
            <a:prstGeom prst="rect">
              <a:avLst/>
            </a:prstGeom>
            <a:noFill/>
          </p:spPr>
          <p:txBody>
            <a:bodyPr wrap="square" lIns="26335" tIns="13167" rIns="26335" bIns="13167" rtlCol="0">
              <a:spAutoFit/>
            </a:bodyPr>
            <a:lstStyle/>
            <a:p>
              <a:pPr lvl="0"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Coach</a:t>
              </a:r>
            </a:p>
          </p:txBody>
        </p:sp>
        <p:sp>
          <p:nvSpPr>
            <p:cNvPr id="30" name="文本框 33">
              <a:extLst>
                <a:ext uri="{FF2B5EF4-FFF2-40B4-BE49-F238E27FC236}">
                  <a16:creationId xmlns="" xmlns:a16="http://schemas.microsoft.com/office/drawing/2014/main" id="{25C2FC02-0608-4AA0-A8BF-B7FBCCA0C1DF}"/>
                </a:ext>
              </a:extLst>
            </p:cNvPr>
            <p:cNvSpPr txBox="1"/>
            <p:nvPr/>
          </p:nvSpPr>
          <p:spPr>
            <a:xfrm>
              <a:off x="1891349" y="4423648"/>
              <a:ext cx="752620" cy="198481"/>
            </a:xfrm>
            <a:prstGeom prst="rect">
              <a:avLst/>
            </a:prstGeom>
            <a:noFill/>
          </p:spPr>
          <p:txBody>
            <a:bodyPr wrap="square" lIns="26335" tIns="13167" rIns="26335" bIns="13167" rtlCol="0">
              <a:spAutoFit/>
            </a:bodyPr>
            <a:lstStyle/>
            <a:p>
              <a:pPr lvl="0"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Logistics</a:t>
              </a:r>
            </a:p>
          </p:txBody>
        </p:sp>
        <p:sp>
          <p:nvSpPr>
            <p:cNvPr id="31" name="文本框 34">
              <a:extLst>
                <a:ext uri="{FF2B5EF4-FFF2-40B4-BE49-F238E27FC236}">
                  <a16:creationId xmlns="" xmlns:a16="http://schemas.microsoft.com/office/drawing/2014/main" id="{69EA8D40-D48A-4B8F-AC12-AF55ABB194C2}"/>
                </a:ext>
              </a:extLst>
            </p:cNvPr>
            <p:cNvSpPr txBox="1"/>
            <p:nvPr/>
          </p:nvSpPr>
          <p:spPr>
            <a:xfrm>
              <a:off x="2838054" y="4423648"/>
              <a:ext cx="953738" cy="198481"/>
            </a:xfrm>
            <a:prstGeom prst="rect">
              <a:avLst/>
            </a:prstGeom>
            <a:noFill/>
          </p:spPr>
          <p:txBody>
            <a:bodyPr wrap="square" lIns="26335" tIns="13167" rIns="26335" bIns="13167" rtlCol="0">
              <a:spAutoFit/>
            </a:bodyPr>
            <a:lstStyle/>
            <a:p>
              <a:pPr lvl="0"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Sanitation</a:t>
              </a:r>
            </a:p>
          </p:txBody>
        </p:sp>
        <p:sp>
          <p:nvSpPr>
            <p:cNvPr id="32" name="椭圆 36">
              <a:extLst>
                <a:ext uri="{FF2B5EF4-FFF2-40B4-BE49-F238E27FC236}">
                  <a16:creationId xmlns="" xmlns:a16="http://schemas.microsoft.com/office/drawing/2014/main" id="{7428B976-6B36-4611-B72B-4B75C92537C7}"/>
                </a:ext>
              </a:extLst>
            </p:cNvPr>
            <p:cNvSpPr/>
            <p:nvPr/>
          </p:nvSpPr>
          <p:spPr>
            <a:xfrm>
              <a:off x="5526855" y="3543759"/>
              <a:ext cx="499378" cy="499442"/>
            </a:xfrm>
            <a:prstGeom prst="ellipse">
              <a:avLst/>
            </a:prstGeom>
            <a:gradFill>
              <a:gsLst>
                <a:gs pos="0">
                  <a:srgbClr val="FFD300"/>
                </a:gs>
                <a:gs pos="100000">
                  <a:srgbClr val="FFC000"/>
                </a:gs>
              </a:gsLst>
              <a:lin ang="5400000" scaled="0"/>
            </a:gradFill>
            <a:ln>
              <a:noFill/>
            </a:ln>
            <a:effectLst>
              <a:outerShdw blurRad="469900" dist="2667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6335" tIns="13167" rIns="26335" bIns="13167" rtlCol="0" anchor="ctr"/>
            <a:lstStyle/>
            <a:p>
              <a:pPr algn="ctr"/>
              <a:r>
                <a:rPr lang="en-US" altLang="zh-CN" sz="6000" b="1" dirty="0">
                  <a:solidFill>
                    <a:schemeClr val="bg1"/>
                  </a:solidFill>
                  <a:latin typeface="Arial" panose="020B0604020202020204" pitchFamily="34" charset="0"/>
                  <a:ea typeface="微软雅黑" panose="020B0503020204020204" pitchFamily="34" charset="-122"/>
                  <a:cs typeface="Arial" panose="020B0604020202020204" pitchFamily="34" charset="0"/>
                </a:rPr>
                <a:t>+</a:t>
              </a:r>
              <a:endParaRPr lang="zh-CN" altLang="en-US" sz="6000"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3" name="CuadroTexto 1">
            <a:extLst>
              <a:ext uri="{FF2B5EF4-FFF2-40B4-BE49-F238E27FC236}">
                <a16:creationId xmlns="" xmlns:a16="http://schemas.microsoft.com/office/drawing/2014/main" id="{AA09367D-1A52-4F47-80E9-E3A54834F894}"/>
              </a:ext>
            </a:extLst>
          </p:cNvPr>
          <p:cNvSpPr txBox="1"/>
          <p:nvPr/>
        </p:nvSpPr>
        <p:spPr>
          <a:xfrm>
            <a:off x="417654" y="1539575"/>
            <a:ext cx="7972777" cy="646331"/>
          </a:xfrm>
          <a:prstGeom prst="rect">
            <a:avLst/>
          </a:prstGeom>
          <a:noFill/>
        </p:spPr>
        <p:txBody>
          <a:bodyPr wrap="square" rtlCol="0">
            <a:spAutoFit/>
          </a:bodyPr>
          <a:lstStyle/>
          <a:p>
            <a:r>
              <a:rPr lang="en-US" altLang="zh-CN" sz="1600" dirty="0">
                <a:latin typeface="+mn-lt"/>
              </a:rPr>
              <a:t>The footprints of our pure electrics buses in EU :</a:t>
            </a:r>
          </a:p>
          <a:p>
            <a:r>
              <a:rPr lang="en-US" altLang="zh-CN" sz="2000" b="1" dirty="0">
                <a:solidFill>
                  <a:schemeClr val="accent6">
                    <a:lumMod val="75000"/>
                  </a:schemeClr>
                </a:solidFill>
                <a:latin typeface="Arial" panose="020B0604020202020204" pitchFamily="34" charset="0"/>
                <a:ea typeface="微软雅黑" panose="020B0503020204020204" pitchFamily="34" charset="-122"/>
                <a:cs typeface="Arial" panose="020B0604020202020204" pitchFamily="34" charset="0"/>
              </a:rPr>
              <a:t>61</a:t>
            </a:r>
            <a:r>
              <a:rPr lang="en-US" altLang="zh-CN" sz="2000" b="1" dirty="0">
                <a:latin typeface="Arial" panose="020B0604020202020204" pitchFamily="34" charset="0"/>
                <a:ea typeface="微软雅黑" panose="020B0503020204020204" pitchFamily="34" charset="-122"/>
                <a:cs typeface="Arial" panose="020B0604020202020204" pitchFamily="34" charset="0"/>
              </a:rPr>
              <a:t> </a:t>
            </a:r>
            <a:r>
              <a:rPr lang="en-US" altLang="zh-CN" sz="1600" dirty="0">
                <a:latin typeface="+mn-lt"/>
              </a:rPr>
              <a:t>cities in </a:t>
            </a:r>
            <a:r>
              <a:rPr lang="en-US" altLang="zh-CN" sz="2000" b="1" dirty="0">
                <a:solidFill>
                  <a:schemeClr val="accent6">
                    <a:lumMod val="75000"/>
                  </a:schemeClr>
                </a:solidFill>
                <a:latin typeface="Arial" panose="020B0604020202020204" pitchFamily="34" charset="0"/>
                <a:ea typeface="微软雅黑" panose="020B0503020204020204" pitchFamily="34" charset="-122"/>
                <a:cs typeface="Arial" panose="020B0604020202020204" pitchFamily="34" charset="0"/>
              </a:rPr>
              <a:t>21</a:t>
            </a:r>
            <a:r>
              <a:rPr lang="en-US" altLang="zh-CN" sz="2000" b="1" dirty="0">
                <a:latin typeface="Arial" panose="020B0604020202020204" pitchFamily="34" charset="0"/>
                <a:ea typeface="微软雅黑" panose="020B0503020204020204" pitchFamily="34" charset="-122"/>
                <a:cs typeface="Arial" panose="020B0604020202020204" pitchFamily="34" charset="0"/>
              </a:rPr>
              <a:t> </a:t>
            </a:r>
            <a:r>
              <a:rPr lang="en-US" altLang="zh-CN" sz="1600" dirty="0">
                <a:latin typeface="+mn-lt"/>
              </a:rPr>
              <a:t>EU countries</a:t>
            </a:r>
          </a:p>
        </p:txBody>
      </p:sp>
      <p:sp>
        <p:nvSpPr>
          <p:cNvPr id="34" name="Retângulo 33">
            <a:extLst>
              <a:ext uri="{FF2B5EF4-FFF2-40B4-BE49-F238E27FC236}">
                <a16:creationId xmlns="" xmlns:a16="http://schemas.microsoft.com/office/drawing/2014/main" id="{AA29D51D-957F-4B7C-98CB-7FB9BF567478}"/>
              </a:ext>
            </a:extLst>
          </p:cNvPr>
          <p:cNvSpPr/>
          <p:nvPr/>
        </p:nvSpPr>
        <p:spPr>
          <a:xfrm>
            <a:off x="417654" y="2440611"/>
            <a:ext cx="8291484" cy="1384995"/>
          </a:xfrm>
          <a:prstGeom prst="rect">
            <a:avLst/>
          </a:prstGeom>
        </p:spPr>
        <p:txBody>
          <a:bodyPr wrap="square">
            <a:spAutoFit/>
          </a:bodyPr>
          <a:lstStyle/>
          <a:p>
            <a:r>
              <a:rPr lang="en-US" altLang="zh-CN" sz="1600" dirty="0">
                <a:latin typeface="Arial" panose="020B0604020202020204" pitchFamily="34" charset="0"/>
                <a:ea typeface="楷体" panose="02010609060101010101" pitchFamily="49" charset="-122"/>
                <a:cs typeface="Arial" panose="020B0604020202020204" pitchFamily="34" charset="0"/>
              </a:rPr>
              <a:t>BYD Electric Taxi Sales Volume up to end of 2017: </a:t>
            </a:r>
          </a:p>
          <a:p>
            <a:r>
              <a:rPr lang="en-US" altLang="zh-CN" sz="1600" b="1" dirty="0">
                <a:latin typeface="Arial" panose="020B0604020202020204" pitchFamily="34" charset="0"/>
                <a:ea typeface="微软雅黑" panose="020B0503020204020204" pitchFamily="34" charset="-122"/>
                <a:cs typeface="Arial" panose="020B0604020202020204" pitchFamily="34" charset="0"/>
              </a:rPr>
              <a:t>86,869</a:t>
            </a:r>
            <a:r>
              <a:rPr lang="en-US" altLang="zh-CN" sz="2000" b="1" dirty="0">
                <a:latin typeface="Arial" panose="020B0604020202020204" pitchFamily="34" charset="0"/>
                <a:ea typeface="楷体" panose="02010609060101010101" pitchFamily="49" charset="-122"/>
                <a:cs typeface="Arial" panose="020B0604020202020204" pitchFamily="34" charset="0"/>
              </a:rPr>
              <a:t> units </a:t>
            </a:r>
            <a:r>
              <a:rPr lang="en-US" altLang="zh-CN" sz="1600" dirty="0">
                <a:latin typeface="Arial" panose="020B0604020202020204" pitchFamily="34" charset="0"/>
                <a:ea typeface="楷体" panose="02010609060101010101" pitchFamily="49" charset="-122"/>
                <a:cs typeface="Arial" panose="020B0604020202020204" pitchFamily="34" charset="0"/>
              </a:rPr>
              <a:t>(46,203 e6+40,666 e5)</a:t>
            </a:r>
          </a:p>
          <a:p>
            <a:r>
              <a:rPr lang="en-US" altLang="zh-CN" sz="1600" dirty="0">
                <a:latin typeface="+mn-ea"/>
                <a:cs typeface="Arial" panose="020B0604020202020204" pitchFamily="34" charset="0"/>
              </a:rPr>
              <a:t>86,869</a:t>
            </a:r>
            <a:r>
              <a:rPr lang="zh-CN" altLang="en-US" sz="1600" dirty="0">
                <a:latin typeface="+mn-ea"/>
                <a:cs typeface="Arial" panose="020B0604020202020204" pitchFamily="34" charset="0"/>
              </a:rPr>
              <a:t>辆（其中</a:t>
            </a:r>
            <a:r>
              <a:rPr lang="en-US" altLang="zh-CN" sz="1600" dirty="0">
                <a:latin typeface="+mn-ea"/>
                <a:cs typeface="Arial" panose="020B0604020202020204" pitchFamily="34" charset="0"/>
              </a:rPr>
              <a:t>e6</a:t>
            </a:r>
            <a:r>
              <a:rPr lang="zh-CN" altLang="en-US" sz="1600" dirty="0">
                <a:latin typeface="+mn-ea"/>
                <a:cs typeface="Arial" panose="020B0604020202020204" pitchFamily="34" charset="0"/>
              </a:rPr>
              <a:t>占</a:t>
            </a:r>
            <a:r>
              <a:rPr lang="en-US" altLang="zh-CN" sz="1600" dirty="0">
                <a:latin typeface="+mn-ea"/>
                <a:cs typeface="Arial" panose="020B0604020202020204" pitchFamily="34" charset="0"/>
              </a:rPr>
              <a:t>46,203</a:t>
            </a:r>
            <a:r>
              <a:rPr lang="zh-CN" altLang="en-US" sz="1600" dirty="0">
                <a:latin typeface="+mn-ea"/>
                <a:cs typeface="Arial" panose="020B0604020202020204" pitchFamily="34" charset="0"/>
              </a:rPr>
              <a:t>辆，</a:t>
            </a:r>
            <a:r>
              <a:rPr lang="en-US" altLang="zh-CN" sz="1600" dirty="0">
                <a:latin typeface="+mn-ea"/>
                <a:cs typeface="Arial" panose="020B0604020202020204" pitchFamily="34" charset="0"/>
              </a:rPr>
              <a:t>e5</a:t>
            </a:r>
            <a:r>
              <a:rPr lang="zh-CN" altLang="en-US" sz="1600" dirty="0">
                <a:latin typeface="+mn-ea"/>
                <a:cs typeface="Arial" panose="020B0604020202020204" pitchFamily="34" charset="0"/>
              </a:rPr>
              <a:t>占</a:t>
            </a:r>
            <a:r>
              <a:rPr lang="en-US" altLang="zh-CN" sz="1600" dirty="0">
                <a:latin typeface="+mn-ea"/>
                <a:cs typeface="Arial" panose="020B0604020202020204" pitchFamily="34" charset="0"/>
              </a:rPr>
              <a:t>40,666</a:t>
            </a:r>
            <a:r>
              <a:rPr lang="zh-CN" altLang="en-US" sz="1600" dirty="0">
                <a:latin typeface="+mn-ea"/>
                <a:cs typeface="Arial" panose="020B0604020202020204" pitchFamily="34" charset="0"/>
              </a:rPr>
              <a:t>辆）</a:t>
            </a:r>
            <a:endParaRPr lang="pt-PT" altLang="zh-CN" sz="1600" dirty="0">
              <a:latin typeface="+mn-ea"/>
              <a:cs typeface="Arial" panose="020B0604020202020204" pitchFamily="34" charset="0"/>
            </a:endParaRPr>
          </a:p>
          <a:p>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BYD has delivered over</a:t>
            </a:r>
            <a:r>
              <a:rPr lang="en-US" altLang="zh-CN" sz="1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dirty="0">
                <a:solidFill>
                  <a:srgbClr val="134095"/>
                </a:solidFill>
                <a:latin typeface="Arial" panose="020B0604020202020204" pitchFamily="34" charset="0"/>
                <a:ea typeface="微软雅黑" panose="020B0503020204020204" pitchFamily="34" charset="-122"/>
                <a:cs typeface="Arial" panose="020B0604020202020204" pitchFamily="34" charset="0"/>
              </a:rPr>
              <a:t>35,000 </a:t>
            </a: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electric buses worldwide</a:t>
            </a:r>
          </a:p>
          <a:p>
            <a:endParaRPr lang="en-US" altLang="zh-CN" sz="1600" dirty="0">
              <a:latin typeface="+mn-ea"/>
              <a:cs typeface="Arial" panose="020B0604020202020204" pitchFamily="34" charset="0"/>
            </a:endParaRPr>
          </a:p>
        </p:txBody>
      </p:sp>
      <p:sp>
        <p:nvSpPr>
          <p:cNvPr id="36" name="文本框 20">
            <a:extLst>
              <a:ext uri="{FF2B5EF4-FFF2-40B4-BE49-F238E27FC236}">
                <a16:creationId xmlns="" xmlns:a16="http://schemas.microsoft.com/office/drawing/2014/main" id="{E11C75C8-47F2-4834-9035-7EDB689D1366}"/>
              </a:ext>
            </a:extLst>
          </p:cNvPr>
          <p:cNvSpPr txBox="1"/>
          <p:nvPr/>
        </p:nvSpPr>
        <p:spPr>
          <a:xfrm>
            <a:off x="6372226" y="1751903"/>
            <a:ext cx="1204379" cy="461666"/>
          </a:xfrm>
          <a:prstGeom prst="rect">
            <a:avLst/>
          </a:prstGeom>
          <a:noFill/>
        </p:spPr>
        <p:txBody>
          <a:bodyPr wrap="square" rtlCol="0">
            <a:spAutoFit/>
          </a:bodyPr>
          <a:lstStyle/>
          <a:p>
            <a:r>
              <a:rPr lang="en-US" altLang="zh-CN" b="1" spc="-113" dirty="0">
                <a:solidFill>
                  <a:schemeClr val="accent6"/>
                </a:solidFill>
                <a:latin typeface="Arial Unicode MS" panose="020B0604020202020204" pitchFamily="34" charset="-122"/>
                <a:ea typeface="Arial Unicode MS" panose="020B0604020202020204" pitchFamily="34" charset="-122"/>
              </a:rPr>
              <a:t>FOTON</a:t>
            </a:r>
            <a:endParaRPr lang="zh-CN" altLang="en-US" sz="2100" b="1" spc="-113" dirty="0">
              <a:solidFill>
                <a:schemeClr val="accent6"/>
              </a:solidFill>
              <a:latin typeface="Arial Unicode MS" panose="020B0604020202020204" pitchFamily="34" charset="-122"/>
              <a:ea typeface="Arial Unicode MS" panose="020B0604020202020204" pitchFamily="34" charset="-122"/>
            </a:endParaRPr>
          </a:p>
        </p:txBody>
      </p:sp>
      <p:sp>
        <p:nvSpPr>
          <p:cNvPr id="38" name="文本框 37">
            <a:extLst>
              <a:ext uri="{FF2B5EF4-FFF2-40B4-BE49-F238E27FC236}">
                <a16:creationId xmlns="" xmlns:a16="http://schemas.microsoft.com/office/drawing/2014/main" id="{8180AA16-6AF9-444B-BE55-714E9179D89F}"/>
              </a:ext>
            </a:extLst>
          </p:cNvPr>
          <p:cNvSpPr txBox="1"/>
          <p:nvPr/>
        </p:nvSpPr>
        <p:spPr>
          <a:xfrm>
            <a:off x="8124073" y="3004690"/>
            <a:ext cx="602273" cy="646331"/>
          </a:xfrm>
          <a:prstGeom prst="rect">
            <a:avLst/>
          </a:prstGeom>
          <a:noFill/>
        </p:spPr>
        <p:txBody>
          <a:bodyPr wrap="square" rtlCol="0">
            <a:spAutoFit/>
          </a:bodyPr>
          <a:lstStyle/>
          <a:p>
            <a:r>
              <a:rPr lang="en-US" altLang="zh-CN" sz="1800" dirty="0">
                <a:solidFill>
                  <a:schemeClr val="accent6"/>
                </a:solidFill>
                <a:latin typeface="微软雅黑 Light" panose="020B0502040204020203" pitchFamily="34" charset="-122"/>
                <a:ea typeface="Arial Unicode MS" panose="020B0604020202020204" pitchFamily="34" charset="-122"/>
              </a:rPr>
              <a:t>FMG</a:t>
            </a:r>
            <a:endParaRPr lang="zh-CN" altLang="en-US" sz="1800" dirty="0">
              <a:solidFill>
                <a:schemeClr val="accent6"/>
              </a:solidFill>
              <a:latin typeface="微软雅黑 Light" panose="020B0502040204020203" pitchFamily="34" charset="-122"/>
              <a:ea typeface="Arial Unicode MS" panose="020B0604020202020204" pitchFamily="34" charset="-122"/>
            </a:endParaRPr>
          </a:p>
        </p:txBody>
      </p:sp>
      <p:pic>
        <p:nvPicPr>
          <p:cNvPr id="39" name="图片 86" descr="C:\Users\shaomiao\My Documents\SametimeFileTransfers\宣传图片\印度\476845897289970171.jpg">
            <a:extLst>
              <a:ext uri="{FF2B5EF4-FFF2-40B4-BE49-F238E27FC236}">
                <a16:creationId xmlns="" xmlns:a16="http://schemas.microsoft.com/office/drawing/2014/main" id="{9435DE08-9FBF-4E1D-81CA-C89F13FB0C81}"/>
              </a:ext>
            </a:extLst>
          </p:cNvPr>
          <p:cNvPicPr/>
          <p:nvPr/>
        </p:nvPicPr>
        <p:blipFill>
          <a:blip r:embed="rId13" cstate="screen">
            <a:extLst>
              <a:ext uri="{28A0092B-C50C-407E-A947-70E740481C1C}">
                <a14:useLocalDpi xmlns="" xmlns:a14="http://schemas.microsoft.com/office/drawing/2010/main"/>
              </a:ext>
            </a:extLst>
          </a:blip>
          <a:srcRect/>
          <a:stretch>
            <a:fillRect/>
          </a:stretch>
        </p:blipFill>
        <p:spPr bwMode="auto">
          <a:xfrm>
            <a:off x="7139710" y="2381402"/>
            <a:ext cx="1813683" cy="1240736"/>
          </a:xfrm>
          <a:prstGeom prst="rect">
            <a:avLst/>
          </a:prstGeom>
          <a:ln w="12700">
            <a:noFill/>
            <a:miter lim="400000"/>
            <a:headEnd/>
            <a:tailEnd/>
          </a:ln>
        </p:spPr>
      </p:pic>
      <p:sp>
        <p:nvSpPr>
          <p:cNvPr id="40" name="椭圆 93">
            <a:extLst>
              <a:ext uri="{FF2B5EF4-FFF2-40B4-BE49-F238E27FC236}">
                <a16:creationId xmlns="" xmlns:a16="http://schemas.microsoft.com/office/drawing/2014/main" id="{0B676678-915E-4CB2-A1AF-14CD018DC70A}"/>
              </a:ext>
            </a:extLst>
          </p:cNvPr>
          <p:cNvSpPr/>
          <p:nvPr/>
        </p:nvSpPr>
        <p:spPr>
          <a:xfrm>
            <a:off x="5785556" y="2354957"/>
            <a:ext cx="130119" cy="128699"/>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accent6"/>
              </a:solidFill>
              <a:latin typeface="Arial Unicode MS" panose="020B0604020202020204" pitchFamily="34" charset="-122"/>
              <a:ea typeface="Arial Unicode MS" panose="020B0604020202020204" pitchFamily="34" charset="-122"/>
            </a:endParaRPr>
          </a:p>
        </p:txBody>
      </p:sp>
      <p:sp>
        <p:nvSpPr>
          <p:cNvPr id="41" name="矩形 99">
            <a:extLst>
              <a:ext uri="{FF2B5EF4-FFF2-40B4-BE49-F238E27FC236}">
                <a16:creationId xmlns="" xmlns:a16="http://schemas.microsoft.com/office/drawing/2014/main" id="{47CE6F43-70E1-4FEC-9DFA-2CDB8995BE2D}"/>
              </a:ext>
            </a:extLst>
          </p:cNvPr>
          <p:cNvSpPr/>
          <p:nvPr/>
        </p:nvSpPr>
        <p:spPr>
          <a:xfrm>
            <a:off x="5308396" y="2769535"/>
            <a:ext cx="1847014" cy="925894"/>
          </a:xfrm>
          <a:prstGeom prst="rect">
            <a:avLst/>
          </a:prstGeom>
          <a:noFill/>
        </p:spPr>
        <p:txBody>
          <a:bodyPr wrap="square" rtlCol="0">
            <a:spAutoFit/>
          </a:bodyPr>
          <a:lstStyle/>
          <a:p>
            <a:pPr>
              <a:lnSpc>
                <a:spcPts val="1275"/>
              </a:lnSpc>
            </a:pPr>
            <a:r>
              <a:rPr lang="en-US" altLang="zh-CN" sz="1100" spc="-75" dirty="0">
                <a:solidFill>
                  <a:schemeClr val="accent6"/>
                </a:solidFill>
                <a:latin typeface="Arial Unicode MS" panose="020B0604020202020204" pitchFamily="34" charset="-122"/>
                <a:ea typeface="Arial Unicode MS" panose="020B0604020202020204" pitchFamily="34" charset="-122"/>
                <a:cs typeface="Arial Unicode MS" panose="020B0604020202020204" pitchFamily="34" charset="-122"/>
              </a:rPr>
              <a:t>AUV electric buses  have completed product certificate, implementing  knock-down and production on the overseas market. </a:t>
            </a:r>
            <a:endParaRPr lang="zh-CN" altLang="zh-CN" sz="1100" spc="-75" dirty="0">
              <a:solidFill>
                <a:schemeClr val="accent6"/>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43" name="组合 65">
            <a:extLst>
              <a:ext uri="{FF2B5EF4-FFF2-40B4-BE49-F238E27FC236}">
                <a16:creationId xmlns="" xmlns:a16="http://schemas.microsoft.com/office/drawing/2014/main" id="{00A968B3-CB24-4906-BB16-1AAF07194394}"/>
              </a:ext>
            </a:extLst>
          </p:cNvPr>
          <p:cNvGrpSpPr/>
          <p:nvPr/>
        </p:nvGrpSpPr>
        <p:grpSpPr>
          <a:xfrm>
            <a:off x="5847970" y="2355276"/>
            <a:ext cx="1204379" cy="461666"/>
            <a:chOff x="7251825" y="528496"/>
            <a:chExt cx="1566250" cy="623218"/>
          </a:xfrm>
        </p:grpSpPr>
        <p:sp>
          <p:nvSpPr>
            <p:cNvPr id="44" name="文本框 20">
              <a:extLst>
                <a:ext uri="{FF2B5EF4-FFF2-40B4-BE49-F238E27FC236}">
                  <a16:creationId xmlns="" xmlns:a16="http://schemas.microsoft.com/office/drawing/2014/main" id="{0685EDC5-98B6-498B-B1BA-446C43047691}"/>
                </a:ext>
              </a:extLst>
            </p:cNvPr>
            <p:cNvSpPr txBox="1"/>
            <p:nvPr/>
          </p:nvSpPr>
          <p:spPr>
            <a:xfrm>
              <a:off x="7251825" y="528496"/>
              <a:ext cx="1566250" cy="623218"/>
            </a:xfrm>
            <a:prstGeom prst="rect">
              <a:avLst/>
            </a:prstGeom>
            <a:noFill/>
          </p:spPr>
          <p:txBody>
            <a:bodyPr wrap="square" rtlCol="0">
              <a:spAutoFit/>
            </a:bodyPr>
            <a:lstStyle/>
            <a:p>
              <a:r>
                <a:rPr lang="en-US" altLang="zh-CN" b="1" spc="-113" dirty="0">
                  <a:solidFill>
                    <a:schemeClr val="accent6"/>
                  </a:solidFill>
                  <a:latin typeface="Arial Unicode MS" panose="020B0604020202020204" pitchFamily="34" charset="-122"/>
                  <a:ea typeface="Arial Unicode MS" panose="020B0604020202020204" pitchFamily="34" charset="-122"/>
                </a:rPr>
                <a:t>2017</a:t>
              </a:r>
              <a:endParaRPr lang="zh-CN" altLang="en-US" sz="2100" b="1" spc="-113" dirty="0">
                <a:solidFill>
                  <a:schemeClr val="accent6"/>
                </a:solidFill>
                <a:latin typeface="Arial Unicode MS" panose="020B0604020202020204" pitchFamily="34" charset="-122"/>
                <a:ea typeface="Arial Unicode MS" panose="020B0604020202020204" pitchFamily="34" charset="-122"/>
              </a:endParaRPr>
            </a:p>
          </p:txBody>
        </p:sp>
        <p:sp>
          <p:nvSpPr>
            <p:cNvPr id="45" name="文本框 21">
              <a:extLst>
                <a:ext uri="{FF2B5EF4-FFF2-40B4-BE49-F238E27FC236}">
                  <a16:creationId xmlns="" xmlns:a16="http://schemas.microsoft.com/office/drawing/2014/main" id="{2EAD267D-7CD0-4EDF-9020-1D6309E8ACCC}"/>
                </a:ext>
              </a:extLst>
            </p:cNvPr>
            <p:cNvSpPr txBox="1"/>
            <p:nvPr/>
          </p:nvSpPr>
          <p:spPr>
            <a:xfrm>
              <a:off x="8178631" y="637545"/>
              <a:ext cx="607479" cy="457025"/>
            </a:xfrm>
            <a:prstGeom prst="rect">
              <a:avLst/>
            </a:prstGeom>
            <a:noFill/>
          </p:spPr>
          <p:txBody>
            <a:bodyPr wrap="square" rtlCol="0">
              <a:spAutoFit/>
            </a:bodyPr>
            <a:lstStyle/>
            <a:p>
              <a:r>
                <a:rPr lang="en-US" altLang="zh-CN" sz="1600" spc="-113" dirty="0">
                  <a:solidFill>
                    <a:schemeClr val="accent6"/>
                  </a:solidFill>
                  <a:latin typeface="Arial Unicode MS" panose="020B0604020202020204" pitchFamily="34" charset="-122"/>
                  <a:ea typeface="Arial Unicode MS" panose="020B0604020202020204" pitchFamily="34" charset="-122"/>
                </a:rPr>
                <a:t>/ 07</a:t>
              </a:r>
              <a:endParaRPr lang="zh-CN" altLang="en-US" sz="1600" spc="-113" dirty="0">
                <a:solidFill>
                  <a:schemeClr val="accent6"/>
                </a:solidFill>
                <a:latin typeface="Arial Unicode MS" panose="020B0604020202020204" pitchFamily="34" charset="-122"/>
                <a:ea typeface="Arial Unicode MS" panose="020B0604020202020204" pitchFamily="34" charset="-122"/>
              </a:endParaRPr>
            </a:p>
          </p:txBody>
        </p:sp>
      </p:grpSp>
      <p:sp>
        <p:nvSpPr>
          <p:cNvPr id="47" name="Footer Placeholder 3">
            <a:extLst>
              <a:ext uri="{FF2B5EF4-FFF2-40B4-BE49-F238E27FC236}">
                <a16:creationId xmlns="" xmlns:a16="http://schemas.microsoft.com/office/drawing/2014/main" id="{D6240216-281B-4A5C-B6F3-3125E060638D}"/>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335105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806" y="297339"/>
            <a:ext cx="7172325" cy="1152525"/>
          </a:xfrm>
          <a:noFill/>
          <a:ln w="9525">
            <a:noFill/>
            <a:miter lim="800000"/>
            <a:headEnd/>
            <a:tailEnd/>
          </a:ln>
        </p:spPr>
        <p:txBody>
          <a:bodyPr vert="horz" wrap="square" lIns="91440" tIns="45720" rIns="91440" bIns="45720" numCol="1" anchor="ctr" anchorCtr="0" compatLnSpc="1">
            <a:prstTxWarp prst="textNoShape">
              <a:avLst/>
            </a:prstTxWarp>
          </a:bodyPr>
          <a:lstStyle/>
          <a:p>
            <a:r>
              <a:rPr lang="pt-PT" sz="2400" b="0" kern="1200" dirty="0">
                <a:solidFill>
                  <a:srgbClr val="134095"/>
                </a:solidFill>
              </a:rPr>
              <a:t>DESTINATIONS’ CROSS-FERTILIZATION GOALS</a:t>
            </a:r>
            <a:br>
              <a:rPr lang="pt-PT" sz="2400" b="0" kern="1200" dirty="0">
                <a:solidFill>
                  <a:srgbClr val="134095"/>
                </a:solidFill>
              </a:rPr>
            </a:br>
            <a:endParaRPr lang="fr-FR" sz="2400" b="0" kern="1200" dirty="0">
              <a:solidFill>
                <a:srgbClr val="134095"/>
              </a:solidFill>
            </a:endParaRPr>
          </a:p>
        </p:txBody>
      </p:sp>
      <p:sp>
        <p:nvSpPr>
          <p:cNvPr id="4" name="Espace réservé du contenu 3"/>
          <p:cNvSpPr>
            <a:spLocks noGrp="1"/>
          </p:cNvSpPr>
          <p:nvPr>
            <p:ph idx="11"/>
          </p:nvPr>
        </p:nvSpPr>
        <p:spPr>
          <a:xfrm>
            <a:off x="329885" y="1320799"/>
            <a:ext cx="8692469" cy="5239861"/>
          </a:xfrm>
        </p:spPr>
        <p:txBody>
          <a:bodyPr/>
          <a:lstStyle/>
          <a:p>
            <a:pPr marL="0" indent="0">
              <a:buNone/>
            </a:pPr>
            <a:r>
              <a:rPr lang="en-GB" altLang="en-US" sz="2000" dirty="0">
                <a:solidFill>
                  <a:schemeClr val="tx1"/>
                </a:solidFill>
                <a:cs typeface="Arial"/>
              </a:rPr>
              <a:t>The goals were: </a:t>
            </a:r>
          </a:p>
          <a:p>
            <a:pPr lvl="1">
              <a:buFont typeface="Arial" panose="020B0604020202020204" pitchFamily="34" charset="0"/>
              <a:buChar char="•"/>
            </a:pPr>
            <a:r>
              <a:rPr lang="en-GB" altLang="en-US" sz="1900" dirty="0">
                <a:latin typeface="Arial"/>
                <a:cs typeface="Arial"/>
              </a:rPr>
              <a:t>to interact with China </a:t>
            </a:r>
            <a:r>
              <a:rPr lang="en-GB" altLang="en-US" sz="1900" b="1" dirty="0">
                <a:latin typeface="Arial"/>
                <a:cs typeface="Arial"/>
              </a:rPr>
              <a:t>cities</a:t>
            </a:r>
            <a:r>
              <a:rPr lang="en-GB" altLang="en-US" sz="1900" dirty="0">
                <a:latin typeface="Arial"/>
                <a:cs typeface="Arial"/>
              </a:rPr>
              <a:t> and </a:t>
            </a:r>
            <a:r>
              <a:rPr lang="en-GB" altLang="en-US" sz="1900" b="1" dirty="0">
                <a:latin typeface="Arial"/>
                <a:cs typeface="Arial"/>
              </a:rPr>
              <a:t>mobility stakeholders - </a:t>
            </a:r>
            <a:r>
              <a:rPr lang="en-GB" altLang="en-US" sz="1800" dirty="0">
                <a:latin typeface="Arial"/>
                <a:cs typeface="Arial"/>
              </a:rPr>
              <a:t>vs. not only academic cooperation</a:t>
            </a:r>
          </a:p>
          <a:p>
            <a:pPr lvl="1">
              <a:buFont typeface="Arial" panose="020B0604020202020204" pitchFamily="34" charset="0"/>
              <a:buChar char="•"/>
            </a:pPr>
            <a:r>
              <a:rPr lang="en-GB" altLang="en-US" sz="1900" dirty="0">
                <a:cs typeface="Arial"/>
              </a:rPr>
              <a:t>to </a:t>
            </a:r>
            <a:r>
              <a:rPr lang="en-GB" altLang="en-US" sz="1900" b="1" dirty="0">
                <a:cs typeface="Arial"/>
              </a:rPr>
              <a:t>learn from China - </a:t>
            </a:r>
            <a:r>
              <a:rPr lang="en-GB" altLang="en-US" sz="1800" dirty="0">
                <a:cs typeface="Arial"/>
              </a:rPr>
              <a:t>not just Chinese learning from us</a:t>
            </a:r>
          </a:p>
          <a:p>
            <a:pPr marL="0" indent="0">
              <a:buNone/>
            </a:pPr>
            <a:r>
              <a:rPr lang="en-GB" altLang="en-US" sz="2000" dirty="0">
                <a:solidFill>
                  <a:schemeClr val="tx1"/>
                </a:solidFill>
                <a:cs typeface="Arial"/>
              </a:rPr>
              <a:t>Common issues of interest for DESTINATIONS cities </a:t>
            </a:r>
          </a:p>
          <a:p>
            <a:pPr marL="0" indent="0">
              <a:buNone/>
            </a:pPr>
            <a:r>
              <a:rPr lang="en-GB" altLang="en-US" sz="1800" b="0" dirty="0">
                <a:solidFill>
                  <a:schemeClr val="tx1"/>
                </a:solidFill>
                <a:cs typeface="Arial"/>
              </a:rPr>
              <a:t>(July-August 2017 internal survey)</a:t>
            </a:r>
          </a:p>
          <a:p>
            <a:pPr lvl="1">
              <a:buFont typeface="Arial" panose="020B0604020202020204" pitchFamily="34" charset="0"/>
              <a:buChar char="•"/>
            </a:pPr>
            <a:r>
              <a:rPr lang="en-GB" sz="1900" dirty="0"/>
              <a:t>To learn about Chinese </a:t>
            </a:r>
            <a:r>
              <a:rPr lang="en-GB" sz="1900" b="1" dirty="0"/>
              <a:t>cities’ sustainable transport experiences  </a:t>
            </a:r>
            <a:endParaRPr lang="es-ES" sz="1900" b="1" dirty="0"/>
          </a:p>
          <a:p>
            <a:pPr lvl="1">
              <a:buFont typeface="Arial" panose="020B0604020202020204" pitchFamily="34" charset="0"/>
              <a:buChar char="•"/>
            </a:pPr>
            <a:r>
              <a:rPr lang="en-GB" sz="1900" dirty="0"/>
              <a:t>To learn about innovative </a:t>
            </a:r>
            <a:r>
              <a:rPr lang="en-GB" sz="1900" b="1" dirty="0"/>
              <a:t>sustainable transport solutions implemented </a:t>
            </a:r>
            <a:r>
              <a:rPr lang="en-GB" sz="1900" dirty="0"/>
              <a:t>in Chinese cities </a:t>
            </a:r>
            <a:r>
              <a:rPr lang="en-GB" sz="1900" b="1" dirty="0"/>
              <a:t>by innovative leading Chinese companies</a:t>
            </a:r>
          </a:p>
          <a:p>
            <a:pPr lvl="1">
              <a:buFont typeface="Arial" panose="020B0604020202020204" pitchFamily="34" charset="0"/>
              <a:buChar char="•"/>
            </a:pPr>
            <a:r>
              <a:rPr lang="en-GB" sz="1900" dirty="0"/>
              <a:t>To </a:t>
            </a:r>
            <a:r>
              <a:rPr lang="en-GB" sz="1900" b="1" dirty="0"/>
              <a:t>see on-site </a:t>
            </a:r>
            <a:r>
              <a:rPr lang="en-GB" sz="1900" dirty="0"/>
              <a:t>innovative sustainable transport solutions already implemented in Chinese cities by innovative leading Chinese companies</a:t>
            </a:r>
            <a:endParaRPr lang="es-ES" sz="1900" dirty="0"/>
          </a:p>
          <a:p>
            <a:pPr lvl="1">
              <a:buFont typeface="Arial"/>
              <a:buChar char="•"/>
            </a:pPr>
            <a:r>
              <a:rPr lang="en-GB" sz="1900" dirty="0"/>
              <a:t>To </a:t>
            </a:r>
            <a:r>
              <a:rPr lang="en-GB" sz="1900" b="1" dirty="0"/>
              <a:t>visit the headquarters of innovative leading </a:t>
            </a:r>
            <a:r>
              <a:rPr lang="en-GB" sz="1900" dirty="0"/>
              <a:t>transport related </a:t>
            </a:r>
            <a:r>
              <a:rPr lang="en-GB" sz="1900" b="1" dirty="0"/>
              <a:t>companies</a:t>
            </a:r>
            <a:endParaRPr lang="en-GB" altLang="en-US" sz="1900" b="1" dirty="0">
              <a:cs typeface="Arial"/>
            </a:endParaRPr>
          </a:p>
        </p:txBody>
      </p:sp>
      <p:sp>
        <p:nvSpPr>
          <p:cNvPr id="6" name="Footer Placeholder 3">
            <a:extLst>
              <a:ext uri="{FF2B5EF4-FFF2-40B4-BE49-F238E27FC236}">
                <a16:creationId xmlns="" xmlns:a16="http://schemas.microsoft.com/office/drawing/2014/main" id="{D563964D-D8BF-4BC7-B394-5F96063CAAA4}"/>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10309666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3962" y="1360512"/>
            <a:ext cx="8478981" cy="22051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en-US" altLang="zh-CN" sz="1800" dirty="0">
                <a:latin typeface="+mn-lt"/>
                <a:ea typeface="黑体" panose="02010609060101010101" pitchFamily="49" charset="-122"/>
              </a:rPr>
              <a:t>Dual subsidies from central and local government</a:t>
            </a:r>
          </a:p>
          <a:p>
            <a:pPr marL="285750" indent="-285750">
              <a:lnSpc>
                <a:spcPct val="150000"/>
              </a:lnSpc>
              <a:buFont typeface="Arial" panose="020B0604020202020204" pitchFamily="34" charset="0"/>
              <a:buChar char="•"/>
            </a:pPr>
            <a:r>
              <a:rPr kumimoji="1" lang="en-US" altLang="zh-CN" sz="1800" dirty="0">
                <a:latin typeface="+mn-lt"/>
                <a:ea typeface="黑体" panose="02010609060101010101" pitchFamily="49" charset="-122"/>
              </a:rPr>
              <a:t>Policy to give better traffic rights for new energy cars needs to be developed in local areas.</a:t>
            </a:r>
          </a:p>
          <a:p>
            <a:pPr marL="285750" indent="-285750">
              <a:lnSpc>
                <a:spcPct val="150000"/>
              </a:lnSpc>
              <a:buFont typeface="Arial" panose="020B0604020202020204" pitchFamily="34" charset="0"/>
              <a:buChar char="•"/>
            </a:pPr>
            <a:r>
              <a:rPr kumimoji="1" lang="en-US" altLang="zh-CN" sz="2000" dirty="0">
                <a:latin typeface="+mn-lt"/>
                <a:ea typeface="黑体" panose="02010609060101010101" pitchFamily="49" charset="-122"/>
              </a:rPr>
              <a:t>Establish integrated charging service network in city clusters </a:t>
            </a:r>
            <a:r>
              <a:rPr kumimoji="1" lang="zh-CN" altLang="en-US" sz="2000" dirty="0">
                <a:latin typeface="+mn-lt"/>
                <a:ea typeface="黑体" panose="02010609060101010101" pitchFamily="49" charset="-122"/>
              </a:rPr>
              <a:t> </a:t>
            </a:r>
            <a:endParaRPr kumimoji="1" lang="en-US" altLang="zh-CN" sz="2000" dirty="0">
              <a:latin typeface="+mn-lt"/>
              <a:ea typeface="黑体" panose="02010609060101010101" pitchFamily="49" charset="-122"/>
            </a:endParaRPr>
          </a:p>
          <a:p>
            <a:pPr marL="285750" indent="-285750">
              <a:lnSpc>
                <a:spcPct val="150000"/>
              </a:lnSpc>
              <a:buFont typeface="Arial" panose="020B0604020202020204" pitchFamily="34" charset="0"/>
              <a:buChar char="•"/>
            </a:pPr>
            <a:r>
              <a:rPr kumimoji="1" lang="en-US" altLang="zh-CN" sz="2000" dirty="0">
                <a:latin typeface="+mn-lt"/>
                <a:ea typeface="黑体" panose="02010609060101010101" pitchFamily="49" charset="-122"/>
              </a:rPr>
              <a:t>Build road exclusive for electrical and gas vehicle</a:t>
            </a:r>
          </a:p>
        </p:txBody>
      </p:sp>
      <p:grpSp>
        <p:nvGrpSpPr>
          <p:cNvPr id="13" name="组合 12"/>
          <p:cNvGrpSpPr/>
          <p:nvPr/>
        </p:nvGrpSpPr>
        <p:grpSpPr>
          <a:xfrm>
            <a:off x="4649476" y="3628986"/>
            <a:ext cx="4410635" cy="2717285"/>
            <a:chOff x="3950733" y="2430588"/>
            <a:chExt cx="4568753" cy="3996283"/>
          </a:xfrm>
        </p:grpSpPr>
        <p:pic>
          <p:nvPicPr>
            <p:cNvPr id="11" name="图片 10" descr="屏幕剪辑"/>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3950733" y="2430588"/>
              <a:ext cx="4568753" cy="3996283"/>
            </a:xfrm>
            <a:prstGeom prst="rect">
              <a:avLst/>
            </a:prstGeom>
          </p:spPr>
        </p:pic>
        <p:sp>
          <p:nvSpPr>
            <p:cNvPr id="12" name="矩形 11"/>
            <p:cNvSpPr/>
            <p:nvPr/>
          </p:nvSpPr>
          <p:spPr bwMode="auto">
            <a:xfrm>
              <a:off x="7363326" y="6079958"/>
              <a:ext cx="1156160" cy="346913"/>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ctr" defTabSz="835025" rtl="0" eaLnBrk="0" fontAlgn="base" latinLnBrk="0" hangingPunct="0">
                <a:lnSpc>
                  <a:spcPct val="100000"/>
                </a:lnSpc>
                <a:spcBef>
                  <a:spcPct val="50000"/>
                </a:spcBef>
                <a:spcAft>
                  <a:spcPct val="0"/>
                </a:spcAft>
                <a:buClrTx/>
                <a:buSzTx/>
                <a:buFontTx/>
                <a:buNone/>
              </a:pPr>
              <a:endParaRPr kumimoji="1" lang="zh-CN" altLang="en-US" sz="1600" b="1" i="0" u="none" strike="noStrike" cap="none" normalizeH="0" baseline="0">
                <a:ln>
                  <a:noFill/>
                </a:ln>
                <a:solidFill>
                  <a:srgbClr val="FF0000"/>
                </a:solidFill>
                <a:effectLst/>
                <a:latin typeface="Times New Roman" panose="02020603050405020304" pitchFamily="18" charset="0"/>
                <a:ea typeface="宋体" panose="02010600030101010101" pitchFamily="2" charset="-122"/>
              </a:endParaRPr>
            </a:p>
          </p:txBody>
        </p:sp>
      </p:grpSp>
      <p:sp>
        <p:nvSpPr>
          <p:cNvPr id="20" name="Rectangle 29"/>
          <p:cNvSpPr>
            <a:spLocks noChangeArrowheads="1"/>
          </p:cNvSpPr>
          <p:nvPr/>
        </p:nvSpPr>
        <p:spPr bwMode="auto">
          <a:xfrm>
            <a:off x="248452" y="439770"/>
            <a:ext cx="8424491" cy="430887"/>
          </a:xfrm>
          <a:prstGeom prst="rect">
            <a:avLst/>
          </a:prstGeom>
          <a:noFill/>
          <a:ln w="9525">
            <a:noFill/>
            <a:miter lim="800000"/>
          </a:ln>
        </p:spPr>
        <p:txBody>
          <a:bodyPr wrap="square">
            <a:spAutoFit/>
          </a:bodyPr>
          <a:lstStyle/>
          <a:p>
            <a:r>
              <a:rPr lang="pt-PT" sz="2200" kern="0" dirty="0">
                <a:solidFill>
                  <a:srgbClr val="FFC000"/>
                </a:solidFill>
                <a:latin typeface="Arial"/>
              </a:rPr>
              <a:t>ELECTRIC MOBILITY – </a:t>
            </a:r>
            <a:r>
              <a:rPr lang="pt-PT" sz="2200" kern="0" dirty="0" err="1">
                <a:solidFill>
                  <a:srgbClr val="FFC000"/>
                </a:solidFill>
                <a:latin typeface="Arial"/>
              </a:rPr>
              <a:t>City</a:t>
            </a:r>
            <a:r>
              <a:rPr lang="pt-PT" sz="2200" kern="0" dirty="0">
                <a:solidFill>
                  <a:srgbClr val="FFC000"/>
                </a:solidFill>
                <a:latin typeface="Arial"/>
              </a:rPr>
              <a:t> </a:t>
            </a:r>
            <a:r>
              <a:rPr lang="pt-PT" sz="2200" kern="0" dirty="0" err="1">
                <a:solidFill>
                  <a:srgbClr val="FFC000"/>
                </a:solidFill>
                <a:latin typeface="Arial"/>
              </a:rPr>
              <a:t>logistic</a:t>
            </a:r>
            <a:endParaRPr lang="zh-CN" altLang="es-ES" sz="1800" dirty="0">
              <a:solidFill>
                <a:srgbClr val="FFC000"/>
              </a:solidFill>
            </a:endParaRPr>
          </a:p>
        </p:txBody>
      </p:sp>
      <p:pic>
        <p:nvPicPr>
          <p:cNvPr id="4099" name="Picture 3"/>
          <p:cNvPicPr>
            <a:picLocks noChangeAspect="1" noChangeArrowheads="1"/>
          </p:cNvPicPr>
          <p:nvPr/>
        </p:nvPicPr>
        <p:blipFill>
          <a:blip r:embed="rId4" cstate="print">
            <a:extLst>
              <a:ext uri="{28A0092B-C50C-407E-A947-70E740481C1C}">
                <a14:useLocalDpi xmlns="" xmlns:a14="http://schemas.microsoft.com/office/drawing/2010/main"/>
              </a:ext>
            </a:extLst>
          </a:blip>
          <a:srcRect/>
          <a:stretch>
            <a:fillRect/>
          </a:stretch>
        </p:blipFill>
        <p:spPr bwMode="auto">
          <a:xfrm>
            <a:off x="0" y="3675031"/>
            <a:ext cx="4733364" cy="27431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Footer Placeholder 3">
            <a:extLst>
              <a:ext uri="{FF2B5EF4-FFF2-40B4-BE49-F238E27FC236}">
                <a16:creationId xmlns="" xmlns:a16="http://schemas.microsoft.com/office/drawing/2014/main" id="{19BFDCB8-5E3C-415E-9D55-92597106D182}"/>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41300902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 xmlns:a16="http://schemas.microsoft.com/office/drawing/2014/main" id="{26A7CEDF-F1A5-4557-A172-40E960A5C521}"/>
              </a:ext>
            </a:extLst>
          </p:cNvPr>
          <p:cNvPicPr>
            <a:picLocks noChangeAspect="1"/>
          </p:cNvPicPr>
          <p:nvPr/>
        </p:nvPicPr>
        <p:blipFill rotWithShape="1">
          <a:blip r:embed="rId2" cstate="screen">
            <a:extLst>
              <a:ext uri="{28A0092B-C50C-407E-A947-70E740481C1C}">
                <a14:useLocalDpi xmlns="" xmlns:a14="http://schemas.microsoft.com/office/drawing/2010/main"/>
              </a:ext>
            </a:extLst>
          </a:blip>
          <a:srcRect/>
          <a:stretch/>
        </p:blipFill>
        <p:spPr>
          <a:xfrm>
            <a:off x="3945274" y="4261637"/>
            <a:ext cx="3496318" cy="1968925"/>
          </a:xfrm>
          <a:prstGeom prst="rect">
            <a:avLst/>
          </a:prstGeom>
        </p:spPr>
      </p:pic>
      <p:pic>
        <p:nvPicPr>
          <p:cNvPr id="9" name="Imagem 8">
            <a:extLst>
              <a:ext uri="{FF2B5EF4-FFF2-40B4-BE49-F238E27FC236}">
                <a16:creationId xmlns="" xmlns:a16="http://schemas.microsoft.com/office/drawing/2014/main" id="{ABFAEDEA-46E4-4680-B57C-A1E1795A7320}"/>
              </a:ext>
            </a:extLst>
          </p:cNvPr>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333914" y="3412084"/>
            <a:ext cx="3597167" cy="2792245"/>
          </a:xfrm>
          <a:prstGeom prst="rect">
            <a:avLst/>
          </a:prstGeom>
        </p:spPr>
      </p:pic>
      <p:sp>
        <p:nvSpPr>
          <p:cNvPr id="10" name="Retângulo 9">
            <a:extLst>
              <a:ext uri="{FF2B5EF4-FFF2-40B4-BE49-F238E27FC236}">
                <a16:creationId xmlns="" xmlns:a16="http://schemas.microsoft.com/office/drawing/2014/main" id="{70318999-E33A-48B0-A3CC-28E4DB6D4A0D}"/>
              </a:ext>
            </a:extLst>
          </p:cNvPr>
          <p:cNvSpPr/>
          <p:nvPr/>
        </p:nvSpPr>
        <p:spPr>
          <a:xfrm>
            <a:off x="78870" y="2870365"/>
            <a:ext cx="3403496" cy="369332"/>
          </a:xfrm>
          <a:prstGeom prst="rect">
            <a:avLst/>
          </a:prstGeom>
        </p:spPr>
        <p:txBody>
          <a:bodyPr wrap="none">
            <a:spAutoFit/>
          </a:bodyPr>
          <a:lstStyle/>
          <a:p>
            <a:r>
              <a:rPr lang="en-US" sz="1800" dirty="0">
                <a:latin typeface="+mn-lt"/>
              </a:rPr>
              <a:t>4. Lifetime warranty of batteries</a:t>
            </a:r>
            <a:endParaRPr lang="en-US" sz="1800" i="0" dirty="0">
              <a:effectLst/>
              <a:latin typeface="+mn-lt"/>
            </a:endParaRPr>
          </a:p>
        </p:txBody>
      </p:sp>
      <p:sp>
        <p:nvSpPr>
          <p:cNvPr id="11" name="Retângulo 10">
            <a:extLst>
              <a:ext uri="{FF2B5EF4-FFF2-40B4-BE49-F238E27FC236}">
                <a16:creationId xmlns="" xmlns:a16="http://schemas.microsoft.com/office/drawing/2014/main" id="{0E68E880-124E-48B2-97E9-43B21D61C166}"/>
              </a:ext>
            </a:extLst>
          </p:cNvPr>
          <p:cNvSpPr/>
          <p:nvPr/>
        </p:nvSpPr>
        <p:spPr>
          <a:xfrm>
            <a:off x="61617" y="2465050"/>
            <a:ext cx="6114895" cy="369332"/>
          </a:xfrm>
          <a:prstGeom prst="rect">
            <a:avLst/>
          </a:prstGeom>
        </p:spPr>
        <p:txBody>
          <a:bodyPr>
            <a:spAutoFit/>
          </a:bodyPr>
          <a:lstStyle/>
          <a:p>
            <a:r>
              <a:rPr lang="en-US" sz="1800" dirty="0">
                <a:latin typeface="+mn-lt"/>
              </a:rPr>
              <a:t>3. Optimized charging and operation</a:t>
            </a:r>
            <a:endParaRPr lang="en-US" sz="1800" i="0" dirty="0">
              <a:effectLst/>
              <a:latin typeface="+mn-lt"/>
            </a:endParaRPr>
          </a:p>
        </p:txBody>
      </p:sp>
      <p:sp>
        <p:nvSpPr>
          <p:cNvPr id="12" name="Retângulo 11">
            <a:extLst>
              <a:ext uri="{FF2B5EF4-FFF2-40B4-BE49-F238E27FC236}">
                <a16:creationId xmlns="" xmlns:a16="http://schemas.microsoft.com/office/drawing/2014/main" id="{D25623F0-1CB0-474F-A865-868B33C324D8}"/>
              </a:ext>
            </a:extLst>
          </p:cNvPr>
          <p:cNvSpPr/>
          <p:nvPr/>
        </p:nvSpPr>
        <p:spPr>
          <a:xfrm>
            <a:off x="44364" y="2093170"/>
            <a:ext cx="6114895" cy="369332"/>
          </a:xfrm>
          <a:prstGeom prst="rect">
            <a:avLst/>
          </a:prstGeom>
        </p:spPr>
        <p:txBody>
          <a:bodyPr>
            <a:spAutoFit/>
          </a:bodyPr>
          <a:lstStyle/>
          <a:p>
            <a:r>
              <a:rPr lang="en-US" sz="1800" dirty="0">
                <a:latin typeface="+mn-lt"/>
              </a:rPr>
              <a:t>2. Leases to reduce upfront investments</a:t>
            </a:r>
            <a:endParaRPr lang="en-US" sz="1800" i="0" dirty="0">
              <a:effectLst/>
              <a:latin typeface="+mn-lt"/>
            </a:endParaRPr>
          </a:p>
        </p:txBody>
      </p:sp>
      <p:sp>
        <p:nvSpPr>
          <p:cNvPr id="13" name="Retângulo 12">
            <a:extLst>
              <a:ext uri="{FF2B5EF4-FFF2-40B4-BE49-F238E27FC236}">
                <a16:creationId xmlns="" xmlns:a16="http://schemas.microsoft.com/office/drawing/2014/main" id="{F6B31142-A6B2-4070-87BA-80F85CC85286}"/>
              </a:ext>
            </a:extLst>
          </p:cNvPr>
          <p:cNvSpPr/>
          <p:nvPr/>
        </p:nvSpPr>
        <p:spPr>
          <a:xfrm>
            <a:off x="48445" y="1681542"/>
            <a:ext cx="3300904" cy="369332"/>
          </a:xfrm>
          <a:prstGeom prst="rect">
            <a:avLst/>
          </a:prstGeom>
        </p:spPr>
        <p:txBody>
          <a:bodyPr wrap="none">
            <a:spAutoFit/>
          </a:bodyPr>
          <a:lstStyle/>
          <a:p>
            <a:r>
              <a:rPr lang="en-US" sz="1800" dirty="0">
                <a:latin typeface="+mn-lt"/>
              </a:rPr>
              <a:t>1. National and local subsidies</a:t>
            </a:r>
            <a:endParaRPr lang="en-US" sz="1800" i="0" dirty="0">
              <a:effectLst/>
              <a:latin typeface="+mn-lt"/>
            </a:endParaRPr>
          </a:p>
        </p:txBody>
      </p:sp>
      <p:pic>
        <p:nvPicPr>
          <p:cNvPr id="6" name="Imagem 5">
            <a:extLst>
              <a:ext uri="{FF2B5EF4-FFF2-40B4-BE49-F238E27FC236}">
                <a16:creationId xmlns="" xmlns:a16="http://schemas.microsoft.com/office/drawing/2014/main" id="{7F9C9FCB-091E-4436-A452-1205A8C21E4D}"/>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rot="5400000">
            <a:off x="5974242" y="3069224"/>
            <a:ext cx="4265841" cy="2073673"/>
          </a:xfrm>
          <a:prstGeom prst="rect">
            <a:avLst/>
          </a:prstGeom>
        </p:spPr>
      </p:pic>
      <p:sp>
        <p:nvSpPr>
          <p:cNvPr id="16" name="Rectangle 29">
            <a:extLst>
              <a:ext uri="{FF2B5EF4-FFF2-40B4-BE49-F238E27FC236}">
                <a16:creationId xmlns="" xmlns:a16="http://schemas.microsoft.com/office/drawing/2014/main" id="{A16E1C44-A10C-48BF-9FDD-1D8A6E1F1B9E}"/>
              </a:ext>
            </a:extLst>
          </p:cNvPr>
          <p:cNvSpPr>
            <a:spLocks noChangeArrowheads="1"/>
          </p:cNvSpPr>
          <p:nvPr/>
        </p:nvSpPr>
        <p:spPr bwMode="auto">
          <a:xfrm>
            <a:off x="248452" y="439770"/>
            <a:ext cx="7276473" cy="769441"/>
          </a:xfrm>
          <a:prstGeom prst="rect">
            <a:avLst/>
          </a:prstGeom>
          <a:noFill/>
          <a:ln w="9525">
            <a:noFill/>
            <a:miter lim="800000"/>
          </a:ln>
        </p:spPr>
        <p:txBody>
          <a:bodyPr wrap="square">
            <a:spAutoFit/>
          </a:bodyPr>
          <a:lstStyle/>
          <a:p>
            <a:r>
              <a:rPr lang="pt-PT" sz="2200" kern="0" dirty="0">
                <a:solidFill>
                  <a:srgbClr val="FFC000"/>
                </a:solidFill>
                <a:latin typeface="Arial"/>
              </a:rPr>
              <a:t>ELECTRIC MOBILITY – </a:t>
            </a:r>
            <a:r>
              <a:rPr lang="pt-PT" sz="2200" kern="0" dirty="0" err="1">
                <a:solidFill>
                  <a:srgbClr val="FFC000"/>
                </a:solidFill>
                <a:latin typeface="Arial"/>
              </a:rPr>
              <a:t>Best</a:t>
            </a:r>
            <a:r>
              <a:rPr lang="pt-PT" sz="2200" kern="0" dirty="0">
                <a:solidFill>
                  <a:srgbClr val="FFC000"/>
                </a:solidFill>
                <a:latin typeface="Arial"/>
              </a:rPr>
              <a:t> </a:t>
            </a:r>
            <a:r>
              <a:rPr lang="pt-PT" sz="2200" kern="0" dirty="0" err="1">
                <a:solidFill>
                  <a:srgbClr val="FFC000"/>
                </a:solidFill>
                <a:latin typeface="Arial"/>
              </a:rPr>
              <a:t>practice</a:t>
            </a:r>
            <a:r>
              <a:rPr lang="pt-PT" sz="2200" kern="0" dirty="0">
                <a:solidFill>
                  <a:srgbClr val="FFC000"/>
                </a:solidFill>
                <a:latin typeface="Arial"/>
              </a:rPr>
              <a:t> of Shenzhen bus </a:t>
            </a:r>
            <a:r>
              <a:rPr lang="pt-PT" sz="2200" kern="0" dirty="0" err="1">
                <a:solidFill>
                  <a:srgbClr val="FFC000"/>
                </a:solidFill>
                <a:latin typeface="Arial"/>
              </a:rPr>
              <a:t>company</a:t>
            </a:r>
            <a:endParaRPr lang="zh-CN" altLang="es-ES" sz="1800" dirty="0">
              <a:solidFill>
                <a:srgbClr val="FFC000"/>
              </a:solidFill>
            </a:endParaRPr>
          </a:p>
        </p:txBody>
      </p:sp>
      <p:sp>
        <p:nvSpPr>
          <p:cNvPr id="15" name="Footer Placeholder 3">
            <a:extLst>
              <a:ext uri="{FF2B5EF4-FFF2-40B4-BE49-F238E27FC236}">
                <a16:creationId xmlns="" xmlns:a16="http://schemas.microsoft.com/office/drawing/2014/main" id="{01737D48-A456-41FF-AFA4-2C647383C338}"/>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29560360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内容占位符 2"/>
          <p:cNvSpPr>
            <a:spLocks noGrp="1"/>
          </p:cNvSpPr>
          <p:nvPr>
            <p:ph idx="1"/>
          </p:nvPr>
        </p:nvSpPr>
        <p:spPr>
          <a:xfrm>
            <a:off x="381000" y="1700213"/>
            <a:ext cx="8439150" cy="900374"/>
          </a:xfrm>
          <a:ln/>
        </p:spPr>
        <p:txBody>
          <a:bodyPr vert="horz" wrap="square" lIns="91440" tIns="45720" rIns="91440" bIns="45720" anchor="t"/>
          <a:lstStyle/>
          <a:p>
            <a:pPr marL="0" indent="0">
              <a:buNone/>
            </a:pPr>
            <a:r>
              <a:rPr lang="en-US" altLang="zh-CN" sz="1800" dirty="0">
                <a:solidFill>
                  <a:srgbClr val="0070C0"/>
                </a:solidFill>
                <a:ea typeface="微软雅黑" panose="020B0503020204020204" pitchFamily="34" charset="-122"/>
                <a:cs typeface="MS PGothic" panose="020B0600070205080204" pitchFamily="34" charset="-128"/>
              </a:rPr>
              <a:t/>
            </a:r>
            <a:br>
              <a:rPr lang="en-US" altLang="zh-CN" sz="1800" dirty="0">
                <a:solidFill>
                  <a:srgbClr val="0070C0"/>
                </a:solidFill>
                <a:ea typeface="微软雅黑" panose="020B0503020204020204" pitchFamily="34" charset="-122"/>
                <a:cs typeface="MS PGothic" panose="020B0600070205080204" pitchFamily="34" charset="-128"/>
              </a:rPr>
            </a:br>
            <a:r>
              <a:rPr lang="en-US" altLang="zh-CN" sz="1800" b="0" dirty="0">
                <a:solidFill>
                  <a:schemeClr val="tx1"/>
                </a:solidFill>
                <a:ea typeface="微软雅黑" panose="020B0503020204020204" pitchFamily="34" charset="-122"/>
                <a:cs typeface="MS PGothic" panose="020B0600070205080204" pitchFamily="34" charset="-128"/>
              </a:rPr>
              <a:t>The sustainable mobility options can smartly and efficiently extend visitors' stay.</a:t>
            </a:r>
          </a:p>
          <a:p>
            <a:pPr marL="0" indent="0">
              <a:buSzPct val="135000"/>
              <a:buNone/>
            </a:pPr>
            <a:endParaRPr lang="en-US" altLang="zh-CN" sz="1800" b="0" dirty="0">
              <a:solidFill>
                <a:srgbClr val="0070C0"/>
              </a:solidFill>
              <a:ea typeface="微软雅黑" panose="020B0503020204020204" pitchFamily="34" charset="-122"/>
              <a:cs typeface="MS PGothic" panose="020B0600070205080204" pitchFamily="34" charset="-128"/>
            </a:endParaRPr>
          </a:p>
          <a:p>
            <a:pPr marL="0" indent="0">
              <a:buSzPct val="135000"/>
              <a:buNone/>
            </a:pPr>
            <a:r>
              <a:rPr lang="en-US" altLang="zh-CN" sz="1800" b="0" dirty="0">
                <a:solidFill>
                  <a:schemeClr val="tx1"/>
                </a:solidFill>
                <a:ea typeface="微软雅黑" panose="020B0503020204020204" pitchFamily="34" charset="-122"/>
                <a:cs typeface="MS PGothic" panose="020B0600070205080204" pitchFamily="34" charset="-128"/>
              </a:rPr>
              <a:t>Systematical and smart design of the tourism traffic line will enable high quality touring experiences in sightseeing, accessibility, interactivity, entertainment and immersion into local culture and history.</a:t>
            </a:r>
            <a:endParaRPr lang="en-US" altLang="zh-CN" sz="1800" dirty="0">
              <a:solidFill>
                <a:srgbClr val="0070C0"/>
              </a:solidFill>
              <a:ea typeface="微软雅黑" panose="020B0503020204020204" pitchFamily="34" charset="-122"/>
              <a:cs typeface="MS PGothic" panose="020B0600070205080204" pitchFamily="34" charset="-128"/>
            </a:endParaRPr>
          </a:p>
          <a:p>
            <a:pPr>
              <a:buSzPct val="135000"/>
            </a:pPr>
            <a:endParaRPr lang="zh-CN" altLang="en-US" sz="2000" dirty="0">
              <a:solidFill>
                <a:schemeClr val="accent2"/>
              </a:solidFill>
              <a:ea typeface="微软雅黑" panose="020B0503020204020204" pitchFamily="34" charset="-122"/>
              <a:cs typeface="MS PGothic" panose="020B0600070205080204" pitchFamily="34" charset="-128"/>
            </a:endParaRPr>
          </a:p>
          <a:p>
            <a:pPr>
              <a:buSzPct val="135000"/>
            </a:pPr>
            <a:endParaRPr lang="zh-CN" altLang="en-US" sz="2000" dirty="0">
              <a:solidFill>
                <a:schemeClr val="accent2"/>
              </a:solidFill>
              <a:ea typeface="微软雅黑" panose="020B0503020204020204" pitchFamily="34" charset="-122"/>
              <a:cs typeface="MS PGothic" panose="020B0600070205080204" pitchFamily="34" charset="-128"/>
            </a:endParaRPr>
          </a:p>
          <a:p>
            <a:pPr>
              <a:buSzPct val="135000"/>
            </a:pPr>
            <a:endParaRPr lang="zh-CN" altLang="en-US" sz="2000" dirty="0">
              <a:solidFill>
                <a:srgbClr val="0070C0"/>
              </a:solidFill>
              <a:ea typeface="微软雅黑" panose="020B0503020204020204" pitchFamily="34" charset="-122"/>
              <a:cs typeface="MS PGothic" panose="020B0600070205080204" pitchFamily="34" charset="-128"/>
            </a:endParaRPr>
          </a:p>
          <a:p>
            <a:pPr>
              <a:buSzPct val="135000"/>
            </a:pPr>
            <a:endParaRPr lang="zh-CN" altLang="en-US" sz="2000" dirty="0">
              <a:solidFill>
                <a:srgbClr val="134095"/>
              </a:solidFill>
              <a:ea typeface="MS PGothic" panose="020B0600070205080204" pitchFamily="34" charset="-128"/>
              <a:cs typeface="MS PGothic" panose="020B0600070205080204" pitchFamily="34" charset="-128"/>
            </a:endParaRPr>
          </a:p>
        </p:txBody>
      </p:sp>
      <p:sp>
        <p:nvSpPr>
          <p:cNvPr id="5" name="矩形 4"/>
          <p:cNvSpPr/>
          <p:nvPr/>
        </p:nvSpPr>
        <p:spPr>
          <a:xfrm>
            <a:off x="381000" y="1424621"/>
            <a:ext cx="6339385"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accent5">
                    <a:lumMod val="50000"/>
                  </a:schemeClr>
                </a:solidFill>
                <a:effectLst/>
                <a:uLnTx/>
                <a:uFillTx/>
                <a:latin typeface="+mn-lt"/>
                <a:ea typeface="微软雅黑" panose="020B0503020204020204" pitchFamily="34" charset="-122"/>
                <a:cs typeface="+mn-cs"/>
              </a:rPr>
              <a:t>Tourist traffic lines are important products</a:t>
            </a:r>
            <a:endParaRPr kumimoji="0" lang="zh-CN" altLang="en-US" sz="2000" b="1" i="0" u="none" strike="noStrike" kern="1200" cap="none" spc="0" normalizeH="0" baseline="0" noProof="0" dirty="0">
              <a:ln>
                <a:noFill/>
              </a:ln>
              <a:solidFill>
                <a:schemeClr val="accent5">
                  <a:lumMod val="50000"/>
                </a:schemeClr>
              </a:solidFill>
              <a:effectLst/>
              <a:uLnTx/>
              <a:uFillTx/>
              <a:latin typeface="+mn-lt"/>
              <a:ea typeface="微软雅黑" panose="020B0503020204020204" pitchFamily="34" charset="-122"/>
              <a:cs typeface="+mn-cs"/>
            </a:endParaRPr>
          </a:p>
        </p:txBody>
      </p:sp>
      <p:sp>
        <p:nvSpPr>
          <p:cNvPr id="6" name="Título 1">
            <a:extLst>
              <a:ext uri="{FF2B5EF4-FFF2-40B4-BE49-F238E27FC236}">
                <a16:creationId xmlns="" xmlns:a16="http://schemas.microsoft.com/office/drawing/2014/main" id="{92D00111-B17F-45DC-88E7-B09261F2A3BD}"/>
              </a:ext>
            </a:extLst>
          </p:cNvPr>
          <p:cNvSpPr>
            <a:spLocks noGrp="1"/>
          </p:cNvSpPr>
          <p:nvPr>
            <p:ph type="title"/>
          </p:nvPr>
        </p:nvSpPr>
        <p:spPr>
          <a:xfrm>
            <a:off x="323850" y="115888"/>
            <a:ext cx="7360466" cy="1152525"/>
          </a:xfrm>
        </p:spPr>
        <p:txBody>
          <a:bodyPr/>
          <a:lstStyle/>
          <a:p>
            <a:r>
              <a:rPr lang="pt-PT" sz="2400" b="0" dirty="0" err="1">
                <a:solidFill>
                  <a:schemeClr val="tx1"/>
                </a:solidFill>
              </a:rPr>
              <a:t>Mobility</a:t>
            </a:r>
            <a:r>
              <a:rPr lang="pt-PT" sz="2400" b="0" dirty="0">
                <a:solidFill>
                  <a:schemeClr val="tx1"/>
                </a:solidFill>
              </a:rPr>
              <a:t> </a:t>
            </a:r>
            <a:r>
              <a:rPr lang="pt-PT" sz="2400" b="0" dirty="0" err="1">
                <a:solidFill>
                  <a:schemeClr val="tx1"/>
                </a:solidFill>
              </a:rPr>
              <a:t>and</a:t>
            </a:r>
            <a:r>
              <a:rPr lang="pt-PT" sz="2400" b="0" dirty="0">
                <a:solidFill>
                  <a:schemeClr val="tx1"/>
                </a:solidFill>
              </a:rPr>
              <a:t> </a:t>
            </a:r>
            <a:r>
              <a:rPr lang="pt-PT" sz="2400" b="0" dirty="0" err="1">
                <a:solidFill>
                  <a:schemeClr val="tx1"/>
                </a:solidFill>
              </a:rPr>
              <a:t>tourism</a:t>
            </a:r>
            <a:r>
              <a:rPr lang="pt-PT" sz="2400" b="0" dirty="0">
                <a:solidFill>
                  <a:schemeClr val="tx1"/>
                </a:solidFill>
              </a:rPr>
              <a:t> </a:t>
            </a:r>
            <a:r>
              <a:rPr lang="pt-PT" sz="2400" b="0" dirty="0" err="1">
                <a:solidFill>
                  <a:schemeClr val="tx1"/>
                </a:solidFill>
              </a:rPr>
              <a:t>means</a:t>
            </a:r>
            <a:r>
              <a:rPr lang="pt-PT" sz="2400" b="0" dirty="0">
                <a:solidFill>
                  <a:schemeClr val="tx1"/>
                </a:solidFill>
              </a:rPr>
              <a:t> to </a:t>
            </a:r>
            <a:r>
              <a:rPr lang="pt-PT" sz="2400" b="0" dirty="0" err="1">
                <a:solidFill>
                  <a:schemeClr val="tx1"/>
                </a:solidFill>
              </a:rPr>
              <a:t>boost</a:t>
            </a:r>
            <a:r>
              <a:rPr lang="pt-PT" sz="2400" b="0" dirty="0">
                <a:solidFill>
                  <a:schemeClr val="tx1"/>
                </a:solidFill>
              </a:rPr>
              <a:t> local </a:t>
            </a:r>
            <a:r>
              <a:rPr lang="pt-PT" sz="2400" b="0" dirty="0" err="1">
                <a:solidFill>
                  <a:schemeClr val="tx1"/>
                </a:solidFill>
              </a:rPr>
              <a:t>economies</a:t>
            </a:r>
            <a:endParaRPr lang="pt-PT" sz="2400" b="0" dirty="0">
              <a:solidFill>
                <a:schemeClr val="tx1"/>
              </a:solidFill>
            </a:endParaRPr>
          </a:p>
        </p:txBody>
      </p:sp>
      <p:pic>
        <p:nvPicPr>
          <p:cNvPr id="2" name="Imagem 1">
            <a:extLst>
              <a:ext uri="{FF2B5EF4-FFF2-40B4-BE49-F238E27FC236}">
                <a16:creationId xmlns="" xmlns:a16="http://schemas.microsoft.com/office/drawing/2014/main" id="{47B69740-3226-41B5-92E3-5A0DD77A4078}"/>
              </a:ext>
            </a:extLst>
          </p:cNvPr>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2611553" y="3713224"/>
            <a:ext cx="3571082" cy="2209607"/>
          </a:xfrm>
          <a:prstGeom prst="rect">
            <a:avLst/>
          </a:prstGeom>
        </p:spPr>
      </p:pic>
      <p:sp>
        <p:nvSpPr>
          <p:cNvPr id="10" name="Footer Placeholder 3">
            <a:extLst>
              <a:ext uri="{FF2B5EF4-FFF2-40B4-BE49-F238E27FC236}">
                <a16:creationId xmlns="" xmlns:a16="http://schemas.microsoft.com/office/drawing/2014/main" id="{48D4AB40-6998-4C1B-8514-2D53A42AE658}"/>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42706968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内容占位符 2"/>
          <p:cNvSpPr>
            <a:spLocks noGrp="1"/>
          </p:cNvSpPr>
          <p:nvPr>
            <p:ph idx="1"/>
          </p:nvPr>
        </p:nvSpPr>
        <p:spPr>
          <a:xfrm>
            <a:off x="381000" y="1781175"/>
            <a:ext cx="8439150" cy="869895"/>
          </a:xfrm>
          <a:ln/>
        </p:spPr>
        <p:txBody>
          <a:bodyPr vert="horz" wrap="square" lIns="91440" tIns="45720" rIns="91440" bIns="45720" anchor="t"/>
          <a:lstStyle/>
          <a:p>
            <a:pPr marL="0" indent="0">
              <a:buSzPct val="135000"/>
              <a:buNone/>
            </a:pPr>
            <a:r>
              <a:rPr lang="en-US" altLang="zh-CN" sz="1800" b="0" dirty="0">
                <a:solidFill>
                  <a:schemeClr val="tx1"/>
                </a:solidFill>
                <a:ea typeface="微软雅黑" panose="020B0503020204020204" pitchFamily="34" charset="-122"/>
                <a:cs typeface="MS PGothic" panose="020B0600070205080204" pitchFamily="34" charset="-128"/>
              </a:rPr>
              <a:t>Local cultural resources are the most crucial elements for tourism destination. The geo-culture of the destination is based on the formation rules of “cultural zone”, “cultural circle” and “cultural cluster”.</a:t>
            </a:r>
            <a:endParaRPr lang="zh-CN" altLang="en-US" sz="1800" b="0" dirty="0">
              <a:solidFill>
                <a:schemeClr val="tx1"/>
              </a:solidFill>
              <a:latin typeface="微软雅黑" panose="020B0503020204020204" pitchFamily="34" charset="-122"/>
              <a:ea typeface="微软雅黑" panose="020B0503020204020204" pitchFamily="34" charset="-122"/>
              <a:cs typeface="MS PGothic" panose="020B0600070205080204" pitchFamily="34" charset="-128"/>
            </a:endParaRPr>
          </a:p>
          <a:p>
            <a:pPr>
              <a:buSzPct val="135000"/>
            </a:pPr>
            <a:endParaRPr lang="zh-CN" altLang="en-US" sz="1800" b="0" dirty="0">
              <a:solidFill>
                <a:schemeClr val="tx1"/>
              </a:solidFill>
              <a:latin typeface="+mn-lt"/>
              <a:ea typeface="MS PGothic" panose="020B0600070205080204" pitchFamily="34" charset="-128"/>
              <a:cs typeface="MS PGothic" panose="020B0600070205080204" pitchFamily="34" charset="-128"/>
            </a:endParaRPr>
          </a:p>
        </p:txBody>
      </p:sp>
      <p:pic>
        <p:nvPicPr>
          <p:cNvPr id="3" name="Imagem 2">
            <a:extLst>
              <a:ext uri="{FF2B5EF4-FFF2-40B4-BE49-F238E27FC236}">
                <a16:creationId xmlns="" xmlns:a16="http://schemas.microsoft.com/office/drawing/2014/main" id="{53FEB7E9-AE5E-468A-A701-828CD9996EFF}"/>
              </a:ext>
            </a:extLst>
          </p:cNvPr>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4518258" y="2812778"/>
            <a:ext cx="3793473" cy="2845105"/>
          </a:xfrm>
          <a:prstGeom prst="rect">
            <a:avLst/>
          </a:prstGeom>
        </p:spPr>
      </p:pic>
      <p:sp>
        <p:nvSpPr>
          <p:cNvPr id="8" name="Título 1">
            <a:extLst>
              <a:ext uri="{FF2B5EF4-FFF2-40B4-BE49-F238E27FC236}">
                <a16:creationId xmlns="" xmlns:a16="http://schemas.microsoft.com/office/drawing/2014/main" id="{09FC16BB-E02A-46D1-8D53-999621DD2354}"/>
              </a:ext>
            </a:extLst>
          </p:cNvPr>
          <p:cNvSpPr>
            <a:spLocks noGrp="1"/>
          </p:cNvSpPr>
          <p:nvPr>
            <p:ph type="title"/>
          </p:nvPr>
        </p:nvSpPr>
        <p:spPr>
          <a:xfrm>
            <a:off x="323849" y="115888"/>
            <a:ext cx="7385633" cy="1152525"/>
          </a:xfrm>
        </p:spPr>
        <p:txBody>
          <a:bodyPr/>
          <a:lstStyle/>
          <a:p>
            <a:r>
              <a:rPr lang="pt-PT" sz="2400" b="0" dirty="0" err="1">
                <a:solidFill>
                  <a:schemeClr val="tx1"/>
                </a:solidFill>
              </a:rPr>
              <a:t>Mobility</a:t>
            </a:r>
            <a:r>
              <a:rPr lang="pt-PT" sz="2400" b="0" dirty="0">
                <a:solidFill>
                  <a:schemeClr val="tx1"/>
                </a:solidFill>
              </a:rPr>
              <a:t> </a:t>
            </a:r>
            <a:r>
              <a:rPr lang="pt-PT" sz="2400" b="0" dirty="0" err="1">
                <a:solidFill>
                  <a:schemeClr val="tx1"/>
                </a:solidFill>
              </a:rPr>
              <a:t>and</a:t>
            </a:r>
            <a:r>
              <a:rPr lang="pt-PT" sz="2400" b="0" dirty="0">
                <a:solidFill>
                  <a:schemeClr val="tx1"/>
                </a:solidFill>
              </a:rPr>
              <a:t> </a:t>
            </a:r>
            <a:r>
              <a:rPr lang="pt-PT" sz="2400" b="0" dirty="0" err="1">
                <a:solidFill>
                  <a:schemeClr val="tx1"/>
                </a:solidFill>
              </a:rPr>
              <a:t>tourism</a:t>
            </a:r>
            <a:r>
              <a:rPr lang="pt-PT" sz="2400" b="0" dirty="0">
                <a:solidFill>
                  <a:schemeClr val="tx1"/>
                </a:solidFill>
              </a:rPr>
              <a:t> </a:t>
            </a:r>
            <a:r>
              <a:rPr lang="pt-PT" sz="2400" b="0" dirty="0" err="1">
                <a:solidFill>
                  <a:schemeClr val="tx1"/>
                </a:solidFill>
              </a:rPr>
              <a:t>means</a:t>
            </a:r>
            <a:r>
              <a:rPr lang="pt-PT" sz="2400" b="0" dirty="0">
                <a:solidFill>
                  <a:schemeClr val="tx1"/>
                </a:solidFill>
              </a:rPr>
              <a:t> to </a:t>
            </a:r>
            <a:r>
              <a:rPr lang="pt-PT" sz="2400" b="0" dirty="0" err="1">
                <a:solidFill>
                  <a:schemeClr val="tx1"/>
                </a:solidFill>
              </a:rPr>
              <a:t>boost</a:t>
            </a:r>
            <a:r>
              <a:rPr lang="pt-PT" sz="2400" b="0" dirty="0">
                <a:solidFill>
                  <a:schemeClr val="tx1"/>
                </a:solidFill>
              </a:rPr>
              <a:t> local </a:t>
            </a:r>
            <a:r>
              <a:rPr lang="pt-PT" sz="2400" b="0" dirty="0" err="1">
                <a:solidFill>
                  <a:schemeClr val="tx1"/>
                </a:solidFill>
              </a:rPr>
              <a:t>economies</a:t>
            </a:r>
            <a:endParaRPr lang="pt-PT" sz="2400" b="0" dirty="0">
              <a:solidFill>
                <a:schemeClr val="tx1"/>
              </a:solidFill>
            </a:endParaRPr>
          </a:p>
        </p:txBody>
      </p:sp>
      <p:sp>
        <p:nvSpPr>
          <p:cNvPr id="6" name="CaixaDeTexto 5">
            <a:extLst>
              <a:ext uri="{FF2B5EF4-FFF2-40B4-BE49-F238E27FC236}">
                <a16:creationId xmlns="" xmlns:a16="http://schemas.microsoft.com/office/drawing/2014/main" id="{9BF8694A-E57D-4C8D-AACE-44ABE4FC4614}"/>
              </a:ext>
            </a:extLst>
          </p:cNvPr>
          <p:cNvSpPr txBox="1"/>
          <p:nvPr/>
        </p:nvSpPr>
        <p:spPr>
          <a:xfrm>
            <a:off x="381000" y="3045204"/>
            <a:ext cx="3229762" cy="1754326"/>
          </a:xfrm>
          <a:prstGeom prst="rect">
            <a:avLst/>
          </a:prstGeom>
          <a:noFill/>
        </p:spPr>
        <p:txBody>
          <a:bodyPr wrap="square" rtlCol="0">
            <a:spAutoFit/>
          </a:bodyPr>
          <a:lstStyle/>
          <a:p>
            <a:r>
              <a:rPr lang="en-US" altLang="zh-CN" sz="1800" dirty="0">
                <a:latin typeface="+mn-lt"/>
                <a:ea typeface="微软雅黑" panose="020B0503020204020204" pitchFamily="34" charset="-122"/>
                <a:cs typeface="MS PGothic" panose="020B0600070205080204" pitchFamily="34" charset="-128"/>
              </a:rPr>
              <a:t>Tourism traffic lines design based on "cultural belt", "Cultural circle" can be more complete to show the cultural characteristics of the destination.</a:t>
            </a:r>
          </a:p>
        </p:txBody>
      </p:sp>
      <p:sp>
        <p:nvSpPr>
          <p:cNvPr id="11" name="Footer Placeholder 3">
            <a:extLst>
              <a:ext uri="{FF2B5EF4-FFF2-40B4-BE49-F238E27FC236}">
                <a16:creationId xmlns="" xmlns:a16="http://schemas.microsoft.com/office/drawing/2014/main" id="{1F6D323F-F2C8-4A78-B8F2-288630F37DF3}"/>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42861310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3129914" y="3165627"/>
            <a:ext cx="5638401" cy="1293971"/>
          </a:xfrm>
          <a:prstGeom prst="roundRect">
            <a:avLst/>
          </a:prstGeom>
          <a:solidFill>
            <a:srgbClr val="F94801"/>
          </a:solidFill>
          <a:ln>
            <a:solidFill>
              <a:srgbClr val="FF4600"/>
            </a:solidFill>
          </a:ln>
        </p:spPr>
        <p:txBody>
          <a:bodyPr wrap="square" rtlCol="0" anchor="t">
            <a:spAutoFit/>
            <a:scene3d>
              <a:camera prst="orthographicFront"/>
              <a:lightRig rig="threePt" dir="t"/>
            </a:scene3d>
          </a:bodyPr>
          <a:lstStyle/>
          <a:p>
            <a:pPr marR="0" indent="-171450" defTabSz="914400" fontAlgn="auto">
              <a:buClrTx/>
              <a:buSzTx/>
              <a:buFontTx/>
              <a:buNone/>
              <a:defRPr/>
            </a:pPr>
            <a:r>
              <a:rPr kumimoji="0" lang="en-US" sz="1400" b="1" kern="1200" cap="none" spc="150" normalizeH="0" baseline="0" noProof="0" dirty="0">
                <a:solidFill>
                  <a:schemeClr val="bg1"/>
                </a:solidFill>
                <a:latin typeface="+mn-lt"/>
                <a:ea typeface="Arial Unicode MS" pitchFamily="34" charset="-122"/>
                <a:cs typeface="Arial Unicode MS" pitchFamily="34" charset="-122"/>
              </a:rPr>
              <a:t>The front end through the mobile payment entrance will make the transaction behavior of consumers and merchants data, making the traditional city travel business precipitation data, accumulating credit, and commercially high data.</a:t>
            </a:r>
            <a:r>
              <a:rPr kumimoji="0" sz="1400" b="1" kern="1200" cap="none" spc="150" normalizeH="0" baseline="0" noProof="0" dirty="0">
                <a:solidFill>
                  <a:schemeClr val="bg1"/>
                </a:solidFill>
                <a:latin typeface="+mn-lt"/>
                <a:ea typeface="Arial Unicode MS" pitchFamily="34" charset="-122"/>
                <a:cs typeface="Arial Unicode MS" pitchFamily="34" charset="-122"/>
              </a:rPr>
              <a:t> </a:t>
            </a:r>
          </a:p>
        </p:txBody>
      </p:sp>
      <p:sp>
        <p:nvSpPr>
          <p:cNvPr id="20" name="文本框 19"/>
          <p:cNvSpPr txBox="1"/>
          <p:nvPr/>
        </p:nvSpPr>
        <p:spPr>
          <a:xfrm>
            <a:off x="3137001" y="4660740"/>
            <a:ext cx="5631314" cy="817245"/>
          </a:xfrm>
          <a:prstGeom prst="roundRect">
            <a:avLst/>
          </a:prstGeom>
          <a:solidFill>
            <a:srgbClr val="F94801"/>
          </a:solidFill>
          <a:ln>
            <a:solidFill>
              <a:srgbClr val="FF4600"/>
            </a:solidFill>
          </a:ln>
        </p:spPr>
        <p:txBody>
          <a:bodyPr wrap="square" rtlCol="0" anchor="t">
            <a:spAutoFit/>
            <a:scene3d>
              <a:camera prst="orthographicFront"/>
              <a:lightRig rig="threePt" dir="t"/>
            </a:scene3d>
          </a:bodyPr>
          <a:lstStyle/>
          <a:p>
            <a:pPr marL="0" marR="0" lvl="5" indent="0" algn="l" defTabSz="914400" rtl="0" eaLnBrk="1" fontAlgn="auto" latinLnBrk="0" hangingPunct="1">
              <a:lnSpc>
                <a:spcPct val="100000"/>
              </a:lnSpc>
              <a:spcBef>
                <a:spcPts val="0"/>
              </a:spcBef>
              <a:spcAft>
                <a:spcPts val="0"/>
              </a:spcAft>
              <a:buClrTx/>
              <a:buSzTx/>
              <a:defRPr/>
            </a:pPr>
            <a:r>
              <a:rPr kumimoji="0" lang="en-US" sz="1400" b="1" i="0" u="none" strike="noStrike" kern="1200" cap="none" spc="150" normalizeH="0" baseline="0" noProof="0" dirty="0">
                <a:ln>
                  <a:noFill/>
                </a:ln>
                <a:solidFill>
                  <a:schemeClr val="bg1"/>
                </a:solidFill>
                <a:effectLst/>
                <a:uLnTx/>
                <a:uFillTx/>
                <a:latin typeface="+mn-lt"/>
                <a:ea typeface="微软雅黑" panose="020B0503020204020204" pitchFamily="34" charset="-122"/>
                <a:cs typeface="+mn-cs"/>
              </a:rPr>
              <a:t>The back end analyzes and processes large data, and realizes "speaking with data, making decisions based on data, acting on data".</a:t>
            </a:r>
            <a:endParaRPr kumimoji="0" sz="1400" b="1" i="0" u="none" strike="noStrike" kern="1200" cap="none" spc="150" normalizeH="0" baseline="0" noProof="0" dirty="0">
              <a:ln>
                <a:noFill/>
              </a:ln>
              <a:solidFill>
                <a:schemeClr val="bg1"/>
              </a:solidFill>
              <a:effectLst/>
              <a:uLnTx/>
              <a:uFillTx/>
              <a:latin typeface="+mn-lt"/>
              <a:ea typeface="微软雅黑" panose="020B0503020204020204" pitchFamily="34" charset="-122"/>
              <a:cs typeface="+mn-cs"/>
            </a:endParaRPr>
          </a:p>
        </p:txBody>
      </p:sp>
      <p:sp>
        <p:nvSpPr>
          <p:cNvPr id="11" name="文本框 10"/>
          <p:cNvSpPr txBox="1"/>
          <p:nvPr/>
        </p:nvSpPr>
        <p:spPr>
          <a:xfrm>
            <a:off x="2743200" y="1846263"/>
            <a:ext cx="6400800" cy="769441"/>
          </a:xfrm>
          <a:prstGeom prst="rect">
            <a:avLst/>
          </a:prstGeom>
          <a:noFill/>
        </p:spPr>
        <p:txBody>
          <a:bodyPr wrap="square" rtlCol="0" anchor="t">
            <a:spAutoFit/>
          </a:bodyPr>
          <a:lstStyle/>
          <a:p>
            <a:pPr marR="0" defTabSz="914400">
              <a:buClrTx/>
              <a:buSzTx/>
              <a:buFontTx/>
              <a:buNone/>
              <a:defRPr/>
            </a:pPr>
            <a:r>
              <a:rPr kumimoji="0" lang="en-US" altLang="zh-CN" sz="2200" b="1" kern="1200" cap="none" spc="0" normalizeH="0" baseline="0" noProof="0" dirty="0">
                <a:gradFill>
                  <a:gsLst>
                    <a:gs pos="10000">
                      <a:srgbClr val="FF4600"/>
                    </a:gs>
                    <a:gs pos="82000">
                      <a:schemeClr val="accent2">
                        <a:lumMod val="75000"/>
                      </a:schemeClr>
                    </a:gs>
                  </a:gsLst>
                  <a:lin ang="5400000" scaled="0"/>
                </a:gradFill>
                <a:latin typeface="+mn-lt"/>
                <a:ea typeface="微软雅黑" panose="020B0503020204020204" pitchFamily="34" charset="-122"/>
                <a:cs typeface="微软雅黑" panose="020B0503020204020204" pitchFamily="34" charset="-122"/>
                <a:sym typeface="+mn-ea"/>
              </a:rPr>
              <a:t>Mobile payment + urban tourism travel business big data smart operation platform</a:t>
            </a:r>
            <a:endParaRPr kumimoji="0" lang="zh-CN" altLang="en-US" sz="2200" b="1" kern="1200" cap="none" spc="0" normalizeH="0" baseline="0" noProof="0" dirty="0">
              <a:gradFill>
                <a:gsLst>
                  <a:gs pos="10000">
                    <a:srgbClr val="FF4600"/>
                  </a:gs>
                  <a:gs pos="82000">
                    <a:schemeClr val="accent2">
                      <a:lumMod val="75000"/>
                    </a:schemeClr>
                  </a:gs>
                </a:gsLst>
                <a:lin ang="5400000" scaled="0"/>
              </a:gradFill>
              <a:latin typeface="+mn-lt"/>
              <a:ea typeface="微软雅黑" panose="020B0503020204020204" pitchFamily="34" charset="-122"/>
              <a:cs typeface="微软雅黑" panose="020B0503020204020204" pitchFamily="34" charset="-122"/>
              <a:sym typeface="+mn-ea"/>
            </a:endParaRPr>
          </a:p>
        </p:txBody>
      </p:sp>
      <p:pic>
        <p:nvPicPr>
          <p:cNvPr id="3" name="图片 2" descr="11"/>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481013" y="2457975"/>
            <a:ext cx="1274763" cy="2996166"/>
          </a:xfrm>
          <a:prstGeom prst="rect">
            <a:avLst/>
          </a:prstGeom>
          <a:effectLst>
            <a:outerShdw blurRad="381000" dist="152400" dir="2700000" algn="tl" rotWithShape="0">
              <a:prstClr val="black">
                <a:alpha val="40000"/>
              </a:prstClr>
            </a:outerShdw>
          </a:effectLst>
        </p:spPr>
      </p:pic>
      <p:pic>
        <p:nvPicPr>
          <p:cNvPr id="15369" name="图片 5"/>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533400" y="2753376"/>
            <a:ext cx="1158875" cy="2283251"/>
          </a:xfrm>
          <a:prstGeom prst="rect">
            <a:avLst/>
          </a:prstGeom>
          <a:noFill/>
          <a:ln w="9525">
            <a:noFill/>
          </a:ln>
        </p:spPr>
      </p:pic>
      <p:pic>
        <p:nvPicPr>
          <p:cNvPr id="15370" name="Picture 7" descr="B:\米珈PPT\米珈购物中心合作\图片2.png图片2"/>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1708150" y="2969703"/>
            <a:ext cx="1227138" cy="3203575"/>
          </a:xfrm>
          <a:prstGeom prst="rect">
            <a:avLst/>
          </a:prstGeom>
          <a:noFill/>
          <a:ln w="9525">
            <a:noFill/>
          </a:ln>
        </p:spPr>
      </p:pic>
      <p:sp>
        <p:nvSpPr>
          <p:cNvPr id="12" name="Título 1">
            <a:extLst>
              <a:ext uri="{FF2B5EF4-FFF2-40B4-BE49-F238E27FC236}">
                <a16:creationId xmlns="" xmlns:a16="http://schemas.microsoft.com/office/drawing/2014/main" id="{0C491364-63E6-475C-A3C1-D9973CD3C5BF}"/>
              </a:ext>
            </a:extLst>
          </p:cNvPr>
          <p:cNvSpPr>
            <a:spLocks noGrp="1"/>
          </p:cNvSpPr>
          <p:nvPr>
            <p:ph type="title"/>
          </p:nvPr>
        </p:nvSpPr>
        <p:spPr>
          <a:xfrm>
            <a:off x="323849" y="115888"/>
            <a:ext cx="7385633" cy="1152525"/>
          </a:xfrm>
        </p:spPr>
        <p:txBody>
          <a:bodyPr/>
          <a:lstStyle/>
          <a:p>
            <a:r>
              <a:rPr lang="pt-PT" sz="2400" b="0" dirty="0" err="1">
                <a:solidFill>
                  <a:schemeClr val="tx1"/>
                </a:solidFill>
                <a:latin typeface="+mn-lt"/>
              </a:rPr>
              <a:t>Mobility</a:t>
            </a:r>
            <a:r>
              <a:rPr lang="pt-PT" sz="2400" b="0" dirty="0">
                <a:solidFill>
                  <a:schemeClr val="tx1"/>
                </a:solidFill>
                <a:latin typeface="+mn-lt"/>
              </a:rPr>
              <a:t> </a:t>
            </a:r>
            <a:r>
              <a:rPr lang="pt-PT" sz="2400" b="0" dirty="0" err="1">
                <a:solidFill>
                  <a:schemeClr val="tx1"/>
                </a:solidFill>
                <a:latin typeface="+mn-lt"/>
              </a:rPr>
              <a:t>and</a:t>
            </a:r>
            <a:r>
              <a:rPr lang="pt-PT" sz="2400" b="0" dirty="0">
                <a:solidFill>
                  <a:schemeClr val="tx1"/>
                </a:solidFill>
                <a:latin typeface="+mn-lt"/>
              </a:rPr>
              <a:t> </a:t>
            </a:r>
            <a:r>
              <a:rPr lang="pt-PT" sz="2400" b="0" dirty="0" err="1">
                <a:solidFill>
                  <a:schemeClr val="tx1"/>
                </a:solidFill>
                <a:latin typeface="+mn-lt"/>
              </a:rPr>
              <a:t>tourism</a:t>
            </a:r>
            <a:r>
              <a:rPr lang="pt-PT" sz="2400" b="0" dirty="0">
                <a:solidFill>
                  <a:schemeClr val="tx1"/>
                </a:solidFill>
                <a:latin typeface="+mn-lt"/>
              </a:rPr>
              <a:t> </a:t>
            </a:r>
            <a:r>
              <a:rPr lang="pt-PT" sz="2400" b="0" dirty="0" err="1">
                <a:solidFill>
                  <a:schemeClr val="tx1"/>
                </a:solidFill>
                <a:latin typeface="+mn-lt"/>
              </a:rPr>
              <a:t>means</a:t>
            </a:r>
            <a:r>
              <a:rPr lang="pt-PT" sz="2400" b="0" dirty="0">
                <a:solidFill>
                  <a:schemeClr val="tx1"/>
                </a:solidFill>
                <a:latin typeface="+mn-lt"/>
              </a:rPr>
              <a:t> to </a:t>
            </a:r>
            <a:r>
              <a:rPr lang="pt-PT" sz="2400" b="0" dirty="0" err="1">
                <a:solidFill>
                  <a:schemeClr val="tx1"/>
                </a:solidFill>
                <a:latin typeface="+mn-lt"/>
              </a:rPr>
              <a:t>boost</a:t>
            </a:r>
            <a:r>
              <a:rPr lang="pt-PT" sz="2400" b="0" dirty="0">
                <a:solidFill>
                  <a:schemeClr val="tx1"/>
                </a:solidFill>
                <a:latin typeface="+mn-lt"/>
              </a:rPr>
              <a:t> local </a:t>
            </a:r>
            <a:r>
              <a:rPr lang="pt-PT" sz="2400" b="0" dirty="0" err="1">
                <a:solidFill>
                  <a:schemeClr val="tx1"/>
                </a:solidFill>
                <a:latin typeface="+mn-lt"/>
              </a:rPr>
              <a:t>economies</a:t>
            </a:r>
            <a:r>
              <a:rPr lang="pt-PT" sz="2400" b="0" dirty="0">
                <a:solidFill>
                  <a:schemeClr val="tx1"/>
                </a:solidFill>
                <a:latin typeface="+mn-lt"/>
              </a:rPr>
              <a:t/>
            </a:r>
            <a:br>
              <a:rPr lang="pt-PT" sz="2400" b="0" dirty="0">
                <a:solidFill>
                  <a:schemeClr val="tx1"/>
                </a:solidFill>
                <a:latin typeface="+mn-lt"/>
              </a:rPr>
            </a:br>
            <a:r>
              <a:rPr lang="en-US" altLang="zh-CN" sz="2000" b="0" dirty="0">
                <a:solidFill>
                  <a:schemeClr val="tx1"/>
                </a:solidFill>
                <a:latin typeface="+mn-lt"/>
              </a:rPr>
              <a:t>PAYMENT TECHNOLOGIES and tourism opportunities</a:t>
            </a:r>
            <a:endParaRPr lang="pt-PT" sz="2400" b="0" dirty="0">
              <a:solidFill>
                <a:schemeClr val="tx1"/>
              </a:solidFill>
              <a:latin typeface="+mn-lt"/>
            </a:endParaRPr>
          </a:p>
        </p:txBody>
      </p:sp>
      <p:sp>
        <p:nvSpPr>
          <p:cNvPr id="13" name="Footer Placeholder 3">
            <a:extLst>
              <a:ext uri="{FF2B5EF4-FFF2-40B4-BE49-F238E27FC236}">
                <a16:creationId xmlns="" xmlns:a16="http://schemas.microsoft.com/office/drawing/2014/main" id="{77019ABA-BA17-4688-A4E3-32BA55FFEEBC}"/>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2174313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B9D6CF82-4A56-4DC3-9BA5-38289AA7CB9A}"/>
              </a:ext>
            </a:extLst>
          </p:cNvPr>
          <p:cNvPicPr>
            <a:picLocks noChangeAspect="1"/>
          </p:cNvPicPr>
          <p:nvPr/>
        </p:nvPicPr>
        <p:blipFill rotWithShape="1">
          <a:blip r:embed="rId2" cstate="screen">
            <a:extLst>
              <a:ext uri="{28A0092B-C50C-407E-A947-70E740481C1C}">
                <a14:useLocalDpi xmlns="" xmlns:a14="http://schemas.microsoft.com/office/drawing/2010/main"/>
              </a:ext>
            </a:extLst>
          </a:blip>
          <a:srcRect l="46511"/>
          <a:stretch/>
        </p:blipFill>
        <p:spPr>
          <a:xfrm>
            <a:off x="4973585" y="3184937"/>
            <a:ext cx="4162632" cy="1715580"/>
          </a:xfrm>
          <a:prstGeom prst="rect">
            <a:avLst/>
          </a:prstGeom>
        </p:spPr>
      </p:pic>
      <p:pic>
        <p:nvPicPr>
          <p:cNvPr id="5" name="Imagem 4">
            <a:extLst>
              <a:ext uri="{FF2B5EF4-FFF2-40B4-BE49-F238E27FC236}">
                <a16:creationId xmlns="" xmlns:a16="http://schemas.microsoft.com/office/drawing/2014/main" id="{FB71F10C-EC5A-4A94-A6DA-D831CB5F101C}"/>
              </a:ext>
            </a:extLst>
          </p:cNvPr>
          <p:cNvPicPr>
            <a:picLocks noChangeAspect="1"/>
          </p:cNvPicPr>
          <p:nvPr/>
        </p:nvPicPr>
        <p:blipFill>
          <a:blip r:embed="rId3" cstate="print"/>
          <a:stretch>
            <a:fillRect/>
          </a:stretch>
        </p:blipFill>
        <p:spPr>
          <a:xfrm>
            <a:off x="5929544" y="1511258"/>
            <a:ext cx="3130487" cy="1304016"/>
          </a:xfrm>
          <a:prstGeom prst="rect">
            <a:avLst/>
          </a:prstGeom>
        </p:spPr>
      </p:pic>
      <p:sp>
        <p:nvSpPr>
          <p:cNvPr id="2" name="Título 1">
            <a:extLst>
              <a:ext uri="{FF2B5EF4-FFF2-40B4-BE49-F238E27FC236}">
                <a16:creationId xmlns="" xmlns:a16="http://schemas.microsoft.com/office/drawing/2014/main" id="{FE5354AA-469D-4A9B-984B-A89170C5780A}"/>
              </a:ext>
            </a:extLst>
          </p:cNvPr>
          <p:cNvSpPr>
            <a:spLocks noGrp="1"/>
          </p:cNvSpPr>
          <p:nvPr>
            <p:ph type="title"/>
          </p:nvPr>
        </p:nvSpPr>
        <p:spPr>
          <a:xfrm>
            <a:off x="323849" y="115888"/>
            <a:ext cx="7486301" cy="1152525"/>
          </a:xfrm>
        </p:spPr>
        <p:txBody>
          <a:bodyPr/>
          <a:lstStyle/>
          <a:p>
            <a:r>
              <a:rPr lang="en-US" sz="2400" b="0" dirty="0">
                <a:solidFill>
                  <a:srgbClr val="7030A0"/>
                </a:solidFill>
              </a:rPr>
              <a:t>SMART Urban Transportation Control and Management</a:t>
            </a:r>
            <a:r>
              <a:rPr lang="pt-PT" sz="2000" b="0" dirty="0">
                <a:solidFill>
                  <a:srgbClr val="7030A0"/>
                </a:solidFill>
              </a:rPr>
              <a:t/>
            </a:r>
            <a:br>
              <a:rPr lang="pt-PT" sz="2000" b="0" dirty="0">
                <a:solidFill>
                  <a:srgbClr val="7030A0"/>
                </a:solidFill>
              </a:rPr>
            </a:br>
            <a:r>
              <a:rPr lang="pt-PT" sz="2000" b="0" dirty="0" err="1">
                <a:solidFill>
                  <a:srgbClr val="7030A0"/>
                </a:solidFill>
              </a:rPr>
              <a:t>Big</a:t>
            </a:r>
            <a:r>
              <a:rPr lang="pt-PT" sz="2000" b="0" dirty="0">
                <a:solidFill>
                  <a:srgbClr val="7030A0"/>
                </a:solidFill>
              </a:rPr>
              <a:t> data </a:t>
            </a:r>
            <a:r>
              <a:rPr lang="pt-PT" sz="2000" b="0" dirty="0" err="1">
                <a:solidFill>
                  <a:srgbClr val="7030A0"/>
                </a:solidFill>
              </a:rPr>
              <a:t>and</a:t>
            </a:r>
            <a:r>
              <a:rPr lang="pt-PT" sz="2000" b="0" dirty="0">
                <a:solidFill>
                  <a:srgbClr val="7030A0"/>
                </a:solidFill>
              </a:rPr>
              <a:t> </a:t>
            </a:r>
            <a:r>
              <a:rPr lang="pt-PT" sz="2000" b="0" dirty="0" err="1">
                <a:solidFill>
                  <a:srgbClr val="7030A0"/>
                </a:solidFill>
              </a:rPr>
              <a:t>inteligent</a:t>
            </a:r>
            <a:r>
              <a:rPr lang="pt-PT" sz="2000" b="0" dirty="0">
                <a:solidFill>
                  <a:srgbClr val="7030A0"/>
                </a:solidFill>
              </a:rPr>
              <a:t> </a:t>
            </a:r>
            <a:r>
              <a:rPr lang="pt-PT" sz="2000" b="0" dirty="0" err="1">
                <a:solidFill>
                  <a:srgbClr val="7030A0"/>
                </a:solidFill>
              </a:rPr>
              <a:t>traffic</a:t>
            </a:r>
            <a:r>
              <a:rPr lang="pt-PT" sz="2000" b="0" dirty="0">
                <a:solidFill>
                  <a:srgbClr val="7030A0"/>
                </a:solidFill>
              </a:rPr>
              <a:t> </a:t>
            </a:r>
            <a:r>
              <a:rPr lang="pt-PT" sz="2000" b="0" dirty="0" err="1">
                <a:solidFill>
                  <a:srgbClr val="7030A0"/>
                </a:solidFill>
              </a:rPr>
              <a:t>planning</a:t>
            </a:r>
            <a:r>
              <a:rPr lang="pt-PT" sz="2000" b="0" dirty="0">
                <a:solidFill>
                  <a:srgbClr val="7030A0"/>
                </a:solidFill>
              </a:rPr>
              <a:t> </a:t>
            </a:r>
            <a:r>
              <a:rPr lang="pt-PT" sz="2000" b="0" dirty="0" err="1">
                <a:solidFill>
                  <a:srgbClr val="7030A0"/>
                </a:solidFill>
              </a:rPr>
              <a:t>and</a:t>
            </a:r>
            <a:r>
              <a:rPr lang="pt-PT" sz="2000" b="0" dirty="0">
                <a:solidFill>
                  <a:srgbClr val="7030A0"/>
                </a:solidFill>
              </a:rPr>
              <a:t> </a:t>
            </a:r>
            <a:r>
              <a:rPr lang="pt-PT" sz="2000" b="0" dirty="0" err="1">
                <a:solidFill>
                  <a:srgbClr val="7030A0"/>
                </a:solidFill>
              </a:rPr>
              <a:t>control</a:t>
            </a:r>
            <a:r>
              <a:rPr lang="pt-PT" sz="2000" b="0" dirty="0">
                <a:solidFill>
                  <a:srgbClr val="7030A0"/>
                </a:solidFill>
              </a:rPr>
              <a:t> in Shenzhen</a:t>
            </a:r>
            <a:endParaRPr lang="pt-PT" sz="2000" b="0" dirty="0"/>
          </a:p>
        </p:txBody>
      </p:sp>
      <p:sp>
        <p:nvSpPr>
          <p:cNvPr id="3" name="Marcador de Posição de Conteúdo 2">
            <a:extLst>
              <a:ext uri="{FF2B5EF4-FFF2-40B4-BE49-F238E27FC236}">
                <a16:creationId xmlns="" xmlns:a16="http://schemas.microsoft.com/office/drawing/2014/main" id="{3713C3F6-B08F-49C4-AADD-BA9A33F2ED60}"/>
              </a:ext>
            </a:extLst>
          </p:cNvPr>
          <p:cNvSpPr>
            <a:spLocks noGrp="1"/>
          </p:cNvSpPr>
          <p:nvPr>
            <p:ph idx="1"/>
          </p:nvPr>
        </p:nvSpPr>
        <p:spPr>
          <a:xfrm>
            <a:off x="0" y="1916113"/>
            <a:ext cx="5377343" cy="4608512"/>
          </a:xfrm>
        </p:spPr>
        <p:txBody>
          <a:bodyPr/>
          <a:lstStyle/>
          <a:p>
            <a:pPr marL="0" indent="0">
              <a:buNone/>
            </a:pPr>
            <a:r>
              <a:rPr lang="pt-PT" sz="1800" dirty="0">
                <a:solidFill>
                  <a:schemeClr val="tx1"/>
                </a:solidFill>
              </a:rPr>
              <a:t>Complete data set</a:t>
            </a:r>
          </a:p>
          <a:p>
            <a:pPr lvl="1">
              <a:spcBef>
                <a:spcPts val="0"/>
              </a:spcBef>
              <a:spcAft>
                <a:spcPts val="600"/>
              </a:spcAft>
            </a:pPr>
            <a:r>
              <a:rPr lang="pt-PT" dirty="0" err="1"/>
              <a:t>Statistical</a:t>
            </a:r>
            <a:r>
              <a:rPr lang="pt-PT" dirty="0"/>
              <a:t> data </a:t>
            </a:r>
          </a:p>
          <a:p>
            <a:pPr lvl="1">
              <a:spcBef>
                <a:spcPts val="0"/>
              </a:spcBef>
              <a:spcAft>
                <a:spcPts val="600"/>
              </a:spcAft>
            </a:pPr>
            <a:r>
              <a:rPr lang="pt-PT" dirty="0" err="1"/>
              <a:t>Operational</a:t>
            </a:r>
            <a:r>
              <a:rPr lang="pt-PT" dirty="0"/>
              <a:t> data</a:t>
            </a:r>
          </a:p>
          <a:p>
            <a:pPr lvl="2">
              <a:spcBef>
                <a:spcPts val="0"/>
              </a:spcBef>
              <a:spcAft>
                <a:spcPts val="600"/>
              </a:spcAft>
            </a:pPr>
            <a:r>
              <a:rPr lang="pt-PT" dirty="0" err="1"/>
              <a:t>Transit</a:t>
            </a:r>
            <a:r>
              <a:rPr lang="pt-PT" dirty="0"/>
              <a:t> </a:t>
            </a:r>
            <a:r>
              <a:rPr lang="pt-PT" dirty="0" err="1"/>
              <a:t>inforamation</a:t>
            </a:r>
            <a:r>
              <a:rPr lang="pt-PT" dirty="0"/>
              <a:t> </a:t>
            </a:r>
            <a:r>
              <a:rPr lang="pt-PT" dirty="0" err="1"/>
              <a:t>and</a:t>
            </a:r>
            <a:r>
              <a:rPr lang="pt-PT" dirty="0"/>
              <a:t> </a:t>
            </a:r>
            <a:r>
              <a:rPr lang="pt-PT" dirty="0" err="1"/>
              <a:t>boarding</a:t>
            </a:r>
            <a:r>
              <a:rPr lang="pt-PT" dirty="0"/>
              <a:t> </a:t>
            </a:r>
            <a:r>
              <a:rPr lang="pt-PT" dirty="0" err="1"/>
              <a:t>passenger</a:t>
            </a:r>
            <a:r>
              <a:rPr lang="pt-PT" dirty="0"/>
              <a:t> </a:t>
            </a:r>
            <a:r>
              <a:rPr lang="pt-PT" dirty="0" err="1"/>
              <a:t>information</a:t>
            </a:r>
            <a:endParaRPr lang="pt-PT" dirty="0"/>
          </a:p>
          <a:p>
            <a:pPr lvl="2">
              <a:spcBef>
                <a:spcPts val="0"/>
              </a:spcBef>
              <a:spcAft>
                <a:spcPts val="600"/>
              </a:spcAft>
            </a:pPr>
            <a:r>
              <a:rPr lang="pt-PT" dirty="0" err="1"/>
              <a:t>Curb</a:t>
            </a:r>
            <a:r>
              <a:rPr lang="pt-PT" dirty="0"/>
              <a:t> </a:t>
            </a:r>
            <a:r>
              <a:rPr lang="pt-PT" dirty="0" err="1"/>
              <a:t>side</a:t>
            </a:r>
            <a:r>
              <a:rPr lang="pt-PT" dirty="0"/>
              <a:t> real time parking </a:t>
            </a:r>
            <a:r>
              <a:rPr lang="pt-PT" dirty="0" err="1"/>
              <a:t>monitoring</a:t>
            </a:r>
            <a:endParaRPr lang="pt-PT" dirty="0"/>
          </a:p>
          <a:p>
            <a:pPr lvl="1">
              <a:spcBef>
                <a:spcPts val="0"/>
              </a:spcBef>
              <a:spcAft>
                <a:spcPts val="600"/>
              </a:spcAft>
            </a:pPr>
            <a:r>
              <a:rPr lang="pt-PT" dirty="0"/>
              <a:t>Mobile data</a:t>
            </a:r>
          </a:p>
          <a:p>
            <a:pPr lvl="2">
              <a:spcBef>
                <a:spcPts val="0"/>
              </a:spcBef>
              <a:spcAft>
                <a:spcPts val="600"/>
              </a:spcAft>
            </a:pPr>
            <a:r>
              <a:rPr lang="pt-PT" dirty="0" err="1"/>
              <a:t>Activity</a:t>
            </a:r>
            <a:r>
              <a:rPr lang="pt-PT" dirty="0"/>
              <a:t> data</a:t>
            </a:r>
          </a:p>
          <a:p>
            <a:pPr lvl="1">
              <a:spcBef>
                <a:spcPts val="0"/>
              </a:spcBef>
              <a:spcAft>
                <a:spcPts val="600"/>
              </a:spcAft>
            </a:pPr>
            <a:r>
              <a:rPr lang="pt-PT" dirty="0"/>
              <a:t>GPS data</a:t>
            </a:r>
          </a:p>
          <a:p>
            <a:pPr lvl="2">
              <a:spcBef>
                <a:spcPts val="0"/>
              </a:spcBef>
              <a:spcAft>
                <a:spcPts val="600"/>
              </a:spcAft>
            </a:pPr>
            <a:r>
              <a:rPr lang="pt-PT" dirty="0" err="1"/>
              <a:t>from</a:t>
            </a:r>
            <a:r>
              <a:rPr lang="pt-PT" dirty="0"/>
              <a:t> táxi </a:t>
            </a:r>
            <a:r>
              <a:rPr lang="pt-PT" dirty="0" err="1"/>
              <a:t>and</a:t>
            </a:r>
            <a:r>
              <a:rPr lang="pt-PT" dirty="0"/>
              <a:t> comercial </a:t>
            </a:r>
            <a:r>
              <a:rPr lang="pt-PT" dirty="0" err="1"/>
              <a:t>vehicles</a:t>
            </a:r>
            <a:r>
              <a:rPr lang="pt-PT" dirty="0"/>
              <a:t> </a:t>
            </a:r>
            <a:r>
              <a:rPr lang="pt-PT" dirty="0" err="1"/>
              <a:t>and</a:t>
            </a:r>
            <a:r>
              <a:rPr lang="pt-PT" dirty="0"/>
              <a:t> BAIDU LOCATION</a:t>
            </a:r>
          </a:p>
          <a:p>
            <a:pPr lvl="2">
              <a:spcBef>
                <a:spcPts val="0"/>
              </a:spcBef>
              <a:spcAft>
                <a:spcPts val="600"/>
              </a:spcAft>
            </a:pPr>
            <a:r>
              <a:rPr lang="pt-PT" dirty="0"/>
              <a:t>MOBILITY DATA </a:t>
            </a:r>
            <a:r>
              <a:rPr lang="pt-PT" dirty="0" err="1"/>
              <a:t>with</a:t>
            </a:r>
            <a:r>
              <a:rPr lang="pt-PT" dirty="0"/>
              <a:t> TENCENT </a:t>
            </a:r>
            <a:r>
              <a:rPr lang="pt-PT" dirty="0" err="1"/>
              <a:t>partnership</a:t>
            </a:r>
            <a:endParaRPr lang="pt-PT" dirty="0"/>
          </a:p>
          <a:p>
            <a:pPr marL="758825" lvl="2" indent="0">
              <a:buNone/>
            </a:pPr>
            <a:endParaRPr lang="pt-PT" dirty="0"/>
          </a:p>
        </p:txBody>
      </p:sp>
      <p:pic>
        <p:nvPicPr>
          <p:cNvPr id="7" name="Imagem 6">
            <a:extLst>
              <a:ext uri="{FF2B5EF4-FFF2-40B4-BE49-F238E27FC236}">
                <a16:creationId xmlns="" xmlns:a16="http://schemas.microsoft.com/office/drawing/2014/main" id="{C4FB87E2-3FFC-47BC-BBF1-298EFC43B771}"/>
              </a:ext>
            </a:extLst>
          </p:cNvPr>
          <p:cNvPicPr>
            <a:picLocks noChangeAspect="1"/>
          </p:cNvPicPr>
          <p:nvPr/>
        </p:nvPicPr>
        <p:blipFill rotWithShape="1">
          <a:blip r:embed="rId4" cstate="screen">
            <a:extLst>
              <a:ext uri="{28A0092B-C50C-407E-A947-70E740481C1C}">
                <a14:useLocalDpi xmlns="" xmlns:a14="http://schemas.microsoft.com/office/drawing/2010/main"/>
              </a:ext>
            </a:extLst>
          </a:blip>
          <a:srcRect l="66046"/>
          <a:stretch/>
        </p:blipFill>
        <p:spPr>
          <a:xfrm>
            <a:off x="4066999" y="1536738"/>
            <a:ext cx="1813173" cy="1180383"/>
          </a:xfrm>
          <a:prstGeom prst="rect">
            <a:avLst/>
          </a:prstGeom>
        </p:spPr>
      </p:pic>
      <p:sp>
        <p:nvSpPr>
          <p:cNvPr id="9" name="Footer Placeholder 3">
            <a:extLst>
              <a:ext uri="{FF2B5EF4-FFF2-40B4-BE49-F238E27FC236}">
                <a16:creationId xmlns="" xmlns:a16="http://schemas.microsoft.com/office/drawing/2014/main" id="{C972EE44-ABCB-4B03-A4CB-43950AEFC439}"/>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29505737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 xmlns:a16="http://schemas.microsoft.com/office/drawing/2014/main" id="{3DC8B05D-04B2-4B0D-94FB-E5137E8FE6C7}"/>
              </a:ext>
            </a:extLst>
          </p:cNvPr>
          <p:cNvPicPr>
            <a:picLocks noChangeAspect="1"/>
          </p:cNvPicPr>
          <p:nvPr/>
        </p:nvPicPr>
        <p:blipFill>
          <a:blip r:embed="rId2" cstate="print"/>
          <a:stretch>
            <a:fillRect/>
          </a:stretch>
        </p:blipFill>
        <p:spPr>
          <a:xfrm>
            <a:off x="204837" y="2633662"/>
            <a:ext cx="8734326" cy="3375708"/>
          </a:xfrm>
          <a:prstGeom prst="rect">
            <a:avLst/>
          </a:prstGeom>
        </p:spPr>
      </p:pic>
      <p:sp>
        <p:nvSpPr>
          <p:cNvPr id="6" name="Retângulo 5">
            <a:extLst>
              <a:ext uri="{FF2B5EF4-FFF2-40B4-BE49-F238E27FC236}">
                <a16:creationId xmlns="" xmlns:a16="http://schemas.microsoft.com/office/drawing/2014/main" id="{39F49F36-B023-44EA-9D8D-49157E8A9DA4}"/>
              </a:ext>
            </a:extLst>
          </p:cNvPr>
          <p:cNvSpPr/>
          <p:nvPr/>
        </p:nvSpPr>
        <p:spPr>
          <a:xfrm>
            <a:off x="542260" y="1535539"/>
            <a:ext cx="7921255" cy="707886"/>
          </a:xfrm>
          <a:prstGeom prst="rect">
            <a:avLst/>
          </a:prstGeom>
        </p:spPr>
        <p:txBody>
          <a:bodyPr wrap="square">
            <a:spAutoFit/>
          </a:bodyPr>
          <a:lstStyle/>
          <a:p>
            <a:r>
              <a:rPr lang="en-US" sz="2000" dirty="0">
                <a:solidFill>
                  <a:srgbClr val="000000"/>
                </a:solidFill>
              </a:rPr>
              <a:t>Zonal Real-Time Traffic Management Strategies Based on Traffic Flow Back-Tracing Model</a:t>
            </a:r>
            <a:endParaRPr lang="pt-PT" sz="2000" dirty="0"/>
          </a:p>
        </p:txBody>
      </p:sp>
      <p:sp>
        <p:nvSpPr>
          <p:cNvPr id="7" name="Título 1">
            <a:extLst>
              <a:ext uri="{FF2B5EF4-FFF2-40B4-BE49-F238E27FC236}">
                <a16:creationId xmlns="" xmlns:a16="http://schemas.microsoft.com/office/drawing/2014/main" id="{05B4E816-1480-465B-BA32-39967FAC48B8}"/>
              </a:ext>
            </a:extLst>
          </p:cNvPr>
          <p:cNvSpPr>
            <a:spLocks noGrp="1"/>
          </p:cNvSpPr>
          <p:nvPr>
            <p:ph type="title"/>
          </p:nvPr>
        </p:nvSpPr>
        <p:spPr>
          <a:xfrm>
            <a:off x="323849" y="115888"/>
            <a:ext cx="7486301" cy="1152525"/>
          </a:xfrm>
        </p:spPr>
        <p:txBody>
          <a:bodyPr/>
          <a:lstStyle/>
          <a:p>
            <a:r>
              <a:rPr lang="en-US" sz="2400" b="0" dirty="0">
                <a:solidFill>
                  <a:srgbClr val="7030A0"/>
                </a:solidFill>
              </a:rPr>
              <a:t>SMART Urban Transportation Control and Management</a:t>
            </a:r>
            <a:r>
              <a:rPr lang="pt-PT" sz="2000" b="0" dirty="0">
                <a:solidFill>
                  <a:srgbClr val="7030A0"/>
                </a:solidFill>
              </a:rPr>
              <a:t/>
            </a:r>
            <a:br>
              <a:rPr lang="pt-PT" sz="2000" b="0" dirty="0">
                <a:solidFill>
                  <a:srgbClr val="7030A0"/>
                </a:solidFill>
              </a:rPr>
            </a:br>
            <a:r>
              <a:rPr lang="pt-PT" sz="2000" b="0" dirty="0" err="1">
                <a:solidFill>
                  <a:srgbClr val="7030A0"/>
                </a:solidFill>
              </a:rPr>
              <a:t>Big</a:t>
            </a:r>
            <a:r>
              <a:rPr lang="pt-PT" sz="2000" b="0" dirty="0">
                <a:solidFill>
                  <a:srgbClr val="7030A0"/>
                </a:solidFill>
              </a:rPr>
              <a:t> data </a:t>
            </a:r>
            <a:r>
              <a:rPr lang="pt-PT" sz="2000" b="0" dirty="0" err="1">
                <a:solidFill>
                  <a:srgbClr val="7030A0"/>
                </a:solidFill>
              </a:rPr>
              <a:t>and</a:t>
            </a:r>
            <a:r>
              <a:rPr lang="pt-PT" sz="2000" b="0" dirty="0">
                <a:solidFill>
                  <a:srgbClr val="7030A0"/>
                </a:solidFill>
              </a:rPr>
              <a:t> </a:t>
            </a:r>
            <a:r>
              <a:rPr lang="pt-PT" sz="2000" b="0" dirty="0" err="1">
                <a:solidFill>
                  <a:srgbClr val="7030A0"/>
                </a:solidFill>
              </a:rPr>
              <a:t>inteligent</a:t>
            </a:r>
            <a:r>
              <a:rPr lang="pt-PT" sz="2000" b="0" dirty="0">
                <a:solidFill>
                  <a:srgbClr val="7030A0"/>
                </a:solidFill>
              </a:rPr>
              <a:t> </a:t>
            </a:r>
            <a:r>
              <a:rPr lang="pt-PT" sz="2000" b="0" dirty="0" err="1">
                <a:solidFill>
                  <a:srgbClr val="7030A0"/>
                </a:solidFill>
              </a:rPr>
              <a:t>traffic</a:t>
            </a:r>
            <a:r>
              <a:rPr lang="pt-PT" sz="2000" b="0" dirty="0">
                <a:solidFill>
                  <a:srgbClr val="7030A0"/>
                </a:solidFill>
              </a:rPr>
              <a:t> </a:t>
            </a:r>
            <a:r>
              <a:rPr lang="pt-PT" sz="2000" b="0" dirty="0" err="1">
                <a:solidFill>
                  <a:srgbClr val="7030A0"/>
                </a:solidFill>
              </a:rPr>
              <a:t>planning</a:t>
            </a:r>
            <a:r>
              <a:rPr lang="pt-PT" sz="2000" b="0" dirty="0">
                <a:solidFill>
                  <a:srgbClr val="7030A0"/>
                </a:solidFill>
              </a:rPr>
              <a:t> </a:t>
            </a:r>
            <a:r>
              <a:rPr lang="pt-PT" sz="2000" b="0" dirty="0" err="1">
                <a:solidFill>
                  <a:srgbClr val="7030A0"/>
                </a:solidFill>
              </a:rPr>
              <a:t>and</a:t>
            </a:r>
            <a:r>
              <a:rPr lang="pt-PT" sz="2000" b="0" dirty="0">
                <a:solidFill>
                  <a:srgbClr val="7030A0"/>
                </a:solidFill>
              </a:rPr>
              <a:t> </a:t>
            </a:r>
            <a:r>
              <a:rPr lang="pt-PT" sz="2000" b="0" dirty="0" err="1">
                <a:solidFill>
                  <a:srgbClr val="7030A0"/>
                </a:solidFill>
              </a:rPr>
              <a:t>control</a:t>
            </a:r>
            <a:r>
              <a:rPr lang="pt-PT" sz="2000" b="0" dirty="0">
                <a:solidFill>
                  <a:srgbClr val="7030A0"/>
                </a:solidFill>
              </a:rPr>
              <a:t> in Shenzhen</a:t>
            </a:r>
            <a:endParaRPr lang="pt-PT" sz="2000" b="0" dirty="0"/>
          </a:p>
        </p:txBody>
      </p:sp>
      <p:sp>
        <p:nvSpPr>
          <p:cNvPr id="10" name="Footer Placeholder 3">
            <a:extLst>
              <a:ext uri="{FF2B5EF4-FFF2-40B4-BE49-F238E27FC236}">
                <a16:creationId xmlns="" xmlns:a16="http://schemas.microsoft.com/office/drawing/2014/main" id="{5AE377D0-F435-42B5-B403-A697CAE7983E}"/>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27066371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767EB50B-E3D0-4820-B7C5-9DD17F656AD4}"/>
              </a:ext>
            </a:extLst>
          </p:cNvPr>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5824540" y="1573618"/>
            <a:ext cx="2831931" cy="3874514"/>
          </a:xfrm>
          <a:prstGeom prst="rect">
            <a:avLst/>
          </a:prstGeom>
        </p:spPr>
      </p:pic>
      <p:pic>
        <p:nvPicPr>
          <p:cNvPr id="8" name="Imagem 7">
            <a:extLst>
              <a:ext uri="{FF2B5EF4-FFF2-40B4-BE49-F238E27FC236}">
                <a16:creationId xmlns="" xmlns:a16="http://schemas.microsoft.com/office/drawing/2014/main" id="{E0C57179-88F0-4116-851D-AF8EFE2FBEDE}"/>
              </a:ext>
            </a:extLst>
          </p:cNvPr>
          <p:cNvPicPr>
            <a:picLocks noChangeAspect="1"/>
          </p:cNvPicPr>
          <p:nvPr/>
        </p:nvPicPr>
        <p:blipFill>
          <a:blip r:embed="rId3" cstate="print"/>
          <a:stretch>
            <a:fillRect/>
          </a:stretch>
        </p:blipFill>
        <p:spPr>
          <a:xfrm>
            <a:off x="476364" y="1760120"/>
            <a:ext cx="4257225" cy="1849200"/>
          </a:xfrm>
          <a:prstGeom prst="rect">
            <a:avLst/>
          </a:prstGeom>
        </p:spPr>
      </p:pic>
      <p:pic>
        <p:nvPicPr>
          <p:cNvPr id="9" name="Imagem 8">
            <a:extLst>
              <a:ext uri="{FF2B5EF4-FFF2-40B4-BE49-F238E27FC236}">
                <a16:creationId xmlns="" xmlns:a16="http://schemas.microsoft.com/office/drawing/2014/main" id="{D7E41EDE-BE56-4B22-96C4-77C9291B61B1}"/>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76364" y="4183718"/>
            <a:ext cx="3438339" cy="1894423"/>
          </a:xfrm>
          <a:prstGeom prst="rect">
            <a:avLst/>
          </a:prstGeom>
        </p:spPr>
      </p:pic>
      <p:sp>
        <p:nvSpPr>
          <p:cNvPr id="10" name="Retângulo: Cantos Arredondados 9">
            <a:extLst>
              <a:ext uri="{FF2B5EF4-FFF2-40B4-BE49-F238E27FC236}">
                <a16:creationId xmlns="" xmlns:a16="http://schemas.microsoft.com/office/drawing/2014/main" id="{9CF7D972-D625-462B-AA61-57BDFF24F721}"/>
              </a:ext>
            </a:extLst>
          </p:cNvPr>
          <p:cNvSpPr/>
          <p:nvPr/>
        </p:nvSpPr>
        <p:spPr>
          <a:xfrm>
            <a:off x="7038754" y="3611450"/>
            <a:ext cx="1488558" cy="1836681"/>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PT"/>
          </a:p>
        </p:txBody>
      </p:sp>
      <p:sp>
        <p:nvSpPr>
          <p:cNvPr id="11" name="Retângulo 10">
            <a:extLst>
              <a:ext uri="{FF2B5EF4-FFF2-40B4-BE49-F238E27FC236}">
                <a16:creationId xmlns="" xmlns:a16="http://schemas.microsoft.com/office/drawing/2014/main" id="{8FEF0D5D-D43C-46C8-A3E0-269A17E2C6FD}"/>
              </a:ext>
            </a:extLst>
          </p:cNvPr>
          <p:cNvSpPr/>
          <p:nvPr/>
        </p:nvSpPr>
        <p:spPr>
          <a:xfrm>
            <a:off x="0" y="3778234"/>
            <a:ext cx="6858000" cy="369332"/>
          </a:xfrm>
          <a:prstGeom prst="rect">
            <a:avLst/>
          </a:prstGeom>
        </p:spPr>
        <p:txBody>
          <a:bodyPr wrap="square">
            <a:spAutoFit/>
          </a:bodyPr>
          <a:lstStyle/>
          <a:p>
            <a:r>
              <a:rPr lang="en-US" sz="1800" dirty="0">
                <a:solidFill>
                  <a:srgbClr val="000000"/>
                </a:solidFill>
                <a:latin typeface="Microsoft YaHei" panose="020B0503020204020204" pitchFamily="34" charset="-122"/>
              </a:rPr>
              <a:t>Technical law-Enforcement for Illegal Parking</a:t>
            </a:r>
            <a:endParaRPr lang="pt-PT" sz="1800" dirty="0"/>
          </a:p>
        </p:txBody>
      </p:sp>
      <p:sp>
        <p:nvSpPr>
          <p:cNvPr id="13" name="Título 1">
            <a:extLst>
              <a:ext uri="{FF2B5EF4-FFF2-40B4-BE49-F238E27FC236}">
                <a16:creationId xmlns="" xmlns:a16="http://schemas.microsoft.com/office/drawing/2014/main" id="{92E68F8E-3C41-45DD-AB51-5ED54689198C}"/>
              </a:ext>
            </a:extLst>
          </p:cNvPr>
          <p:cNvSpPr>
            <a:spLocks noGrp="1"/>
          </p:cNvSpPr>
          <p:nvPr>
            <p:ph type="title"/>
          </p:nvPr>
        </p:nvSpPr>
        <p:spPr>
          <a:xfrm>
            <a:off x="323849" y="115888"/>
            <a:ext cx="7486301" cy="1152525"/>
          </a:xfrm>
        </p:spPr>
        <p:txBody>
          <a:bodyPr/>
          <a:lstStyle/>
          <a:p>
            <a:r>
              <a:rPr lang="en-US" sz="2400" b="0" dirty="0">
                <a:solidFill>
                  <a:srgbClr val="7030A0"/>
                </a:solidFill>
              </a:rPr>
              <a:t>SMART Urban Transportation Control and Management</a:t>
            </a:r>
            <a:r>
              <a:rPr lang="pt-PT" sz="2000" b="0" dirty="0">
                <a:solidFill>
                  <a:srgbClr val="7030A0"/>
                </a:solidFill>
              </a:rPr>
              <a:t/>
            </a:r>
            <a:br>
              <a:rPr lang="pt-PT" sz="2000" b="0" dirty="0">
                <a:solidFill>
                  <a:srgbClr val="7030A0"/>
                </a:solidFill>
              </a:rPr>
            </a:br>
            <a:r>
              <a:rPr lang="pt-PT" sz="2000" b="0" dirty="0" err="1">
                <a:solidFill>
                  <a:srgbClr val="7030A0"/>
                </a:solidFill>
              </a:rPr>
              <a:t>Big</a:t>
            </a:r>
            <a:r>
              <a:rPr lang="pt-PT" sz="2000" b="0" dirty="0">
                <a:solidFill>
                  <a:srgbClr val="7030A0"/>
                </a:solidFill>
              </a:rPr>
              <a:t> data </a:t>
            </a:r>
            <a:r>
              <a:rPr lang="pt-PT" sz="2000" b="0" dirty="0" err="1">
                <a:solidFill>
                  <a:srgbClr val="7030A0"/>
                </a:solidFill>
              </a:rPr>
              <a:t>and</a:t>
            </a:r>
            <a:r>
              <a:rPr lang="pt-PT" sz="2000" b="0" dirty="0">
                <a:solidFill>
                  <a:srgbClr val="7030A0"/>
                </a:solidFill>
              </a:rPr>
              <a:t> </a:t>
            </a:r>
            <a:r>
              <a:rPr lang="pt-PT" sz="2000" b="0" dirty="0" err="1">
                <a:solidFill>
                  <a:srgbClr val="7030A0"/>
                </a:solidFill>
              </a:rPr>
              <a:t>inteligent</a:t>
            </a:r>
            <a:r>
              <a:rPr lang="pt-PT" sz="2000" b="0" dirty="0">
                <a:solidFill>
                  <a:srgbClr val="7030A0"/>
                </a:solidFill>
              </a:rPr>
              <a:t> </a:t>
            </a:r>
            <a:r>
              <a:rPr lang="pt-PT" sz="2000" b="0" dirty="0" err="1">
                <a:solidFill>
                  <a:srgbClr val="7030A0"/>
                </a:solidFill>
              </a:rPr>
              <a:t>traffic</a:t>
            </a:r>
            <a:r>
              <a:rPr lang="pt-PT" sz="2000" b="0" dirty="0">
                <a:solidFill>
                  <a:srgbClr val="7030A0"/>
                </a:solidFill>
              </a:rPr>
              <a:t> </a:t>
            </a:r>
            <a:r>
              <a:rPr lang="pt-PT" sz="2000" b="0" dirty="0" err="1">
                <a:solidFill>
                  <a:srgbClr val="7030A0"/>
                </a:solidFill>
              </a:rPr>
              <a:t>planning</a:t>
            </a:r>
            <a:r>
              <a:rPr lang="pt-PT" sz="2000" b="0" dirty="0">
                <a:solidFill>
                  <a:srgbClr val="7030A0"/>
                </a:solidFill>
              </a:rPr>
              <a:t> </a:t>
            </a:r>
            <a:r>
              <a:rPr lang="pt-PT" sz="2000" b="0" dirty="0" err="1">
                <a:solidFill>
                  <a:srgbClr val="7030A0"/>
                </a:solidFill>
              </a:rPr>
              <a:t>and</a:t>
            </a:r>
            <a:r>
              <a:rPr lang="pt-PT" sz="2000" b="0" dirty="0">
                <a:solidFill>
                  <a:srgbClr val="7030A0"/>
                </a:solidFill>
              </a:rPr>
              <a:t> </a:t>
            </a:r>
            <a:r>
              <a:rPr lang="pt-PT" sz="2000" b="0" dirty="0" err="1">
                <a:solidFill>
                  <a:srgbClr val="7030A0"/>
                </a:solidFill>
              </a:rPr>
              <a:t>control</a:t>
            </a:r>
            <a:r>
              <a:rPr lang="pt-PT" sz="2000" b="0" dirty="0">
                <a:solidFill>
                  <a:srgbClr val="7030A0"/>
                </a:solidFill>
              </a:rPr>
              <a:t> in Shenzhen</a:t>
            </a:r>
            <a:endParaRPr lang="pt-PT" sz="2000" b="0" dirty="0"/>
          </a:p>
        </p:txBody>
      </p:sp>
      <p:sp>
        <p:nvSpPr>
          <p:cNvPr id="15" name="Footer Placeholder 3">
            <a:extLst>
              <a:ext uri="{FF2B5EF4-FFF2-40B4-BE49-F238E27FC236}">
                <a16:creationId xmlns="" xmlns:a16="http://schemas.microsoft.com/office/drawing/2014/main" id="{EDB0F47A-922F-4805-95A9-51969BFB09E8}"/>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7107770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 xmlns:a16="http://schemas.microsoft.com/office/drawing/2014/main" id="{70C4494A-0696-4716-8C0B-DD5A3A598BC1}"/>
              </a:ext>
            </a:extLst>
          </p:cNvPr>
          <p:cNvPicPr>
            <a:picLocks noChangeAspect="1"/>
          </p:cNvPicPr>
          <p:nvPr/>
        </p:nvPicPr>
        <p:blipFill rotWithShape="1">
          <a:blip r:embed="rId2" cstate="screen">
            <a:extLst>
              <a:ext uri="{28A0092B-C50C-407E-A947-70E740481C1C}">
                <a14:useLocalDpi xmlns="" xmlns:a14="http://schemas.microsoft.com/office/drawing/2010/main"/>
              </a:ext>
            </a:extLst>
          </a:blip>
          <a:srcRect/>
          <a:stretch/>
        </p:blipFill>
        <p:spPr>
          <a:xfrm>
            <a:off x="4075727" y="2437614"/>
            <a:ext cx="4592995" cy="2338254"/>
          </a:xfrm>
          <a:prstGeom prst="rect">
            <a:avLst/>
          </a:prstGeom>
        </p:spPr>
      </p:pic>
      <p:pic>
        <p:nvPicPr>
          <p:cNvPr id="9" name="Imagem 8">
            <a:extLst>
              <a:ext uri="{FF2B5EF4-FFF2-40B4-BE49-F238E27FC236}">
                <a16:creationId xmlns="" xmlns:a16="http://schemas.microsoft.com/office/drawing/2014/main" id="{905FA3C5-FCC1-4A1D-A89B-8F593E62117D}"/>
              </a:ext>
            </a:extLst>
          </p:cNvPr>
          <p:cNvPicPr>
            <a:picLocks noChangeAspect="1"/>
          </p:cNvPicPr>
          <p:nvPr/>
        </p:nvPicPr>
        <p:blipFill rotWithShape="1">
          <a:blip r:embed="rId3" cstate="screen">
            <a:extLst>
              <a:ext uri="{28A0092B-C50C-407E-A947-70E740481C1C}">
                <a14:useLocalDpi xmlns="" xmlns:a14="http://schemas.microsoft.com/office/drawing/2010/main"/>
              </a:ext>
            </a:extLst>
          </a:blip>
          <a:srcRect l="9081" r="61838"/>
          <a:stretch/>
        </p:blipFill>
        <p:spPr>
          <a:xfrm>
            <a:off x="0" y="1268413"/>
            <a:ext cx="3072242" cy="2338403"/>
          </a:xfrm>
          <a:prstGeom prst="rect">
            <a:avLst/>
          </a:prstGeom>
        </p:spPr>
      </p:pic>
      <p:sp>
        <p:nvSpPr>
          <p:cNvPr id="10" name="Retângulo 9">
            <a:extLst>
              <a:ext uri="{FF2B5EF4-FFF2-40B4-BE49-F238E27FC236}">
                <a16:creationId xmlns="" xmlns:a16="http://schemas.microsoft.com/office/drawing/2014/main" id="{EC10B535-E586-4CAA-8B09-3C1ED1BDCBC4}"/>
              </a:ext>
            </a:extLst>
          </p:cNvPr>
          <p:cNvSpPr/>
          <p:nvPr/>
        </p:nvSpPr>
        <p:spPr>
          <a:xfrm>
            <a:off x="3237208" y="1636108"/>
            <a:ext cx="5906792" cy="646331"/>
          </a:xfrm>
          <a:prstGeom prst="rect">
            <a:avLst/>
          </a:prstGeom>
        </p:spPr>
        <p:txBody>
          <a:bodyPr wrap="square">
            <a:spAutoFit/>
          </a:bodyPr>
          <a:lstStyle/>
          <a:p>
            <a:r>
              <a:rPr lang="en-US" sz="1800" dirty="0">
                <a:solidFill>
                  <a:srgbClr val="000000"/>
                </a:solidFill>
              </a:rPr>
              <a:t>From 2015, car-hailing platforms were growing very fast, causing 30% drops of taxi passenger miles</a:t>
            </a:r>
            <a:endParaRPr lang="pt-PT" sz="1800" dirty="0"/>
          </a:p>
        </p:txBody>
      </p:sp>
      <p:sp>
        <p:nvSpPr>
          <p:cNvPr id="11" name="Título 1">
            <a:extLst>
              <a:ext uri="{FF2B5EF4-FFF2-40B4-BE49-F238E27FC236}">
                <a16:creationId xmlns="" xmlns:a16="http://schemas.microsoft.com/office/drawing/2014/main" id="{17E25A97-A337-4A09-A126-0BCA562A8582}"/>
              </a:ext>
            </a:extLst>
          </p:cNvPr>
          <p:cNvSpPr>
            <a:spLocks noGrp="1"/>
          </p:cNvSpPr>
          <p:nvPr>
            <p:ph type="title"/>
          </p:nvPr>
        </p:nvSpPr>
        <p:spPr>
          <a:xfrm>
            <a:off x="323850" y="115888"/>
            <a:ext cx="7343775" cy="1152525"/>
          </a:xfrm>
        </p:spPr>
        <p:txBody>
          <a:bodyPr/>
          <a:lstStyle/>
          <a:p>
            <a:r>
              <a:rPr lang="pt-PT" dirty="0" err="1">
                <a:solidFill>
                  <a:srgbClr val="7030A0"/>
                </a:solidFill>
              </a:rPr>
              <a:t>Big</a:t>
            </a:r>
            <a:r>
              <a:rPr lang="pt-PT" dirty="0">
                <a:solidFill>
                  <a:srgbClr val="7030A0"/>
                </a:solidFill>
              </a:rPr>
              <a:t> data </a:t>
            </a:r>
            <a:r>
              <a:rPr lang="pt-PT" dirty="0" err="1">
                <a:solidFill>
                  <a:srgbClr val="7030A0"/>
                </a:solidFill>
              </a:rPr>
              <a:t>and</a:t>
            </a:r>
            <a:r>
              <a:rPr lang="pt-PT" dirty="0">
                <a:solidFill>
                  <a:srgbClr val="7030A0"/>
                </a:solidFill>
              </a:rPr>
              <a:t> </a:t>
            </a:r>
            <a:r>
              <a:rPr lang="pt-PT" dirty="0" err="1">
                <a:solidFill>
                  <a:srgbClr val="7030A0"/>
                </a:solidFill>
              </a:rPr>
              <a:t>inteligent</a:t>
            </a:r>
            <a:r>
              <a:rPr lang="pt-PT" dirty="0">
                <a:solidFill>
                  <a:srgbClr val="7030A0"/>
                </a:solidFill>
              </a:rPr>
              <a:t> </a:t>
            </a:r>
            <a:r>
              <a:rPr lang="pt-PT" dirty="0" err="1">
                <a:solidFill>
                  <a:srgbClr val="7030A0"/>
                </a:solidFill>
              </a:rPr>
              <a:t>traffic</a:t>
            </a:r>
            <a:r>
              <a:rPr lang="pt-PT" dirty="0">
                <a:solidFill>
                  <a:srgbClr val="7030A0"/>
                </a:solidFill>
              </a:rPr>
              <a:t> </a:t>
            </a:r>
            <a:r>
              <a:rPr lang="pt-PT" dirty="0" err="1">
                <a:solidFill>
                  <a:srgbClr val="7030A0"/>
                </a:solidFill>
              </a:rPr>
              <a:t>planning</a:t>
            </a:r>
            <a:r>
              <a:rPr lang="pt-PT" dirty="0">
                <a:solidFill>
                  <a:srgbClr val="7030A0"/>
                </a:solidFill>
              </a:rPr>
              <a:t> </a:t>
            </a:r>
            <a:r>
              <a:rPr lang="pt-PT" dirty="0" err="1">
                <a:solidFill>
                  <a:srgbClr val="7030A0"/>
                </a:solidFill>
              </a:rPr>
              <a:t>and</a:t>
            </a:r>
            <a:r>
              <a:rPr lang="pt-PT" dirty="0">
                <a:solidFill>
                  <a:srgbClr val="7030A0"/>
                </a:solidFill>
              </a:rPr>
              <a:t> </a:t>
            </a:r>
            <a:r>
              <a:rPr lang="pt-PT" dirty="0" err="1">
                <a:solidFill>
                  <a:srgbClr val="7030A0"/>
                </a:solidFill>
              </a:rPr>
              <a:t>control</a:t>
            </a:r>
            <a:r>
              <a:rPr lang="pt-PT" dirty="0">
                <a:solidFill>
                  <a:srgbClr val="7030A0"/>
                </a:solidFill>
              </a:rPr>
              <a:t> in Shenzhen</a:t>
            </a:r>
            <a:r>
              <a:rPr lang="pt-PT" dirty="0"/>
              <a:t>	</a:t>
            </a:r>
          </a:p>
        </p:txBody>
      </p:sp>
      <p:pic>
        <p:nvPicPr>
          <p:cNvPr id="12" name="Imagem 11">
            <a:extLst>
              <a:ext uri="{FF2B5EF4-FFF2-40B4-BE49-F238E27FC236}">
                <a16:creationId xmlns="" xmlns:a16="http://schemas.microsoft.com/office/drawing/2014/main" id="{6FE89448-EE28-4674-BA70-CD3A1E343EE8}"/>
              </a:ext>
            </a:extLst>
          </p:cNvPr>
          <p:cNvPicPr>
            <a:picLocks noChangeAspect="1"/>
          </p:cNvPicPr>
          <p:nvPr/>
        </p:nvPicPr>
        <p:blipFill>
          <a:blip r:embed="rId4" cstate="print"/>
          <a:stretch>
            <a:fillRect/>
          </a:stretch>
        </p:blipFill>
        <p:spPr>
          <a:xfrm>
            <a:off x="-46838" y="3520734"/>
            <a:ext cx="4042575" cy="2510267"/>
          </a:xfrm>
          <a:prstGeom prst="rect">
            <a:avLst/>
          </a:prstGeom>
        </p:spPr>
      </p:pic>
      <p:sp>
        <p:nvSpPr>
          <p:cNvPr id="13" name="Retângulo 12">
            <a:extLst>
              <a:ext uri="{FF2B5EF4-FFF2-40B4-BE49-F238E27FC236}">
                <a16:creationId xmlns="" xmlns:a16="http://schemas.microsoft.com/office/drawing/2014/main" id="{9B1E00E4-B517-43BB-80BC-63C0B0C0CC72}"/>
              </a:ext>
            </a:extLst>
          </p:cNvPr>
          <p:cNvSpPr/>
          <p:nvPr/>
        </p:nvSpPr>
        <p:spPr>
          <a:xfrm>
            <a:off x="3995737" y="4971990"/>
            <a:ext cx="5048010" cy="1077218"/>
          </a:xfrm>
          <a:prstGeom prst="rect">
            <a:avLst/>
          </a:prstGeom>
        </p:spPr>
        <p:txBody>
          <a:bodyPr wrap="square">
            <a:spAutoFit/>
          </a:bodyPr>
          <a:lstStyle/>
          <a:p>
            <a:r>
              <a:rPr lang="en-US" sz="1600" dirty="0">
                <a:solidFill>
                  <a:srgbClr val="000000"/>
                </a:solidFill>
              </a:rPr>
              <a:t>Emission Trade. through calculating the vehicle energy consumption and emissions from freight companies and bus companies</a:t>
            </a:r>
            <a:r>
              <a:rPr lang="en-US" sz="1600" dirty="0">
                <a:solidFill>
                  <a:srgbClr val="000000"/>
                </a:solidFill>
                <a:latin typeface="MS PGothic" panose="020B0600070205080204" pitchFamily="34" charset="-128"/>
              </a:rPr>
              <a:t>, </a:t>
            </a:r>
            <a:r>
              <a:rPr lang="en-US" sz="1600" dirty="0">
                <a:solidFill>
                  <a:srgbClr val="000000"/>
                </a:solidFill>
              </a:rPr>
              <a:t>it provides key element for engaging carbon emissions trade</a:t>
            </a:r>
            <a:endParaRPr lang="pt-PT" sz="1600" dirty="0"/>
          </a:p>
        </p:txBody>
      </p:sp>
      <p:sp>
        <p:nvSpPr>
          <p:cNvPr id="15" name="Footer Placeholder 3">
            <a:extLst>
              <a:ext uri="{FF2B5EF4-FFF2-40B4-BE49-F238E27FC236}">
                <a16:creationId xmlns="" xmlns:a16="http://schemas.microsoft.com/office/drawing/2014/main" id="{27A9F50F-8560-4389-A969-37D84B16947F}"/>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7368598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1200" y="294969"/>
            <a:ext cx="6956425" cy="1152525"/>
          </a:xfrm>
          <a:noFill/>
          <a:ln w="9525">
            <a:noFill/>
            <a:miter lim="800000"/>
            <a:headEnd/>
            <a:tailEnd/>
          </a:ln>
        </p:spPr>
        <p:txBody>
          <a:bodyPr vert="horz" wrap="square" lIns="91440" tIns="45720" rIns="91440" bIns="45720" numCol="1" anchor="ctr" anchorCtr="0" compatLnSpc="1">
            <a:prstTxWarp prst="textNoShape">
              <a:avLst/>
            </a:prstTxWarp>
          </a:bodyPr>
          <a:lstStyle/>
          <a:p>
            <a:r>
              <a:rPr lang="en-GB" altLang="en-US" sz="2400" b="0" dirty="0">
                <a:solidFill>
                  <a:srgbClr val="134095"/>
                </a:solidFill>
              </a:rPr>
              <a:t>THE WAY AHEAD</a:t>
            </a:r>
            <a:br>
              <a:rPr lang="en-GB" altLang="en-US" sz="2400" b="0" dirty="0">
                <a:solidFill>
                  <a:srgbClr val="134095"/>
                </a:solidFill>
              </a:rPr>
            </a:br>
            <a:r>
              <a:rPr lang="en-GB" altLang="en-US" sz="2000" b="0" dirty="0">
                <a:solidFill>
                  <a:srgbClr val="134095"/>
                </a:solidFill>
              </a:rPr>
              <a:t>2019 &amp; 2020 ACTIVITIES</a:t>
            </a:r>
            <a:endParaRPr lang="fr-FR" sz="2400" b="0" dirty="0">
              <a:solidFill>
                <a:srgbClr val="134095"/>
              </a:solidFill>
            </a:endParaRPr>
          </a:p>
        </p:txBody>
      </p:sp>
      <p:sp>
        <p:nvSpPr>
          <p:cNvPr id="4" name="Espace réservé du contenu 3"/>
          <p:cNvSpPr>
            <a:spLocks noGrp="1"/>
          </p:cNvSpPr>
          <p:nvPr>
            <p:ph idx="11"/>
          </p:nvPr>
        </p:nvSpPr>
        <p:spPr>
          <a:xfrm>
            <a:off x="-227937" y="1583428"/>
            <a:ext cx="9084980" cy="5003952"/>
          </a:xfrm>
        </p:spPr>
        <p:txBody>
          <a:bodyPr/>
          <a:lstStyle/>
          <a:p>
            <a:pPr marL="758825" lvl="2" indent="0">
              <a:buNone/>
            </a:pPr>
            <a:r>
              <a:rPr lang="en-GB" altLang="en-US" sz="1800" b="1" dirty="0">
                <a:cs typeface="Arial"/>
              </a:rPr>
              <a:t>2019 ACTIVITIES</a:t>
            </a:r>
          </a:p>
          <a:p>
            <a:pPr lvl="3"/>
            <a:r>
              <a:rPr lang="en-GB" altLang="en-US" sz="1800" dirty="0">
                <a:solidFill>
                  <a:srgbClr val="000000"/>
                </a:solidFill>
                <a:latin typeface="+mn-lt"/>
                <a:cs typeface="Arial"/>
              </a:rPr>
              <a:t>Booth </a:t>
            </a:r>
            <a:r>
              <a:rPr lang="en-GB" altLang="en-US" sz="1800" dirty="0">
                <a:latin typeface="+mn-lt"/>
                <a:cs typeface="Arial"/>
              </a:rPr>
              <a:t>at </a:t>
            </a:r>
            <a:r>
              <a:rPr lang="en-GB" altLang="en-US" sz="1800" dirty="0" err="1">
                <a:latin typeface="+mn-lt"/>
                <a:cs typeface="Arial"/>
              </a:rPr>
              <a:t>Intertraffic</a:t>
            </a:r>
            <a:r>
              <a:rPr lang="en-GB" altLang="en-US" sz="1800" dirty="0">
                <a:latin typeface="+mn-lt"/>
                <a:cs typeface="Arial"/>
              </a:rPr>
              <a:t> China in Beijing</a:t>
            </a:r>
          </a:p>
          <a:p>
            <a:pPr lvl="3"/>
            <a:r>
              <a:rPr lang="en-GB" altLang="en-US" sz="1800" dirty="0">
                <a:latin typeface="+mn-lt"/>
                <a:cs typeface="Arial"/>
              </a:rPr>
              <a:t>A Chinese delegation will visit </a:t>
            </a:r>
            <a:r>
              <a:rPr lang="en-GB" altLang="en-US" sz="1800" dirty="0" err="1">
                <a:latin typeface="+mn-lt"/>
                <a:cs typeface="Arial"/>
              </a:rPr>
              <a:t>Funchal</a:t>
            </a:r>
            <a:r>
              <a:rPr lang="en-GB" altLang="en-US" sz="1800" dirty="0">
                <a:latin typeface="+mn-lt"/>
                <a:cs typeface="Arial"/>
              </a:rPr>
              <a:t>, and Las Palmas</a:t>
            </a:r>
          </a:p>
          <a:p>
            <a:pPr marL="758825" lvl="2" indent="0">
              <a:buNone/>
            </a:pPr>
            <a:r>
              <a:rPr lang="en-GB" altLang="en-US" sz="1800" b="1" dirty="0">
                <a:cs typeface="Arial"/>
              </a:rPr>
              <a:t>2020 ACTIVITIES</a:t>
            </a:r>
          </a:p>
          <a:p>
            <a:pPr lvl="3"/>
            <a:r>
              <a:rPr lang="en-GB" altLang="en-US" sz="1600" dirty="0">
                <a:solidFill>
                  <a:srgbClr val="000000"/>
                </a:solidFill>
                <a:latin typeface="+mn-lt"/>
                <a:cs typeface="Arial"/>
              </a:rPr>
              <a:t>Will invite Chinese experts and professionals to join our European Final Conference</a:t>
            </a:r>
            <a:endParaRPr lang="en-US" sz="1600" dirty="0">
              <a:solidFill>
                <a:srgbClr val="000000"/>
              </a:solidFill>
              <a:latin typeface="+mn-lt"/>
            </a:endParaRPr>
          </a:p>
          <a:p>
            <a:pPr lvl="3"/>
            <a:r>
              <a:rPr lang="en-US" sz="1600" dirty="0">
                <a:solidFill>
                  <a:srgbClr val="000000"/>
                </a:solidFill>
                <a:latin typeface="+mn-lt"/>
              </a:rPr>
              <a:t>Deliverable: “</a:t>
            </a:r>
            <a:r>
              <a:rPr lang="en-US" sz="1600" b="1" dirty="0">
                <a:solidFill>
                  <a:srgbClr val="0000FF"/>
                </a:solidFill>
                <a:latin typeface="+mn-lt"/>
              </a:rPr>
              <a:t>Best Practices in Urban Mobility Measures used for Tourism Mobility in Chinese Cities”</a:t>
            </a:r>
          </a:p>
          <a:p>
            <a:pPr lvl="2"/>
            <a:endParaRPr lang="en-US" dirty="0">
              <a:solidFill>
                <a:srgbClr val="0000FF"/>
              </a:solidFill>
            </a:endParaRPr>
          </a:p>
          <a:p>
            <a:pPr marL="758825" lvl="2" indent="0">
              <a:buNone/>
            </a:pPr>
            <a:r>
              <a:rPr lang="en-GB" b="1" dirty="0">
                <a:solidFill>
                  <a:srgbClr val="000000"/>
                </a:solidFill>
              </a:rPr>
              <a:t>FROM 2018 TO 2020</a:t>
            </a:r>
            <a:endParaRPr lang="en-GB" b="1" dirty="0">
              <a:solidFill>
                <a:srgbClr val="0000FF"/>
              </a:solidFill>
            </a:endParaRPr>
          </a:p>
          <a:p>
            <a:pPr marL="758825" lvl="2" indent="0">
              <a:buNone/>
            </a:pPr>
            <a:r>
              <a:rPr lang="en-GB" b="1" dirty="0">
                <a:solidFill>
                  <a:srgbClr val="0000FF"/>
                </a:solidFill>
              </a:rPr>
              <a:t>	</a:t>
            </a:r>
            <a:r>
              <a:rPr lang="en-GB" b="1" dirty="0">
                <a:solidFill>
                  <a:srgbClr val="000000"/>
                </a:solidFill>
              </a:rPr>
              <a:t>for dissemination and cross-fertilization purposes</a:t>
            </a:r>
          </a:p>
          <a:p>
            <a:pPr lvl="3"/>
            <a:r>
              <a:rPr lang="en-US" sz="1600" dirty="0">
                <a:solidFill>
                  <a:srgbClr val="0000FF"/>
                </a:solidFill>
                <a:latin typeface="+mn-lt"/>
              </a:rPr>
              <a:t>Continue using our </a:t>
            </a:r>
            <a:r>
              <a:rPr lang="es-ES_tradnl" sz="1600" b="1" dirty="0" err="1">
                <a:solidFill>
                  <a:srgbClr val="0000FF"/>
                </a:solidFill>
                <a:latin typeface="+mn-lt"/>
              </a:rPr>
              <a:t>WeChat</a:t>
            </a:r>
            <a:r>
              <a:rPr lang="es-ES_tradnl" sz="1600" b="1" dirty="0">
                <a:solidFill>
                  <a:srgbClr val="0000FF"/>
                </a:solidFill>
                <a:latin typeface="+mn-lt"/>
              </a:rPr>
              <a:t> DESTINATIONS’ </a:t>
            </a:r>
            <a:r>
              <a:rPr lang="es-ES_tradnl" sz="1600" b="1" dirty="0" err="1">
                <a:solidFill>
                  <a:srgbClr val="0000FF"/>
                </a:solidFill>
                <a:latin typeface="+mn-lt"/>
              </a:rPr>
              <a:t>Dissemination</a:t>
            </a:r>
            <a:r>
              <a:rPr lang="es-ES_tradnl" sz="1600" b="1" dirty="0">
                <a:solidFill>
                  <a:srgbClr val="0000FF"/>
                </a:solidFill>
                <a:latin typeface="+mn-lt"/>
              </a:rPr>
              <a:t> </a:t>
            </a:r>
            <a:r>
              <a:rPr lang="es-ES_tradnl" sz="1600" b="1" dirty="0" err="1">
                <a:solidFill>
                  <a:srgbClr val="0000FF"/>
                </a:solidFill>
                <a:latin typeface="+mn-lt"/>
              </a:rPr>
              <a:t>Tool</a:t>
            </a:r>
            <a:r>
              <a:rPr lang="es-ES" sz="1600" b="1" dirty="0">
                <a:solidFill>
                  <a:srgbClr val="0000FF"/>
                </a:solidFill>
                <a:latin typeface="+mn-lt"/>
              </a:rPr>
              <a:t> </a:t>
            </a:r>
            <a:endParaRPr lang="en-US" sz="1600" b="1" dirty="0">
              <a:solidFill>
                <a:srgbClr val="0000FF"/>
              </a:solidFill>
              <a:latin typeface="+mn-lt"/>
            </a:endParaRPr>
          </a:p>
          <a:p>
            <a:pPr lvl="3"/>
            <a:r>
              <a:rPr lang="en-US" sz="1600" dirty="0">
                <a:solidFill>
                  <a:srgbClr val="008000"/>
                </a:solidFill>
                <a:latin typeface="+mn-lt"/>
              </a:rPr>
              <a:t>Follow-up of opportunities arising from our cross-fertilization with China</a:t>
            </a:r>
          </a:p>
          <a:p>
            <a:pPr lvl="3"/>
            <a:r>
              <a:rPr lang="en-US" sz="1600" dirty="0">
                <a:solidFill>
                  <a:srgbClr val="008000"/>
                </a:solidFill>
                <a:latin typeface="+mn-lt"/>
              </a:rPr>
              <a:t>Link with URBAN-EU-CHINA http://</a:t>
            </a:r>
            <a:r>
              <a:rPr lang="en-US" sz="1600" dirty="0" err="1">
                <a:solidFill>
                  <a:srgbClr val="008000"/>
                </a:solidFill>
                <a:latin typeface="+mn-lt"/>
              </a:rPr>
              <a:t>www.urban-eu-china.eu</a:t>
            </a:r>
            <a:r>
              <a:rPr lang="en-US" sz="1600" dirty="0">
                <a:solidFill>
                  <a:srgbClr val="008000"/>
                </a:solidFill>
                <a:latin typeface="+mn-lt"/>
              </a:rPr>
              <a:t>/en/ (DG RTD)</a:t>
            </a:r>
          </a:p>
          <a:p>
            <a:pPr marL="1466850" lvl="3" indent="0">
              <a:buNone/>
            </a:pPr>
            <a:endParaRPr lang="en-GB" altLang="en-US" sz="1800" dirty="0">
              <a:latin typeface="Arial"/>
              <a:cs typeface="Arial"/>
            </a:endParaRPr>
          </a:p>
        </p:txBody>
      </p:sp>
      <p:sp>
        <p:nvSpPr>
          <p:cNvPr id="5" name="Footer Placeholder 3"/>
          <p:cNvSpPr>
            <a:spLocks noGrp="1"/>
          </p:cNvSpPr>
          <p:nvPr>
            <p:ph type="ftr" sz="quarter" idx="4294967295"/>
          </p:nvPr>
        </p:nvSpPr>
        <p:spPr>
          <a:xfrm>
            <a:off x="1116013" y="6524625"/>
            <a:ext cx="5256212" cy="2603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fontAlgn="base">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fontAlgn="base">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fontAlgn="base">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fontAlgn="base">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GB" sz="1200" dirty="0">
                <a:latin typeface="+mn-lt"/>
              </a:rPr>
              <a:t>CIVITAS FORUM 2018• 21-September 2018• Umea, Sweden</a:t>
            </a:r>
            <a:endParaRPr lang="de-DE" sz="1200" dirty="0">
              <a:latin typeface="+mn-lt"/>
            </a:endParaRPr>
          </a:p>
          <a:p>
            <a:r>
              <a:rPr lang="en-GB" altLang="en-US" sz="1200" dirty="0">
                <a:latin typeface="+mn-lt"/>
              </a:rPr>
              <a:t> </a:t>
            </a:r>
            <a:endParaRPr lang="de-DE" altLang="en-US" sz="1200" dirty="0">
              <a:latin typeface="+mn-lt"/>
            </a:endParaRPr>
          </a:p>
        </p:txBody>
      </p:sp>
    </p:spTree>
    <p:extLst>
      <p:ext uri="{BB962C8B-B14F-4D97-AF65-F5344CB8AC3E}">
        <p14:creationId xmlns="" xmlns:p14="http://schemas.microsoft.com/office/powerpoint/2010/main" val="4027764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2600" y="228600"/>
            <a:ext cx="7185025" cy="1039813"/>
          </a:xfrm>
          <a:noFill/>
          <a:ln w="9525">
            <a:noFill/>
            <a:miter lim="800000"/>
            <a:headEnd/>
            <a:tailEnd/>
          </a:ln>
        </p:spPr>
        <p:txBody>
          <a:bodyPr vert="horz" wrap="square" lIns="91440" tIns="45720" rIns="91440" bIns="45720" numCol="1" anchor="ctr" anchorCtr="0" compatLnSpc="1">
            <a:prstTxWarp prst="textNoShape">
              <a:avLst/>
            </a:prstTxWarp>
          </a:bodyPr>
          <a:lstStyle/>
          <a:p>
            <a:r>
              <a:rPr lang="en-GB" altLang="en-US" sz="2400" b="0" kern="1200" dirty="0">
                <a:solidFill>
                  <a:srgbClr val="134095"/>
                </a:solidFill>
              </a:rPr>
              <a:t>KEY CROSS-FERTILIZATION TOPICS</a:t>
            </a:r>
            <a:endParaRPr lang="fr-FR" sz="2400" b="0" kern="1200" dirty="0">
              <a:solidFill>
                <a:srgbClr val="134095"/>
              </a:solidFill>
            </a:endParaRPr>
          </a:p>
        </p:txBody>
      </p:sp>
      <p:sp>
        <p:nvSpPr>
          <p:cNvPr id="4" name="Espace réservé du contenu 3"/>
          <p:cNvSpPr>
            <a:spLocks noGrp="1"/>
          </p:cNvSpPr>
          <p:nvPr>
            <p:ph idx="11"/>
          </p:nvPr>
        </p:nvSpPr>
        <p:spPr>
          <a:xfrm>
            <a:off x="330200" y="1752600"/>
            <a:ext cx="8813800" cy="4478490"/>
          </a:xfrm>
        </p:spPr>
        <p:txBody>
          <a:bodyPr/>
          <a:lstStyle/>
          <a:p>
            <a:pPr lvl="1">
              <a:spcBef>
                <a:spcPts val="1100"/>
              </a:spcBef>
              <a:buFont typeface="Arial" panose="020B0604020202020204" pitchFamily="34" charset="0"/>
              <a:buChar char="•"/>
            </a:pPr>
            <a:r>
              <a:rPr lang="en-GB" altLang="en-US" sz="2000" dirty="0">
                <a:solidFill>
                  <a:srgbClr val="000000"/>
                </a:solidFill>
                <a:cs typeface="Arial"/>
              </a:rPr>
              <a:t>Electric Vehicles</a:t>
            </a:r>
          </a:p>
          <a:p>
            <a:pPr lvl="1">
              <a:spcBef>
                <a:spcPts val="1100"/>
              </a:spcBef>
              <a:buFont typeface="Arial" panose="020B0604020202020204" pitchFamily="34" charset="0"/>
              <a:buChar char="•"/>
            </a:pPr>
            <a:r>
              <a:rPr lang="en-GB" altLang="en-US" sz="2000" dirty="0">
                <a:solidFill>
                  <a:srgbClr val="000000"/>
                </a:solidFill>
                <a:cs typeface="Arial"/>
              </a:rPr>
              <a:t>Mobility Sharing  </a:t>
            </a:r>
          </a:p>
          <a:p>
            <a:pPr lvl="1">
              <a:spcBef>
                <a:spcPts val="1100"/>
              </a:spcBef>
              <a:buFont typeface="Arial" panose="020B0604020202020204" pitchFamily="34" charset="0"/>
              <a:buChar char="•"/>
            </a:pPr>
            <a:r>
              <a:rPr lang="en-GB" altLang="en-US" sz="2000" dirty="0">
                <a:solidFill>
                  <a:srgbClr val="000000"/>
                </a:solidFill>
                <a:cs typeface="Arial"/>
              </a:rPr>
              <a:t>Integrated Mobile Payment solutions</a:t>
            </a:r>
          </a:p>
          <a:p>
            <a:pPr lvl="1">
              <a:spcBef>
                <a:spcPts val="1100"/>
              </a:spcBef>
              <a:buFont typeface="Arial" panose="020B0604020202020204" pitchFamily="34" charset="0"/>
              <a:buChar char="•"/>
            </a:pPr>
            <a:r>
              <a:rPr lang="en-GB" altLang="en-US" sz="2000" dirty="0">
                <a:solidFill>
                  <a:srgbClr val="000000"/>
                </a:solidFill>
                <a:cs typeface="Arial"/>
              </a:rPr>
              <a:t>Mobile Apps </a:t>
            </a:r>
          </a:p>
          <a:p>
            <a:pPr lvl="1">
              <a:spcBef>
                <a:spcPts val="1100"/>
              </a:spcBef>
              <a:buFont typeface="Arial" panose="020B0604020202020204" pitchFamily="34" charset="0"/>
              <a:buChar char="•"/>
            </a:pPr>
            <a:r>
              <a:rPr lang="en-GB" altLang="en-US" sz="2000" dirty="0">
                <a:solidFill>
                  <a:srgbClr val="000000"/>
                </a:solidFill>
                <a:cs typeface="Arial"/>
              </a:rPr>
              <a:t>SMART solutions</a:t>
            </a:r>
          </a:p>
          <a:p>
            <a:pPr lvl="1">
              <a:spcBef>
                <a:spcPts val="1100"/>
              </a:spcBef>
              <a:buFont typeface="Arial" panose="020B0604020202020204" pitchFamily="34" charset="0"/>
              <a:buChar char="•"/>
            </a:pPr>
            <a:r>
              <a:rPr lang="en-GB" altLang="en-US" sz="2000" dirty="0">
                <a:solidFill>
                  <a:srgbClr val="000000"/>
                </a:solidFill>
                <a:cs typeface="Arial"/>
              </a:rPr>
              <a:t>Innovative Unique Mobility and Transport Planning Solutions</a:t>
            </a:r>
            <a:endParaRPr lang="en-GB" altLang="en-US" sz="2000" dirty="0">
              <a:cs typeface="Arial"/>
            </a:endParaRPr>
          </a:p>
          <a:p>
            <a:pPr marL="190500" lvl="1" indent="0">
              <a:spcBef>
                <a:spcPts val="0"/>
              </a:spcBef>
              <a:buNone/>
            </a:pPr>
            <a:endParaRPr lang="en-GB" altLang="en-US" dirty="0">
              <a:latin typeface="Arial"/>
              <a:cs typeface="Arial"/>
            </a:endParaRPr>
          </a:p>
        </p:txBody>
      </p:sp>
      <p:pic>
        <p:nvPicPr>
          <p:cNvPr id="3" name="Imagen 2"/>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260528" y="4384327"/>
            <a:ext cx="3131947" cy="2042334"/>
          </a:xfrm>
          <a:prstGeom prst="rect">
            <a:avLst/>
          </a:prstGeom>
        </p:spPr>
      </p:pic>
      <p:pic>
        <p:nvPicPr>
          <p:cNvPr id="8" name="Imagen 7"/>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5748911" y="1752599"/>
            <a:ext cx="2736018" cy="2052003"/>
          </a:xfrm>
          <a:prstGeom prst="rect">
            <a:avLst/>
          </a:prstGeom>
        </p:spPr>
      </p:pic>
      <p:pic>
        <p:nvPicPr>
          <p:cNvPr id="9" name="Imagen 8"/>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3565638" y="4379380"/>
            <a:ext cx="2736017" cy="2051998"/>
          </a:xfrm>
          <a:prstGeom prst="rect">
            <a:avLst/>
          </a:prstGeom>
        </p:spPr>
      </p:pic>
      <p:pic>
        <p:nvPicPr>
          <p:cNvPr id="10" name="Imagen 9"/>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6212606" y="4379379"/>
            <a:ext cx="2736018" cy="2051999"/>
          </a:xfrm>
          <a:prstGeom prst="rect">
            <a:avLst/>
          </a:prstGeom>
        </p:spPr>
      </p:pic>
      <p:sp>
        <p:nvSpPr>
          <p:cNvPr id="12" name="Footer Placeholder 3">
            <a:extLst>
              <a:ext uri="{FF2B5EF4-FFF2-40B4-BE49-F238E27FC236}">
                <a16:creationId xmlns="" xmlns:a16="http://schemas.microsoft.com/office/drawing/2014/main" id="{27563F46-F3DE-4D06-9A6B-C1C3F1FEC38E}"/>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23807287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1200" y="294969"/>
            <a:ext cx="6956425" cy="1152525"/>
          </a:xfrm>
          <a:noFill/>
          <a:ln w="9525">
            <a:noFill/>
            <a:miter lim="800000"/>
            <a:headEnd/>
            <a:tailEnd/>
          </a:ln>
        </p:spPr>
        <p:txBody>
          <a:bodyPr vert="horz" wrap="square" lIns="91440" tIns="45720" rIns="91440" bIns="45720" numCol="1" anchor="ctr" anchorCtr="0" compatLnSpc="1">
            <a:prstTxWarp prst="textNoShape">
              <a:avLst/>
            </a:prstTxWarp>
          </a:bodyPr>
          <a:lstStyle/>
          <a:p>
            <a:r>
              <a:rPr lang="en-GB" altLang="en-US" sz="2400" b="0" dirty="0">
                <a:solidFill>
                  <a:srgbClr val="134095"/>
                </a:solidFill>
              </a:rPr>
              <a:t>THE WAY AHEAD</a:t>
            </a:r>
            <a:br>
              <a:rPr lang="en-GB" altLang="en-US" sz="2400" b="0" dirty="0">
                <a:solidFill>
                  <a:srgbClr val="134095"/>
                </a:solidFill>
              </a:rPr>
            </a:br>
            <a:r>
              <a:rPr lang="pt-PT" sz="2000" b="0" dirty="0">
                <a:solidFill>
                  <a:srgbClr val="134095"/>
                </a:solidFill>
              </a:rPr>
              <a:t>CHALLENGES AND OPPORTUNITIES</a:t>
            </a:r>
            <a:endParaRPr lang="fr-FR" sz="2400" b="0" dirty="0">
              <a:solidFill>
                <a:srgbClr val="134095"/>
              </a:solidFill>
            </a:endParaRPr>
          </a:p>
        </p:txBody>
      </p:sp>
      <p:sp>
        <p:nvSpPr>
          <p:cNvPr id="4" name="Espace réservé du contenu 3"/>
          <p:cNvSpPr>
            <a:spLocks noGrp="1"/>
          </p:cNvSpPr>
          <p:nvPr>
            <p:ph idx="11"/>
          </p:nvPr>
        </p:nvSpPr>
        <p:spPr>
          <a:xfrm>
            <a:off x="-162813" y="1515893"/>
            <a:ext cx="9306813" cy="5003952"/>
          </a:xfrm>
        </p:spPr>
        <p:txBody>
          <a:bodyPr/>
          <a:lstStyle/>
          <a:p>
            <a:pPr marL="758825" lvl="2" indent="0">
              <a:buNone/>
            </a:pPr>
            <a:r>
              <a:rPr lang="en-GB" altLang="en-US" sz="1800" b="1" dirty="0">
                <a:cs typeface="Arial"/>
              </a:rPr>
              <a:t>CHALLENGES / BARRIERS</a:t>
            </a:r>
          </a:p>
          <a:p>
            <a:pPr lvl="2">
              <a:spcBef>
                <a:spcPts val="84"/>
              </a:spcBef>
            </a:pPr>
            <a:r>
              <a:rPr lang="en-GB" altLang="en-US" sz="1800" dirty="0">
                <a:solidFill>
                  <a:srgbClr val="000000"/>
                </a:solidFill>
                <a:latin typeface="+mn-lt"/>
                <a:cs typeface="Arial"/>
              </a:rPr>
              <a:t>Language communication</a:t>
            </a:r>
          </a:p>
          <a:p>
            <a:pPr lvl="2">
              <a:spcBef>
                <a:spcPts val="84"/>
              </a:spcBef>
            </a:pPr>
            <a:r>
              <a:rPr lang="en-GB" altLang="en-US" sz="1800" dirty="0">
                <a:solidFill>
                  <a:srgbClr val="000000"/>
                </a:solidFill>
                <a:latin typeface="+mn-lt"/>
                <a:cs typeface="Arial"/>
              </a:rPr>
              <a:t>Chinese business culture</a:t>
            </a:r>
          </a:p>
          <a:p>
            <a:pPr lvl="2">
              <a:spcBef>
                <a:spcPts val="84"/>
              </a:spcBef>
            </a:pPr>
            <a:r>
              <a:rPr lang="en-GB" altLang="en-US" sz="1800" dirty="0">
                <a:solidFill>
                  <a:srgbClr val="000000"/>
                </a:solidFill>
                <a:latin typeface="+mn-lt"/>
                <a:cs typeface="Arial"/>
              </a:rPr>
              <a:t>Keep Chinese stakeholders interested in DESTINATIONS</a:t>
            </a:r>
          </a:p>
          <a:p>
            <a:pPr lvl="2">
              <a:spcBef>
                <a:spcPts val="84"/>
              </a:spcBef>
            </a:pPr>
            <a:r>
              <a:rPr lang="en-GB" altLang="en-US" sz="1800" dirty="0">
                <a:latin typeface="+mn-lt"/>
                <a:cs typeface="Arial"/>
              </a:rPr>
              <a:t>DESTINATIONS’ cross-fertilization scope = Timing &amp; Budget limitations</a:t>
            </a:r>
            <a:endParaRPr lang="en-GB" altLang="en-US" sz="1800" b="1" dirty="0">
              <a:cs typeface="Arial"/>
            </a:endParaRPr>
          </a:p>
          <a:p>
            <a:pPr marL="758825" lvl="2" indent="0">
              <a:buNone/>
            </a:pPr>
            <a:r>
              <a:rPr lang="en-GB" altLang="en-US" sz="1800" b="1" dirty="0">
                <a:cs typeface="Arial"/>
              </a:rPr>
              <a:t>OPPORTUNITIES </a:t>
            </a:r>
          </a:p>
          <a:p>
            <a:pPr lvl="2">
              <a:spcBef>
                <a:spcPts val="84"/>
              </a:spcBef>
            </a:pPr>
            <a:r>
              <a:rPr lang="en-GB" sz="1800" dirty="0"/>
              <a:t>Some Chinese stakeholders already expressed an interest in joining the 2019 delegation to visit </a:t>
            </a:r>
            <a:r>
              <a:rPr lang="en-GB" sz="1800" dirty="0" err="1"/>
              <a:t>Funchal</a:t>
            </a:r>
            <a:r>
              <a:rPr lang="en-GB" sz="1800" dirty="0"/>
              <a:t> &amp; Las Palmas</a:t>
            </a:r>
          </a:p>
          <a:p>
            <a:pPr lvl="2">
              <a:spcBef>
                <a:spcPts val="84"/>
              </a:spcBef>
            </a:pPr>
            <a:r>
              <a:rPr lang="en-GB" sz="1800" dirty="0"/>
              <a:t>Shenzhen Bus Group has also expressed an interest in visiting the other 4 DESTINATIONS sites </a:t>
            </a:r>
          </a:p>
          <a:p>
            <a:pPr lvl="2">
              <a:spcBef>
                <a:spcPts val="84"/>
              </a:spcBef>
            </a:pPr>
            <a:r>
              <a:rPr lang="es-ES" altLang="en-US" sz="1800" dirty="0">
                <a:solidFill>
                  <a:srgbClr val="000000"/>
                </a:solidFill>
                <a:cs typeface="Arial"/>
              </a:rPr>
              <a:t>BYD / </a:t>
            </a:r>
            <a:r>
              <a:rPr lang="es-ES" altLang="en-US" sz="1800" dirty="0" err="1">
                <a:solidFill>
                  <a:srgbClr val="000000"/>
                </a:solidFill>
                <a:cs typeface="Arial"/>
              </a:rPr>
              <a:t>Foton</a:t>
            </a:r>
            <a:r>
              <a:rPr lang="es-ES" altLang="en-US" sz="1800" dirty="0">
                <a:solidFill>
                  <a:srgbClr val="000000"/>
                </a:solidFill>
                <a:cs typeface="Arial"/>
              </a:rPr>
              <a:t> E-buses </a:t>
            </a:r>
            <a:r>
              <a:rPr lang="es-ES" altLang="en-US" sz="1800" dirty="0" err="1">
                <a:solidFill>
                  <a:srgbClr val="000000"/>
                </a:solidFill>
                <a:cs typeface="Arial"/>
              </a:rPr>
              <a:t>very</a:t>
            </a:r>
            <a:r>
              <a:rPr lang="es-ES" altLang="en-US" sz="1800" dirty="0">
                <a:solidFill>
                  <a:srgbClr val="000000"/>
                </a:solidFill>
                <a:cs typeface="Arial"/>
              </a:rPr>
              <a:t> </a:t>
            </a:r>
            <a:r>
              <a:rPr lang="es-ES" altLang="en-US" sz="1800" dirty="0" err="1">
                <a:solidFill>
                  <a:srgbClr val="000000"/>
                </a:solidFill>
                <a:cs typeface="Arial"/>
              </a:rPr>
              <a:t>interesting</a:t>
            </a:r>
            <a:r>
              <a:rPr lang="es-ES" altLang="en-US" sz="1800" dirty="0">
                <a:solidFill>
                  <a:srgbClr val="000000"/>
                </a:solidFill>
                <a:cs typeface="Arial"/>
              </a:rPr>
              <a:t> </a:t>
            </a:r>
            <a:r>
              <a:rPr lang="es-ES" altLang="en-US" sz="1800" dirty="0" err="1">
                <a:solidFill>
                  <a:srgbClr val="000000"/>
                </a:solidFill>
                <a:cs typeface="Arial"/>
              </a:rPr>
              <a:t>for</a:t>
            </a:r>
            <a:r>
              <a:rPr lang="es-ES" altLang="en-US" sz="1800" dirty="0">
                <a:solidFill>
                  <a:srgbClr val="000000"/>
                </a:solidFill>
                <a:cs typeface="Arial"/>
              </a:rPr>
              <a:t> DESTINATIONS </a:t>
            </a:r>
            <a:r>
              <a:rPr lang="es-ES" altLang="en-US" sz="1800" dirty="0" err="1">
                <a:solidFill>
                  <a:srgbClr val="000000"/>
                </a:solidFill>
                <a:cs typeface="Arial"/>
              </a:rPr>
              <a:t>cities</a:t>
            </a:r>
            <a:endParaRPr lang="es-ES" altLang="en-US" sz="1800" dirty="0">
              <a:solidFill>
                <a:srgbClr val="000000"/>
              </a:solidFill>
              <a:cs typeface="Arial"/>
            </a:endParaRPr>
          </a:p>
          <a:p>
            <a:pPr lvl="2">
              <a:spcBef>
                <a:spcPts val="84"/>
              </a:spcBef>
            </a:pPr>
            <a:r>
              <a:rPr lang="es-ES" altLang="en-US" sz="1800" dirty="0" err="1">
                <a:solidFill>
                  <a:srgbClr val="000000"/>
                </a:solidFill>
                <a:cs typeface="Arial"/>
              </a:rPr>
              <a:t>Cooperation</a:t>
            </a:r>
            <a:r>
              <a:rPr lang="es-ES" altLang="en-US" sz="1800" dirty="0">
                <a:solidFill>
                  <a:srgbClr val="000000"/>
                </a:solidFill>
                <a:cs typeface="Arial"/>
              </a:rPr>
              <a:t> </a:t>
            </a:r>
            <a:r>
              <a:rPr lang="es-ES" altLang="en-US" sz="1800" dirty="0" err="1">
                <a:solidFill>
                  <a:srgbClr val="000000"/>
                </a:solidFill>
                <a:cs typeface="Arial"/>
              </a:rPr>
              <a:t>with</a:t>
            </a:r>
            <a:r>
              <a:rPr lang="es-ES" altLang="en-US" sz="1800" dirty="0">
                <a:solidFill>
                  <a:srgbClr val="000000"/>
                </a:solidFill>
                <a:cs typeface="Arial"/>
              </a:rPr>
              <a:t> DIDI / use of QR </a:t>
            </a:r>
            <a:r>
              <a:rPr lang="es-ES" altLang="en-US" sz="1800" dirty="0" err="1">
                <a:solidFill>
                  <a:srgbClr val="000000"/>
                </a:solidFill>
                <a:cs typeface="Arial"/>
              </a:rPr>
              <a:t>codes</a:t>
            </a:r>
            <a:r>
              <a:rPr lang="es-ES" altLang="en-US" sz="1800" dirty="0">
                <a:solidFill>
                  <a:srgbClr val="000000"/>
                </a:solidFill>
                <a:cs typeface="Arial"/>
              </a:rPr>
              <a:t> </a:t>
            </a:r>
            <a:r>
              <a:rPr lang="es-ES" altLang="en-US" sz="1800" dirty="0" err="1">
                <a:solidFill>
                  <a:srgbClr val="000000"/>
                </a:solidFill>
                <a:cs typeface="Arial"/>
              </a:rPr>
              <a:t>very</a:t>
            </a:r>
            <a:r>
              <a:rPr lang="es-ES" altLang="en-US" sz="1800" dirty="0">
                <a:solidFill>
                  <a:srgbClr val="000000"/>
                </a:solidFill>
                <a:cs typeface="Arial"/>
              </a:rPr>
              <a:t> </a:t>
            </a:r>
            <a:r>
              <a:rPr lang="es-ES" altLang="en-US" sz="1800" dirty="0" err="1">
                <a:solidFill>
                  <a:srgbClr val="000000"/>
                </a:solidFill>
                <a:cs typeface="Arial"/>
              </a:rPr>
              <a:t>useful</a:t>
            </a:r>
            <a:r>
              <a:rPr lang="es-ES" altLang="en-US" sz="1800" dirty="0">
                <a:solidFill>
                  <a:srgbClr val="000000"/>
                </a:solidFill>
                <a:cs typeface="Arial"/>
              </a:rPr>
              <a:t> </a:t>
            </a:r>
            <a:r>
              <a:rPr lang="es-ES" altLang="en-US" sz="1800" dirty="0" err="1">
                <a:solidFill>
                  <a:srgbClr val="000000"/>
                </a:solidFill>
                <a:cs typeface="Arial"/>
              </a:rPr>
              <a:t>to</a:t>
            </a:r>
            <a:r>
              <a:rPr lang="es-ES" altLang="en-US" sz="1800" dirty="0">
                <a:solidFill>
                  <a:srgbClr val="000000"/>
                </a:solidFill>
                <a:cs typeface="Arial"/>
              </a:rPr>
              <a:t> </a:t>
            </a:r>
            <a:r>
              <a:rPr lang="es-ES" altLang="en-US" sz="1800" dirty="0" err="1">
                <a:solidFill>
                  <a:srgbClr val="000000"/>
                </a:solidFill>
                <a:cs typeface="Arial"/>
              </a:rPr>
              <a:t>attract</a:t>
            </a:r>
            <a:r>
              <a:rPr lang="es-ES" altLang="en-US" sz="1800" dirty="0">
                <a:solidFill>
                  <a:srgbClr val="000000"/>
                </a:solidFill>
                <a:cs typeface="Arial"/>
              </a:rPr>
              <a:t> </a:t>
            </a:r>
            <a:r>
              <a:rPr lang="es-ES" altLang="en-US" sz="1800" dirty="0" err="1">
                <a:solidFill>
                  <a:srgbClr val="000000"/>
                </a:solidFill>
                <a:cs typeface="Arial"/>
              </a:rPr>
              <a:t>Chinese</a:t>
            </a:r>
            <a:r>
              <a:rPr lang="es-ES" altLang="en-US" sz="1800" dirty="0">
                <a:solidFill>
                  <a:srgbClr val="000000"/>
                </a:solidFill>
                <a:cs typeface="Arial"/>
              </a:rPr>
              <a:t> </a:t>
            </a:r>
            <a:r>
              <a:rPr lang="es-ES" altLang="en-US" sz="1800" dirty="0" err="1">
                <a:solidFill>
                  <a:srgbClr val="000000"/>
                </a:solidFill>
                <a:cs typeface="Arial"/>
              </a:rPr>
              <a:t>tourists</a:t>
            </a:r>
            <a:endParaRPr lang="en-GB" altLang="en-US" sz="1800" dirty="0">
              <a:solidFill>
                <a:srgbClr val="000000"/>
              </a:solidFill>
              <a:cs typeface="Arial"/>
            </a:endParaRPr>
          </a:p>
          <a:p>
            <a:pPr lvl="2">
              <a:spcBef>
                <a:spcPts val="84"/>
              </a:spcBef>
            </a:pPr>
            <a:r>
              <a:rPr lang="en-GB" altLang="en-US" sz="1800" dirty="0">
                <a:solidFill>
                  <a:srgbClr val="000000"/>
                </a:solidFill>
                <a:cs typeface="Arial"/>
              </a:rPr>
              <a:t>Will bring Chinese experts and professionals to DESTINATIONS Final Conference in Europe</a:t>
            </a:r>
            <a:endParaRPr lang="en-US" sz="1800" dirty="0">
              <a:solidFill>
                <a:srgbClr val="000000"/>
              </a:solidFill>
            </a:endParaRPr>
          </a:p>
          <a:p>
            <a:pPr lvl="2">
              <a:spcBef>
                <a:spcPts val="84"/>
              </a:spcBef>
            </a:pPr>
            <a:r>
              <a:rPr lang="en-US" sz="1800" dirty="0">
                <a:solidFill>
                  <a:srgbClr val="000000"/>
                </a:solidFill>
              </a:rPr>
              <a:t>Our deliverable “</a:t>
            </a:r>
            <a:r>
              <a:rPr lang="en-US" sz="1800" b="1" dirty="0">
                <a:solidFill>
                  <a:srgbClr val="0000FF"/>
                </a:solidFill>
              </a:rPr>
              <a:t>Best Practices in Urban Mobility Measures used for Tourism Mobility in Chinese Cities” </a:t>
            </a:r>
            <a:r>
              <a:rPr lang="en-US" sz="1800" dirty="0"/>
              <a:t>will be useful for all European cities</a:t>
            </a:r>
            <a:endParaRPr lang="en-US" sz="1800" b="1" dirty="0">
              <a:solidFill>
                <a:srgbClr val="0000FF"/>
              </a:solidFill>
            </a:endParaRPr>
          </a:p>
          <a:p>
            <a:pPr lvl="1"/>
            <a:endParaRPr lang="en-US" sz="1800" dirty="0">
              <a:solidFill>
                <a:srgbClr val="0000FF"/>
              </a:solidFill>
            </a:endParaRPr>
          </a:p>
        </p:txBody>
      </p:sp>
      <p:sp>
        <p:nvSpPr>
          <p:cNvPr id="5" name="Footer Placeholder 3"/>
          <p:cNvSpPr>
            <a:spLocks noGrp="1"/>
          </p:cNvSpPr>
          <p:nvPr>
            <p:ph type="ftr" sz="quarter" idx="4294967295"/>
          </p:nvPr>
        </p:nvSpPr>
        <p:spPr>
          <a:xfrm>
            <a:off x="1116013" y="6524625"/>
            <a:ext cx="5256212" cy="2603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fontAlgn="base">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fontAlgn="base">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fontAlgn="base">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fontAlgn="base">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GB" sz="1200" dirty="0">
                <a:latin typeface="+mn-lt"/>
              </a:rPr>
              <a:t>CIVITAS FORUM 2018• 21-September 2018• Umea, Sweden</a:t>
            </a:r>
            <a:endParaRPr lang="de-DE" sz="1200" dirty="0">
              <a:latin typeface="+mn-lt"/>
            </a:endParaRPr>
          </a:p>
          <a:p>
            <a:r>
              <a:rPr lang="en-GB" altLang="en-US" sz="1200" dirty="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25586415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Grp="1" noChangeArrowheads="1"/>
          </p:cNvSpPr>
          <p:nvPr>
            <p:ph type="subTitle" idx="1"/>
          </p:nvPr>
        </p:nvSpPr>
        <p:spPr>
          <a:xfrm>
            <a:off x="667535" y="3967601"/>
            <a:ext cx="3044609" cy="1643063"/>
          </a:xfrm>
        </p:spPr>
        <p:txBody>
          <a:bodyPr/>
          <a:lstStyle/>
          <a:p>
            <a:pPr eaLnBrk="1" hangingPunct="1">
              <a:spcAft>
                <a:spcPts val="1100"/>
              </a:spcAft>
              <a:buFontTx/>
              <a:buNone/>
            </a:pPr>
            <a:r>
              <a:rPr lang="de-DE" altLang="en-US" b="1" dirty="0">
                <a:solidFill>
                  <a:schemeClr val="tx1"/>
                </a:solidFill>
              </a:rPr>
              <a:t>THANK YOU</a:t>
            </a:r>
          </a:p>
          <a:p>
            <a:pPr eaLnBrk="1" hangingPunct="1">
              <a:spcAft>
                <a:spcPts val="1100"/>
              </a:spcAft>
            </a:pPr>
            <a:r>
              <a:rPr lang="zh-TW" altLang="en-US" b="1" spc="-5" dirty="0">
                <a:solidFill>
                  <a:srgbClr val="000000"/>
                </a:solidFill>
                <a:cs typeface="Arial" panose="020B0604020202020204"/>
              </a:rPr>
              <a:t>谢谢大家</a:t>
            </a:r>
            <a:r>
              <a:rPr lang="es-ES_tradnl" altLang="zh-CN" b="1" spc="-5" dirty="0">
                <a:solidFill>
                  <a:srgbClr val="000000"/>
                </a:solidFill>
                <a:cs typeface="Arial" panose="020B0604020202020204"/>
              </a:rPr>
              <a:t>!</a:t>
            </a:r>
            <a:endParaRPr lang="de-DE" altLang="en-US" b="1" dirty="0">
              <a:solidFill>
                <a:srgbClr val="000000"/>
              </a:solidFill>
            </a:endParaRPr>
          </a:p>
        </p:txBody>
      </p:sp>
      <p:pic>
        <p:nvPicPr>
          <p:cNvPr id="4" name="Imagen 3"/>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3891259" y="3207205"/>
            <a:ext cx="3959959" cy="2969959"/>
          </a:xfrm>
          <a:prstGeom prst="rect">
            <a:avLst/>
          </a:prstGeom>
        </p:spPr>
      </p:pic>
    </p:spTree>
    <p:extLst>
      <p:ext uri="{BB962C8B-B14F-4D97-AF65-F5344CB8AC3E}">
        <p14:creationId xmlns="" xmlns:p14="http://schemas.microsoft.com/office/powerpoint/2010/main" val="3083741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1581" y="312973"/>
            <a:ext cx="7172325" cy="1152525"/>
          </a:xfrm>
          <a:noFill/>
          <a:ln w="9525">
            <a:noFill/>
            <a:miter lim="800000"/>
            <a:headEnd/>
            <a:tailEnd/>
          </a:ln>
        </p:spPr>
        <p:txBody>
          <a:bodyPr vert="horz" wrap="square" lIns="91440" tIns="45720" rIns="91440" bIns="45720" numCol="1" anchor="ctr" anchorCtr="0" compatLnSpc="1">
            <a:prstTxWarp prst="textNoShape">
              <a:avLst/>
            </a:prstTxWarp>
          </a:bodyPr>
          <a:lstStyle/>
          <a:p>
            <a:r>
              <a:rPr lang="pt-PT" sz="2400" b="0" kern="1200" dirty="0">
                <a:solidFill>
                  <a:srgbClr val="134095"/>
                </a:solidFill>
              </a:rPr>
              <a:t>CROSS-FERTILIZATION CITIES</a:t>
            </a:r>
            <a:br>
              <a:rPr lang="pt-PT" sz="2400" b="0" kern="1200" dirty="0">
                <a:solidFill>
                  <a:srgbClr val="134095"/>
                </a:solidFill>
              </a:rPr>
            </a:br>
            <a:r>
              <a:rPr lang="en-GB" altLang="en-US" sz="2400" kern="1200" dirty="0">
                <a:solidFill>
                  <a:srgbClr val="134095"/>
                </a:solidFill>
              </a:rPr>
              <a:t>BEIJING </a:t>
            </a:r>
            <a:r>
              <a:rPr lang="en-GB" altLang="en-US" sz="2400" b="0" kern="1200" dirty="0">
                <a:solidFill>
                  <a:srgbClr val="134095"/>
                </a:solidFill>
              </a:rPr>
              <a:t/>
            </a:r>
            <a:br>
              <a:rPr lang="en-GB" altLang="en-US" sz="2400" b="0" kern="1200" dirty="0">
                <a:solidFill>
                  <a:srgbClr val="134095"/>
                </a:solidFill>
              </a:rPr>
            </a:br>
            <a:endParaRPr lang="fr-FR" sz="2400" b="0" kern="1200" dirty="0">
              <a:solidFill>
                <a:srgbClr val="134095"/>
              </a:solidFill>
            </a:endParaRPr>
          </a:p>
        </p:txBody>
      </p:sp>
      <p:sp>
        <p:nvSpPr>
          <p:cNvPr id="4" name="Espace réservé du contenu 3"/>
          <p:cNvSpPr>
            <a:spLocks noGrp="1"/>
          </p:cNvSpPr>
          <p:nvPr>
            <p:ph idx="11"/>
          </p:nvPr>
        </p:nvSpPr>
        <p:spPr>
          <a:xfrm>
            <a:off x="329885" y="1403278"/>
            <a:ext cx="8692469" cy="4910290"/>
          </a:xfrm>
        </p:spPr>
        <p:txBody>
          <a:bodyPr/>
          <a:lstStyle/>
          <a:p>
            <a:pPr lvl="1">
              <a:buFont typeface="Arial" panose="020B0604020202020204" pitchFamily="34" charset="0"/>
              <a:buChar char="•"/>
            </a:pPr>
            <a:r>
              <a:rPr lang="en-GB" altLang="en-US" sz="1900" b="1" dirty="0">
                <a:latin typeface="Arial"/>
                <a:cs typeface="Arial"/>
              </a:rPr>
              <a:t>The Most Popular Tourist Destination in China</a:t>
            </a:r>
          </a:p>
          <a:p>
            <a:pPr lvl="1">
              <a:buFont typeface="Arial" panose="020B0604020202020204" pitchFamily="34" charset="0"/>
              <a:buChar char="•"/>
            </a:pPr>
            <a:r>
              <a:rPr lang="en-GB" altLang="en-US" sz="1900" dirty="0">
                <a:latin typeface="Arial"/>
                <a:cs typeface="Arial"/>
              </a:rPr>
              <a:t>The capital and cultural centre of China</a:t>
            </a:r>
          </a:p>
          <a:p>
            <a:pPr lvl="1">
              <a:buFont typeface="Arial" panose="020B0604020202020204" pitchFamily="34" charset="0"/>
              <a:buChar char="•"/>
            </a:pPr>
            <a:r>
              <a:rPr lang="en-GB" altLang="en-US" sz="1900" dirty="0">
                <a:latin typeface="Arial"/>
                <a:cs typeface="Arial"/>
              </a:rPr>
              <a:t>The Central Government base</a:t>
            </a:r>
          </a:p>
          <a:p>
            <a:pPr lvl="1">
              <a:buFont typeface="Arial" panose="020B0604020202020204" pitchFamily="34" charset="0"/>
              <a:buChar char="•"/>
            </a:pPr>
            <a:r>
              <a:rPr lang="en-GB" altLang="en-US" sz="1900" dirty="0">
                <a:latin typeface="Arial"/>
                <a:cs typeface="Arial"/>
              </a:rPr>
              <a:t>The National Academies and National Technical Institutes Base</a:t>
            </a:r>
          </a:p>
          <a:p>
            <a:pPr lvl="1">
              <a:buFont typeface="Arial" panose="020B0604020202020204" pitchFamily="34" charset="0"/>
              <a:buChar char="•"/>
            </a:pPr>
            <a:r>
              <a:rPr lang="en-GB" altLang="en-US" sz="1900" dirty="0">
                <a:latin typeface="Arial"/>
                <a:cs typeface="Arial"/>
              </a:rPr>
              <a:t>Our Chinese partner’s (Beijing University of Technology -BJUT) city</a:t>
            </a:r>
          </a:p>
          <a:p>
            <a:pPr lvl="1">
              <a:buFont typeface="Arial" panose="020B0604020202020204" pitchFamily="34" charset="0"/>
              <a:buChar char="•"/>
            </a:pPr>
            <a:r>
              <a:rPr lang="en-GB" altLang="en-US" sz="1900" dirty="0">
                <a:latin typeface="Arial"/>
                <a:cs typeface="Arial"/>
              </a:rPr>
              <a:t>The headquarters’ base of: Didi, </a:t>
            </a:r>
            <a:r>
              <a:rPr lang="en-GB" altLang="en-US" sz="1900" dirty="0" err="1">
                <a:latin typeface="Arial"/>
                <a:cs typeface="Arial"/>
              </a:rPr>
              <a:t>Foton</a:t>
            </a:r>
            <a:r>
              <a:rPr lang="en-GB" altLang="en-US" sz="1900" dirty="0">
                <a:latin typeface="Arial"/>
                <a:cs typeface="Arial"/>
              </a:rPr>
              <a:t>, </a:t>
            </a:r>
            <a:r>
              <a:rPr lang="en-GB" altLang="en-US" sz="1900" dirty="0" err="1">
                <a:latin typeface="Arial"/>
                <a:cs typeface="Arial"/>
              </a:rPr>
              <a:t>Mobike</a:t>
            </a:r>
            <a:r>
              <a:rPr lang="en-GB" altLang="en-US" sz="1900" dirty="0">
                <a:latin typeface="Arial"/>
                <a:cs typeface="Arial"/>
              </a:rPr>
              <a:t>, </a:t>
            </a:r>
            <a:r>
              <a:rPr lang="en-GB" altLang="en-US" sz="1900" dirty="0" err="1">
                <a:latin typeface="Arial"/>
                <a:cs typeface="Arial"/>
              </a:rPr>
              <a:t>Ofo</a:t>
            </a:r>
            <a:endParaRPr lang="en-GB" altLang="en-US" sz="1900" dirty="0">
              <a:latin typeface="Arial"/>
              <a:cs typeface="Arial"/>
            </a:endParaRPr>
          </a:p>
        </p:txBody>
      </p:sp>
      <p:pic>
        <p:nvPicPr>
          <p:cNvPr id="5" name="Picture 6" descr="Resultado de imagen para beijing"/>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0" y="4362653"/>
            <a:ext cx="4533745" cy="1871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Resultado de imagen para beijing"/>
          <p:cNvPicPr>
            <a:picLocks noChangeAspect="1" noChangeArrowheads="1"/>
          </p:cNvPicPr>
          <p:nvPr/>
        </p:nvPicPr>
        <p:blipFill>
          <a:blip r:embed="rId4" cstate="print">
            <a:extLst>
              <a:ext uri="{28A0092B-C50C-407E-A947-70E740481C1C}">
                <a14:useLocalDpi xmlns="" xmlns:a14="http://schemas.microsoft.com/office/drawing/2010/main"/>
              </a:ext>
            </a:extLst>
          </a:blip>
          <a:srcRect/>
          <a:stretch>
            <a:fillRect/>
          </a:stretch>
        </p:blipFill>
        <p:spPr bwMode="auto">
          <a:xfrm>
            <a:off x="4519530" y="4003439"/>
            <a:ext cx="4624470" cy="248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ooter Placeholder 3">
            <a:extLst>
              <a:ext uri="{FF2B5EF4-FFF2-40B4-BE49-F238E27FC236}">
                <a16:creationId xmlns="" xmlns:a16="http://schemas.microsoft.com/office/drawing/2014/main" id="{B683F638-DF14-447D-B4C1-DC2ED1351CCD}"/>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1920661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5087" y="329254"/>
            <a:ext cx="7172325" cy="1152525"/>
          </a:xfrm>
          <a:noFill/>
          <a:ln w="9525">
            <a:noFill/>
            <a:miter lim="800000"/>
            <a:headEnd/>
            <a:tailEnd/>
          </a:ln>
        </p:spPr>
        <p:txBody>
          <a:bodyPr vert="horz" wrap="square" lIns="91440" tIns="45720" rIns="91440" bIns="45720" numCol="1" anchor="ctr" anchorCtr="0" compatLnSpc="1">
            <a:prstTxWarp prst="textNoShape">
              <a:avLst/>
            </a:prstTxWarp>
          </a:bodyPr>
          <a:lstStyle/>
          <a:p>
            <a:r>
              <a:rPr lang="pt-PT" sz="2400" b="0" kern="1200" dirty="0">
                <a:solidFill>
                  <a:srgbClr val="134095"/>
                </a:solidFill>
              </a:rPr>
              <a:t>CROSS-FERTILIZATION CITIES</a:t>
            </a:r>
            <a:br>
              <a:rPr lang="pt-PT" sz="2400" b="0" kern="1200" dirty="0">
                <a:solidFill>
                  <a:srgbClr val="134095"/>
                </a:solidFill>
              </a:rPr>
            </a:br>
            <a:r>
              <a:rPr lang="en-GB" altLang="en-US" sz="2400" kern="1200" dirty="0">
                <a:solidFill>
                  <a:srgbClr val="134095"/>
                </a:solidFill>
              </a:rPr>
              <a:t>SHENZHEN</a:t>
            </a:r>
            <a:r>
              <a:rPr lang="en-GB" altLang="en-US" sz="2400" b="0" kern="1200" dirty="0">
                <a:solidFill>
                  <a:srgbClr val="134095"/>
                </a:solidFill>
              </a:rPr>
              <a:t/>
            </a:r>
            <a:br>
              <a:rPr lang="en-GB" altLang="en-US" sz="2400" b="0" kern="1200" dirty="0">
                <a:solidFill>
                  <a:srgbClr val="134095"/>
                </a:solidFill>
              </a:rPr>
            </a:br>
            <a:endParaRPr lang="fr-FR" sz="2400" b="0" kern="1200" dirty="0">
              <a:solidFill>
                <a:srgbClr val="134095"/>
              </a:solidFill>
            </a:endParaRPr>
          </a:p>
        </p:txBody>
      </p:sp>
      <p:sp>
        <p:nvSpPr>
          <p:cNvPr id="4" name="Espace réservé du contenu 3"/>
          <p:cNvSpPr>
            <a:spLocks noGrp="1"/>
          </p:cNvSpPr>
          <p:nvPr>
            <p:ph idx="11"/>
          </p:nvPr>
        </p:nvSpPr>
        <p:spPr>
          <a:xfrm>
            <a:off x="329885" y="1403278"/>
            <a:ext cx="8692469" cy="4910290"/>
          </a:xfrm>
        </p:spPr>
        <p:txBody>
          <a:bodyPr/>
          <a:lstStyle/>
          <a:p>
            <a:pPr lvl="1">
              <a:buFont typeface="Arial" panose="020B0604020202020204" pitchFamily="34" charset="0"/>
              <a:buChar char="•"/>
            </a:pPr>
            <a:r>
              <a:rPr lang="en-GB" altLang="en-US" sz="1800" dirty="0">
                <a:latin typeface="Arial"/>
                <a:cs typeface="Arial"/>
              </a:rPr>
              <a:t>In 1979 &lt;0.5 Million people, a fishing “village” </a:t>
            </a:r>
          </a:p>
          <a:p>
            <a:pPr lvl="1">
              <a:buFont typeface="Arial" panose="020B0604020202020204" pitchFamily="34" charset="0"/>
              <a:buChar char="•"/>
            </a:pPr>
            <a:r>
              <a:rPr lang="en-GB" altLang="en-US" sz="1800" dirty="0">
                <a:latin typeface="Arial"/>
                <a:cs typeface="Arial"/>
              </a:rPr>
              <a:t>Today a city </a:t>
            </a:r>
            <a:r>
              <a:rPr lang="en-GB" altLang="en-US" sz="1800" b="1" dirty="0">
                <a:cs typeface="Arial"/>
              </a:rPr>
              <a:t>by the sea </a:t>
            </a:r>
            <a:r>
              <a:rPr lang="en-GB" altLang="en-US" sz="1800" dirty="0">
                <a:latin typeface="Arial"/>
                <a:cs typeface="Arial"/>
              </a:rPr>
              <a:t>of around 13 Million people</a:t>
            </a:r>
            <a:endParaRPr lang="en-GB" altLang="en-US" sz="1800" b="1" dirty="0">
              <a:latin typeface="Arial"/>
              <a:cs typeface="Arial"/>
            </a:endParaRPr>
          </a:p>
          <a:p>
            <a:pPr lvl="1">
              <a:buFont typeface="Arial" panose="020B0604020202020204" pitchFamily="34" charset="0"/>
              <a:buChar char="•"/>
            </a:pPr>
            <a:r>
              <a:rPr lang="en-GB" altLang="en-US" sz="1800" dirty="0">
                <a:latin typeface="Arial"/>
                <a:cs typeface="Arial"/>
              </a:rPr>
              <a:t>The “</a:t>
            </a:r>
            <a:r>
              <a:rPr lang="en-GB" altLang="en-US" sz="1800" dirty="0" err="1">
                <a:latin typeface="Arial"/>
                <a:cs typeface="Arial"/>
              </a:rPr>
              <a:t>Sillicon</a:t>
            </a:r>
            <a:r>
              <a:rPr lang="en-GB" altLang="en-US" sz="1800" dirty="0">
                <a:latin typeface="Arial"/>
                <a:cs typeface="Arial"/>
              </a:rPr>
              <a:t> Valley” of China </a:t>
            </a:r>
          </a:p>
          <a:p>
            <a:pPr lvl="1">
              <a:buFont typeface="Arial" panose="020B0604020202020204" pitchFamily="34" charset="0"/>
              <a:buChar char="•"/>
            </a:pPr>
            <a:r>
              <a:rPr lang="en-GB" altLang="en-US" sz="1800" dirty="0">
                <a:latin typeface="Arial"/>
                <a:cs typeface="Arial"/>
              </a:rPr>
              <a:t>In 2017, its GDP overcame Hong Kong’s one</a:t>
            </a:r>
          </a:p>
          <a:p>
            <a:pPr lvl="1">
              <a:buFont typeface="Arial" panose="020B0604020202020204" pitchFamily="34" charset="0"/>
              <a:buChar char="•"/>
            </a:pPr>
            <a:r>
              <a:rPr lang="en-GB" altLang="en-US" sz="1800" dirty="0">
                <a:latin typeface="Arial"/>
                <a:cs typeface="Arial"/>
              </a:rPr>
              <a:t>The 1</a:t>
            </a:r>
            <a:r>
              <a:rPr lang="en-GB" altLang="en-US" sz="1800" baseline="30000" dirty="0">
                <a:latin typeface="Arial"/>
                <a:cs typeface="Arial"/>
              </a:rPr>
              <a:t>st</a:t>
            </a:r>
            <a:r>
              <a:rPr lang="en-GB" altLang="en-US" sz="1800" dirty="0">
                <a:latin typeface="Arial"/>
                <a:cs typeface="Arial"/>
              </a:rPr>
              <a:t> city in the world to have electrified 100% of its 16,359 bus fleet (January 2018)</a:t>
            </a:r>
          </a:p>
          <a:p>
            <a:pPr lvl="1">
              <a:buFont typeface="Arial" panose="020B0604020202020204" pitchFamily="34" charset="0"/>
              <a:buChar char="•"/>
            </a:pPr>
            <a:r>
              <a:rPr lang="en-GB" altLang="en-US" sz="1800" dirty="0">
                <a:latin typeface="Arial"/>
                <a:cs typeface="Arial"/>
              </a:rPr>
              <a:t>2020: will electrify all its &gt;17,000 taxis (already 12,518 electrified)</a:t>
            </a:r>
          </a:p>
          <a:p>
            <a:pPr lvl="1">
              <a:buFont typeface="Arial" panose="020B0604020202020204" pitchFamily="34" charset="0"/>
              <a:buChar char="•"/>
            </a:pPr>
            <a:r>
              <a:rPr lang="en-GB" altLang="en-US" sz="1800" dirty="0">
                <a:latin typeface="Arial"/>
                <a:cs typeface="Arial"/>
              </a:rPr>
              <a:t>The headquarters’ base of: BYD, Huawei, SZ Bus, SZ Metro, Tencent, ZTE</a:t>
            </a:r>
          </a:p>
        </p:txBody>
      </p:sp>
      <p:pic>
        <p:nvPicPr>
          <p:cNvPr id="7" name="Picture 2" descr="Resultado de imagen para shenzhen"/>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4471150" y="4645520"/>
            <a:ext cx="4107889" cy="18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Resultado de imagen para shenzhen"/>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6510004" y="1650553"/>
            <a:ext cx="2520026" cy="125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agen 2"/>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1758413" y="4656142"/>
            <a:ext cx="2483943" cy="1862943"/>
          </a:xfrm>
          <a:prstGeom prst="rect">
            <a:avLst/>
          </a:prstGeom>
        </p:spPr>
      </p:pic>
      <p:sp>
        <p:nvSpPr>
          <p:cNvPr id="10" name="Footer Placeholder 3">
            <a:extLst>
              <a:ext uri="{FF2B5EF4-FFF2-40B4-BE49-F238E27FC236}">
                <a16:creationId xmlns="" xmlns:a16="http://schemas.microsoft.com/office/drawing/2014/main" id="{3CB08694-41D5-413C-9D75-F0D3A74580B1}"/>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1461547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1717" y="297339"/>
            <a:ext cx="6956425" cy="1152525"/>
          </a:xfrm>
          <a:noFill/>
          <a:ln w="9525">
            <a:noFill/>
            <a:miter lim="800000"/>
            <a:headEnd/>
            <a:tailEnd/>
          </a:ln>
        </p:spPr>
        <p:txBody>
          <a:bodyPr vert="horz" wrap="square" lIns="91440" tIns="45720" rIns="91440" bIns="45720" numCol="1" anchor="ctr" anchorCtr="0" compatLnSpc="1">
            <a:prstTxWarp prst="textNoShape">
              <a:avLst/>
            </a:prstTxWarp>
          </a:bodyPr>
          <a:lstStyle/>
          <a:p>
            <a:r>
              <a:rPr lang="en-GB" altLang="en-US" sz="2400" b="0" kern="1200" dirty="0">
                <a:solidFill>
                  <a:srgbClr val="134095"/>
                </a:solidFill>
              </a:rPr>
              <a:t>2017/2018 CROSS-FERTILIZATION ACTIVITIES</a:t>
            </a:r>
            <a:br>
              <a:rPr lang="en-GB" altLang="en-US" sz="2400" b="0" kern="1200" dirty="0">
                <a:solidFill>
                  <a:srgbClr val="134095"/>
                </a:solidFill>
              </a:rPr>
            </a:br>
            <a:endParaRPr lang="fr-FR" sz="2400" b="0" kern="1200" dirty="0">
              <a:solidFill>
                <a:srgbClr val="134095"/>
              </a:solidFill>
            </a:endParaRPr>
          </a:p>
        </p:txBody>
      </p:sp>
      <p:sp>
        <p:nvSpPr>
          <p:cNvPr id="4" name="Espace réservé du contenu 3"/>
          <p:cNvSpPr>
            <a:spLocks noGrp="1"/>
          </p:cNvSpPr>
          <p:nvPr>
            <p:ph idx="11"/>
          </p:nvPr>
        </p:nvSpPr>
        <p:spPr>
          <a:xfrm>
            <a:off x="460294" y="1378577"/>
            <a:ext cx="8683706" cy="5102074"/>
          </a:xfrm>
        </p:spPr>
        <p:txBody>
          <a:bodyPr/>
          <a:lstStyle/>
          <a:p>
            <a:pPr marL="114300" indent="0">
              <a:buNone/>
            </a:pPr>
            <a:r>
              <a:rPr lang="en-GB" altLang="en-US" sz="2400" b="1" dirty="0">
                <a:solidFill>
                  <a:srgbClr val="000090"/>
                </a:solidFill>
                <a:cs typeface="Arial"/>
              </a:rPr>
              <a:t>2017 ACTIVITIES</a:t>
            </a:r>
          </a:p>
          <a:p>
            <a:pPr marL="114300" indent="0">
              <a:buNone/>
            </a:pPr>
            <a:r>
              <a:rPr lang="en-GB" altLang="en-US" sz="1800" b="0" dirty="0">
                <a:solidFill>
                  <a:schemeClr val="tx1"/>
                </a:solidFill>
                <a:latin typeface="+mn-lt"/>
                <a:cs typeface="Arial"/>
              </a:rPr>
              <a:t>Booth at ITB China (10-12 May, Shanghai) </a:t>
            </a:r>
          </a:p>
          <a:p>
            <a:pPr marL="114300" indent="0">
              <a:buNone/>
            </a:pPr>
            <a:r>
              <a:rPr lang="en-GB" sz="1800" b="0" dirty="0">
                <a:solidFill>
                  <a:schemeClr val="tx1"/>
                </a:solidFill>
                <a:latin typeface="+mn-lt"/>
              </a:rPr>
              <a:t>Deliverable “Mobility Implications for European Cities of Receiving Chinese Outbound Tourists”</a:t>
            </a:r>
            <a:endParaRPr lang="en-GB" altLang="en-US" sz="1800" b="0" dirty="0">
              <a:solidFill>
                <a:schemeClr val="tx1"/>
              </a:solidFill>
              <a:latin typeface="+mn-lt"/>
              <a:cs typeface="Arial"/>
            </a:endParaRPr>
          </a:p>
          <a:p>
            <a:pPr marL="758825" lvl="2" indent="0">
              <a:buNone/>
            </a:pPr>
            <a:endParaRPr lang="en-GB" altLang="en-US" sz="2400" b="1" dirty="0">
              <a:solidFill>
                <a:srgbClr val="000090"/>
              </a:solidFill>
              <a:cs typeface="Arial"/>
            </a:endParaRPr>
          </a:p>
          <a:p>
            <a:pPr marL="758825" lvl="2" indent="0">
              <a:buNone/>
            </a:pPr>
            <a:endParaRPr lang="en-GB" altLang="en-US" sz="2400" b="1" dirty="0">
              <a:solidFill>
                <a:srgbClr val="000090"/>
              </a:solidFill>
              <a:cs typeface="Arial"/>
            </a:endParaRPr>
          </a:p>
          <a:p>
            <a:pPr marL="114300" indent="0">
              <a:buNone/>
            </a:pPr>
            <a:r>
              <a:rPr lang="en-GB" altLang="en-US" sz="2400" b="1" dirty="0">
                <a:solidFill>
                  <a:srgbClr val="000090"/>
                </a:solidFill>
                <a:cs typeface="Arial"/>
              </a:rPr>
              <a:t>2018 ACTIVITIES </a:t>
            </a:r>
          </a:p>
          <a:p>
            <a:pPr marL="114300" indent="0">
              <a:buNone/>
            </a:pPr>
            <a:r>
              <a:rPr lang="en-GB" altLang="en-US" sz="1800" b="0" dirty="0">
                <a:solidFill>
                  <a:schemeClr val="tx1"/>
                </a:solidFill>
                <a:latin typeface="+mn-lt"/>
                <a:cs typeface="Arial"/>
              </a:rPr>
              <a:t>1 day Mid-term Workshop in Beijing 6 people (1 per city), 22-June</a:t>
            </a:r>
          </a:p>
          <a:p>
            <a:pPr marL="400050" indent="-285750"/>
            <a:r>
              <a:rPr lang="en-GB" sz="1800" b="0" dirty="0">
                <a:solidFill>
                  <a:schemeClr val="tx1"/>
                </a:solidFill>
                <a:latin typeface="+mn-lt"/>
              </a:rPr>
              <a:t>right after the celebration of the 2018 World Transport Convention (June 18-21</a:t>
            </a:r>
            <a:r>
              <a:rPr lang="en-GB" sz="1800" b="0" dirty="0">
                <a:solidFill>
                  <a:schemeClr val="tx1"/>
                </a:solidFill>
              </a:rPr>
              <a:t>)</a:t>
            </a:r>
            <a:endParaRPr lang="en-GB" sz="1800" b="0" dirty="0">
              <a:solidFill>
                <a:schemeClr val="tx1"/>
              </a:solidFill>
              <a:cs typeface="Arial"/>
            </a:endParaRPr>
          </a:p>
          <a:p>
            <a:pPr marL="400050" indent="-285750"/>
            <a:r>
              <a:rPr lang="en-GB" altLang="en-US" sz="1800" b="0" dirty="0">
                <a:solidFill>
                  <a:schemeClr val="tx1"/>
                </a:solidFill>
                <a:latin typeface="+mn-lt"/>
                <a:cs typeface="Arial"/>
              </a:rPr>
              <a:t>Audience: cities, mobility stakeholders, universities</a:t>
            </a:r>
          </a:p>
          <a:p>
            <a:pPr marL="400050" indent="-285750"/>
            <a:r>
              <a:rPr lang="en-GB" altLang="en-US" sz="1800" b="0" dirty="0">
                <a:solidFill>
                  <a:schemeClr val="tx1"/>
                </a:solidFill>
                <a:latin typeface="+mn-lt"/>
                <a:cs typeface="Arial"/>
              </a:rPr>
              <a:t>5 Chinese journalists</a:t>
            </a:r>
          </a:p>
          <a:p>
            <a:pPr lvl="2">
              <a:buFont typeface="Arial" panose="020B0604020202020204" pitchFamily="34" charset="0"/>
              <a:buChar char="•"/>
            </a:pPr>
            <a:r>
              <a:rPr lang="en-GB" altLang="en-US" sz="1400" dirty="0">
                <a:latin typeface="+mn-lt"/>
                <a:cs typeface="Arial"/>
              </a:rPr>
              <a:t>Visit Beijing + Shenzhen, 25-29 June</a:t>
            </a:r>
          </a:p>
          <a:p>
            <a:pPr lvl="2">
              <a:buFont typeface="Arial" panose="020B0604020202020204" pitchFamily="34" charset="0"/>
              <a:buChar char="•"/>
            </a:pPr>
            <a:r>
              <a:rPr lang="es-ES_tradnl" sz="1400" dirty="0" err="1">
                <a:latin typeface="+mn-lt"/>
              </a:rPr>
              <a:t>Development</a:t>
            </a:r>
            <a:r>
              <a:rPr lang="es-ES_tradnl" sz="1400" dirty="0">
                <a:latin typeface="+mn-lt"/>
              </a:rPr>
              <a:t> of a WeChat DESTINATIONS’ </a:t>
            </a:r>
            <a:r>
              <a:rPr lang="es-ES_tradnl" sz="1400" dirty="0" err="1">
                <a:latin typeface="+mn-lt"/>
              </a:rPr>
              <a:t>Dissemination</a:t>
            </a:r>
            <a:r>
              <a:rPr lang="es-ES_tradnl" sz="1400" dirty="0">
                <a:latin typeface="+mn-lt"/>
              </a:rPr>
              <a:t> Tool</a:t>
            </a:r>
            <a:r>
              <a:rPr lang="es-ES" sz="1400" dirty="0">
                <a:latin typeface="+mn-lt"/>
              </a:rPr>
              <a:t> (WCDDT)</a:t>
            </a:r>
            <a:endParaRPr lang="en-US" sz="1400" dirty="0"/>
          </a:p>
          <a:p>
            <a:pPr lvl="2">
              <a:buFont typeface="Arial" panose="020B0604020202020204" pitchFamily="34" charset="0"/>
              <a:buChar char="•"/>
            </a:pPr>
            <a:r>
              <a:rPr lang="en-US" sz="1400" dirty="0">
                <a:latin typeface="+mn-lt"/>
              </a:rPr>
              <a:t>Link with URBAN-EU-CHINA http://www.urban-eu-china.eu/en/ (DG RTD)</a:t>
            </a:r>
          </a:p>
          <a:p>
            <a:pPr lvl="3">
              <a:buFont typeface="Wingdings" charset="2"/>
              <a:buChar char="ü"/>
            </a:pPr>
            <a:endParaRPr lang="en-GB" altLang="en-US" sz="1900" dirty="0">
              <a:solidFill>
                <a:srgbClr val="0000FF"/>
              </a:solidFill>
              <a:latin typeface="+mn-lt"/>
              <a:cs typeface="Arial"/>
            </a:endParaRPr>
          </a:p>
        </p:txBody>
      </p:sp>
      <p:pic>
        <p:nvPicPr>
          <p:cNvPr id="6" name="Marcador de Posição de Conteúdo 4">
            <a:extLst>
              <a:ext uri="{FF2B5EF4-FFF2-40B4-BE49-F238E27FC236}">
                <a16:creationId xmlns="" xmlns:a16="http://schemas.microsoft.com/office/drawing/2014/main" id="{D1412ABB-9D9C-4A9B-9FC2-B7B6B8C286C1}"/>
              </a:ext>
            </a:extLst>
          </p:cNvPr>
          <p:cNvPicPr>
            <a:picLocks noGrp="1" noChangeAspect="1"/>
          </p:cNvPicPr>
          <p:nvPr>
            <p:ph idx="1"/>
          </p:nvPr>
        </p:nvPicPr>
        <p:blipFill>
          <a:blip r:embed="rId3" cstate="screen">
            <a:extLst>
              <a:ext uri="{28A0092B-C50C-407E-A947-70E740481C1C}">
                <a14:useLocalDpi xmlns="" xmlns:a14="http://schemas.microsoft.com/office/drawing/2010/main"/>
              </a:ext>
            </a:extLst>
          </a:blip>
          <a:stretch>
            <a:fillRect/>
          </a:stretch>
        </p:blipFill>
        <p:spPr>
          <a:xfrm>
            <a:off x="3547037" y="2617129"/>
            <a:ext cx="2537505" cy="1233511"/>
          </a:xfrm>
        </p:spPr>
      </p:pic>
      <p:pic>
        <p:nvPicPr>
          <p:cNvPr id="7" name="Marcador de Posição de Conteúdo 4">
            <a:extLst>
              <a:ext uri="{FF2B5EF4-FFF2-40B4-BE49-F238E27FC236}">
                <a16:creationId xmlns="" xmlns:a16="http://schemas.microsoft.com/office/drawing/2014/main" id="{33ED60D8-179E-4805-94AF-2D87105189C6}"/>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bwMode="auto">
          <a:xfrm>
            <a:off x="6084421" y="2617129"/>
            <a:ext cx="2537505" cy="1233511"/>
          </a:xfrm>
          <a:prstGeom prst="rect">
            <a:avLst/>
          </a:prstGeom>
          <a:noFill/>
          <a:ln w="9525">
            <a:noFill/>
            <a:miter lim="800000"/>
            <a:headEnd/>
            <a:tailEnd/>
          </a:ln>
        </p:spPr>
      </p:pic>
      <p:pic>
        <p:nvPicPr>
          <p:cNvPr id="8" name="Imagen 7"/>
          <p:cNvPicPr>
            <a:picLocks noChangeAspect="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7697152" y="5010841"/>
            <a:ext cx="1080000" cy="1076325"/>
          </a:xfrm>
          <a:prstGeom prst="rect">
            <a:avLst/>
          </a:prstGeom>
          <a:noFill/>
          <a:ln>
            <a:noFill/>
          </a:ln>
        </p:spPr>
      </p:pic>
      <p:sp>
        <p:nvSpPr>
          <p:cNvPr id="10" name="Footer Placeholder 3">
            <a:extLst>
              <a:ext uri="{FF2B5EF4-FFF2-40B4-BE49-F238E27FC236}">
                <a16:creationId xmlns="" xmlns:a16="http://schemas.microsoft.com/office/drawing/2014/main" id="{30AA0B69-9A72-46D3-8592-923E91FE4241}"/>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594279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2600" y="228600"/>
            <a:ext cx="7185025" cy="1039813"/>
          </a:xfrm>
          <a:noFill/>
          <a:ln w="9525">
            <a:noFill/>
            <a:miter lim="800000"/>
            <a:headEnd/>
            <a:tailEnd/>
          </a:ln>
        </p:spPr>
        <p:txBody>
          <a:bodyPr vert="horz" wrap="square" lIns="91440" tIns="45720" rIns="91440" bIns="45720" numCol="1" anchor="ctr" anchorCtr="0" compatLnSpc="1">
            <a:prstTxWarp prst="textNoShape">
              <a:avLst/>
            </a:prstTxWarp>
          </a:bodyPr>
          <a:lstStyle/>
          <a:p>
            <a:r>
              <a:rPr lang="pt-PT" sz="2400" b="0" kern="1200" dirty="0">
                <a:solidFill>
                  <a:srgbClr val="134095"/>
                </a:solidFill>
              </a:rPr>
              <a:t>22-JUNE-2018 BEIJING WORKSHOP</a:t>
            </a:r>
            <a:r>
              <a:rPr lang="en-GB" altLang="en-US" sz="2400" b="0" kern="1200" dirty="0">
                <a:solidFill>
                  <a:srgbClr val="134095"/>
                </a:solidFill>
              </a:rPr>
              <a:t/>
            </a:r>
            <a:br>
              <a:rPr lang="en-GB" altLang="en-US" sz="2400" b="0" kern="1200" dirty="0">
                <a:solidFill>
                  <a:srgbClr val="134095"/>
                </a:solidFill>
              </a:rPr>
            </a:br>
            <a:r>
              <a:rPr lang="en-GB" altLang="en-US" sz="2400" b="0" kern="1200" dirty="0">
                <a:solidFill>
                  <a:srgbClr val="134095"/>
                </a:solidFill>
              </a:rPr>
              <a:t>SESSIONS</a:t>
            </a:r>
            <a:endParaRPr lang="fr-FR" sz="2400" b="0" kern="1200" dirty="0">
              <a:solidFill>
                <a:srgbClr val="134095"/>
              </a:solidFill>
            </a:endParaRPr>
          </a:p>
        </p:txBody>
      </p:sp>
      <p:sp>
        <p:nvSpPr>
          <p:cNvPr id="4" name="Espace réservé du contenu 3"/>
          <p:cNvSpPr>
            <a:spLocks noGrp="1"/>
          </p:cNvSpPr>
          <p:nvPr>
            <p:ph idx="11"/>
          </p:nvPr>
        </p:nvSpPr>
        <p:spPr>
          <a:xfrm>
            <a:off x="330200" y="1538159"/>
            <a:ext cx="8813800" cy="4478490"/>
          </a:xfrm>
        </p:spPr>
        <p:txBody>
          <a:bodyPr/>
          <a:lstStyle/>
          <a:p>
            <a:pPr lvl="1">
              <a:spcBef>
                <a:spcPts val="1100"/>
              </a:spcBef>
              <a:buFont typeface="Arial" panose="020B0604020202020204" pitchFamily="34" charset="0"/>
              <a:buChar char="•"/>
            </a:pPr>
            <a:r>
              <a:rPr lang="en-GB" sz="1800" dirty="0"/>
              <a:t>Mobility Management And Transport Planning Measures In Tourist Destinations</a:t>
            </a:r>
            <a:endParaRPr lang="es-ES" sz="1800" dirty="0"/>
          </a:p>
          <a:p>
            <a:pPr lvl="1">
              <a:spcBef>
                <a:spcPts val="1100"/>
              </a:spcBef>
              <a:buFont typeface="Arial" panose="020B0604020202020204" pitchFamily="34" charset="0"/>
              <a:buChar char="•"/>
            </a:pPr>
            <a:r>
              <a:rPr lang="en-GB" sz="1800" dirty="0"/>
              <a:t>Alternative Energy Vehicles			</a:t>
            </a:r>
            <a:r>
              <a:rPr lang="en-GB" sz="1800" b="1" dirty="0">
                <a:solidFill>
                  <a:srgbClr val="FF0000"/>
                </a:solidFill>
              </a:rPr>
              <a:t>ENGLISH + MANDARIN</a:t>
            </a:r>
            <a:endParaRPr lang="es-ES" sz="1800" b="1" dirty="0">
              <a:solidFill>
                <a:srgbClr val="FF0000"/>
              </a:solidFill>
            </a:endParaRPr>
          </a:p>
          <a:p>
            <a:pPr lvl="1">
              <a:spcBef>
                <a:spcPts val="1100"/>
              </a:spcBef>
              <a:buFont typeface="Arial" panose="020B0604020202020204" pitchFamily="34" charset="0"/>
              <a:buChar char="•"/>
            </a:pPr>
            <a:r>
              <a:rPr lang="en-GB" sz="1800" dirty="0"/>
              <a:t>Mobility Sharing</a:t>
            </a:r>
            <a:endParaRPr lang="es-ES" sz="1800" dirty="0"/>
          </a:p>
          <a:p>
            <a:pPr lvl="1">
              <a:spcBef>
                <a:spcPts val="1100"/>
              </a:spcBef>
              <a:buFont typeface="Arial" panose="020B0604020202020204" pitchFamily="34" charset="0"/>
              <a:buChar char="•"/>
            </a:pPr>
            <a:r>
              <a:rPr lang="en-GB" sz="1800" dirty="0"/>
              <a:t>Mobile Apps &amp; Integrated Mobile Payment Solutions</a:t>
            </a:r>
            <a:endParaRPr lang="es-ES" sz="1800" dirty="0"/>
          </a:p>
          <a:p>
            <a:pPr lvl="1">
              <a:spcBef>
                <a:spcPts val="1100"/>
              </a:spcBef>
              <a:buFont typeface="Arial" panose="020B0604020202020204" pitchFamily="34" charset="0"/>
              <a:buChar char="•"/>
            </a:pPr>
            <a:r>
              <a:rPr lang="en-US" sz="1800" dirty="0"/>
              <a:t>SMART Urban Transportation Management</a:t>
            </a:r>
            <a:endParaRPr lang="es-ES" sz="1800" dirty="0"/>
          </a:p>
          <a:p>
            <a:pPr lvl="1">
              <a:spcBef>
                <a:spcPts val="1100"/>
              </a:spcBef>
              <a:buFont typeface="Wingdings" charset="2"/>
              <a:buChar char="Ø"/>
            </a:pPr>
            <a:endParaRPr lang="en-GB" altLang="en-US" sz="2000" dirty="0">
              <a:solidFill>
                <a:srgbClr val="000000"/>
              </a:solidFill>
              <a:cs typeface="Arial"/>
            </a:endParaRPr>
          </a:p>
        </p:txBody>
      </p:sp>
      <p:pic>
        <p:nvPicPr>
          <p:cNvPr id="3" name="Imagen 2"/>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782183" y="3721973"/>
            <a:ext cx="3779987" cy="2510594"/>
          </a:xfrm>
          <a:prstGeom prst="rect">
            <a:avLst/>
          </a:prstGeom>
        </p:spPr>
      </p:pic>
      <p:pic>
        <p:nvPicPr>
          <p:cNvPr id="6" name="Marcador de Posição de Conteúdo 4">
            <a:extLst>
              <a:ext uri="{FF2B5EF4-FFF2-40B4-BE49-F238E27FC236}">
                <a16:creationId xmlns="" xmlns:a16="http://schemas.microsoft.com/office/drawing/2014/main" id="{A4D8A5BE-9A37-498C-BB7B-1C63CBE0936D}"/>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5051194" y="3704335"/>
            <a:ext cx="3419973" cy="2564973"/>
          </a:xfrm>
          <a:prstGeom prst="rect">
            <a:avLst/>
          </a:prstGeom>
        </p:spPr>
      </p:pic>
      <p:sp>
        <p:nvSpPr>
          <p:cNvPr id="8" name="Footer Placeholder 3">
            <a:extLst>
              <a:ext uri="{FF2B5EF4-FFF2-40B4-BE49-F238E27FC236}">
                <a16:creationId xmlns="" xmlns:a16="http://schemas.microsoft.com/office/drawing/2014/main" id="{C321A809-0FA8-42DC-B871-2D9071C79BFD}"/>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8880912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2600" y="228600"/>
            <a:ext cx="7185025" cy="1039813"/>
          </a:xfrm>
          <a:noFill/>
          <a:ln w="9525">
            <a:noFill/>
            <a:miter lim="800000"/>
            <a:headEnd/>
            <a:tailEnd/>
          </a:ln>
        </p:spPr>
        <p:txBody>
          <a:bodyPr vert="horz" wrap="square" lIns="91440" tIns="45720" rIns="91440" bIns="45720" numCol="1" anchor="ctr" anchorCtr="0" compatLnSpc="1">
            <a:prstTxWarp prst="textNoShape">
              <a:avLst/>
            </a:prstTxWarp>
          </a:bodyPr>
          <a:lstStyle/>
          <a:p>
            <a:r>
              <a:rPr lang="pt-PT" sz="2400" b="0" kern="1200" dirty="0">
                <a:solidFill>
                  <a:srgbClr val="134095"/>
                </a:solidFill>
              </a:rPr>
              <a:t>22-JUNE-2018 BEIJING WORKSHOP</a:t>
            </a:r>
            <a:br>
              <a:rPr lang="pt-PT" sz="2400" b="0" kern="1200" dirty="0">
                <a:solidFill>
                  <a:srgbClr val="134095"/>
                </a:solidFill>
              </a:rPr>
            </a:br>
            <a:r>
              <a:rPr lang="en-GB" altLang="en-US" sz="2400" b="0" kern="1200" dirty="0">
                <a:solidFill>
                  <a:srgbClr val="134095"/>
                </a:solidFill>
              </a:rPr>
              <a:t>PARTICIPANTS</a:t>
            </a:r>
            <a:endParaRPr lang="fr-FR" sz="2400" b="0" kern="1200" dirty="0">
              <a:solidFill>
                <a:srgbClr val="134095"/>
              </a:solidFill>
            </a:endParaRPr>
          </a:p>
        </p:txBody>
      </p:sp>
      <p:sp>
        <p:nvSpPr>
          <p:cNvPr id="4" name="Espace réservé du contenu 3"/>
          <p:cNvSpPr>
            <a:spLocks noGrp="1"/>
          </p:cNvSpPr>
          <p:nvPr>
            <p:ph idx="11"/>
          </p:nvPr>
        </p:nvSpPr>
        <p:spPr>
          <a:xfrm>
            <a:off x="330199" y="1307222"/>
            <a:ext cx="8813801" cy="5322177"/>
          </a:xfrm>
        </p:spPr>
        <p:txBody>
          <a:bodyPr/>
          <a:lstStyle/>
          <a:p>
            <a:pPr marL="190500" lvl="1" indent="0">
              <a:spcBef>
                <a:spcPts val="0"/>
              </a:spcBef>
              <a:buNone/>
            </a:pPr>
            <a:r>
              <a:rPr lang="en-GB" sz="1600" dirty="0"/>
              <a:t>GOVERNMENTS</a:t>
            </a:r>
          </a:p>
          <a:p>
            <a:pPr lvl="2">
              <a:spcBef>
                <a:spcPts val="0"/>
              </a:spcBef>
              <a:buFont typeface="Arial" panose="020B0604020202020204" pitchFamily="34" charset="0"/>
              <a:buChar char="•"/>
            </a:pPr>
            <a:r>
              <a:rPr lang="en-US" sz="1400" dirty="0"/>
              <a:t>Institute of Comprehensive Transportation of the NDRC</a:t>
            </a:r>
            <a:endParaRPr lang="en-GB" sz="1400" dirty="0"/>
          </a:p>
          <a:p>
            <a:pPr lvl="2">
              <a:spcBef>
                <a:spcPts val="0"/>
              </a:spcBef>
              <a:buFont typeface="Arial" panose="020B0604020202020204" pitchFamily="34" charset="0"/>
              <a:buChar char="•"/>
            </a:pPr>
            <a:r>
              <a:rPr lang="en-GB" sz="1400" dirty="0"/>
              <a:t>China Ministry of Transport</a:t>
            </a:r>
          </a:p>
          <a:p>
            <a:pPr lvl="2">
              <a:spcBef>
                <a:spcPts val="0"/>
              </a:spcBef>
              <a:buFont typeface="Arial" panose="020B0604020202020204" pitchFamily="34" charset="0"/>
              <a:buChar char="•"/>
            </a:pPr>
            <a:r>
              <a:rPr lang="en-US" sz="1400" dirty="0"/>
              <a:t>Shenzhen Urban Transport Planning Center</a:t>
            </a:r>
            <a:r>
              <a:rPr lang="es-ES" sz="1400" dirty="0"/>
              <a:t> </a:t>
            </a:r>
            <a:endParaRPr lang="en-GB" sz="1400" dirty="0"/>
          </a:p>
          <a:p>
            <a:pPr marL="190500" lvl="1" indent="0">
              <a:spcBef>
                <a:spcPts val="0"/>
              </a:spcBef>
              <a:buNone/>
            </a:pPr>
            <a:r>
              <a:rPr lang="en-GB" sz="1600" dirty="0"/>
              <a:t>UNIVERSITIES / RESEARCH INSTITUTIONS</a:t>
            </a:r>
            <a:r>
              <a:rPr lang="en-GB" sz="1900" dirty="0"/>
              <a:t>	</a:t>
            </a:r>
            <a:endParaRPr lang="en-GB" sz="1900" b="1" dirty="0">
              <a:solidFill>
                <a:srgbClr val="FF0000"/>
              </a:solidFill>
            </a:endParaRPr>
          </a:p>
          <a:p>
            <a:pPr lvl="2">
              <a:spcBef>
                <a:spcPts val="0"/>
              </a:spcBef>
              <a:buFont typeface="Arial" panose="020B0604020202020204" pitchFamily="34" charset="0"/>
              <a:buChar char="•"/>
            </a:pPr>
            <a:r>
              <a:rPr lang="en-GB" sz="1400" dirty="0"/>
              <a:t>BJUT	- </a:t>
            </a:r>
            <a:r>
              <a:rPr lang="en-GB" sz="1400" dirty="0">
                <a:solidFill>
                  <a:srgbClr val="FF0000"/>
                </a:solidFill>
              </a:rPr>
              <a:t>has no financing		       </a:t>
            </a:r>
          </a:p>
          <a:p>
            <a:pPr lvl="2">
              <a:spcBef>
                <a:spcPts val="0"/>
              </a:spcBef>
              <a:buFont typeface="Arial" panose="020B0604020202020204" pitchFamily="34" charset="0"/>
              <a:buChar char="•"/>
            </a:pPr>
            <a:r>
              <a:rPr lang="en-US" sz="1400" dirty="0"/>
              <a:t>China Academy of Sciences</a:t>
            </a:r>
            <a:r>
              <a:rPr lang="es-ES" sz="1400" dirty="0"/>
              <a:t> (CAS)</a:t>
            </a:r>
            <a:endParaRPr lang="en-GB" sz="1400" dirty="0"/>
          </a:p>
          <a:p>
            <a:pPr lvl="2">
              <a:spcBef>
                <a:spcPts val="0"/>
              </a:spcBef>
              <a:buFont typeface="Arial" panose="020B0604020202020204" pitchFamily="34" charset="0"/>
              <a:buChar char="•"/>
            </a:pPr>
            <a:r>
              <a:rPr lang="en-US" sz="1400" dirty="0"/>
              <a:t>China Academy of Urban Planning &amp; Design (CAUPD)</a:t>
            </a:r>
            <a:r>
              <a:rPr lang="es-ES" sz="1400" dirty="0"/>
              <a:t> </a:t>
            </a:r>
          </a:p>
          <a:p>
            <a:pPr lvl="2">
              <a:spcBef>
                <a:spcPts val="0"/>
              </a:spcBef>
              <a:buFont typeface="Arial" panose="020B0604020202020204" pitchFamily="34" charset="0"/>
              <a:buChar char="•"/>
            </a:pPr>
            <a:r>
              <a:rPr lang="en-US" sz="1400" dirty="0"/>
              <a:t>China Center For Urban Development (CCUD)</a:t>
            </a:r>
            <a:endParaRPr lang="en-GB" sz="1400" dirty="0"/>
          </a:p>
          <a:p>
            <a:pPr marL="190500" lvl="1" indent="0">
              <a:spcBef>
                <a:spcPts val="0"/>
              </a:spcBef>
              <a:buNone/>
            </a:pPr>
            <a:r>
              <a:rPr lang="en-GB" sz="1600" dirty="0"/>
              <a:t>INNOVATIVE COMPANIES</a:t>
            </a:r>
          </a:p>
          <a:p>
            <a:pPr lvl="2">
              <a:spcBef>
                <a:spcPts val="0"/>
              </a:spcBef>
              <a:buFont typeface="Arial" panose="020B0604020202020204" pitchFamily="34" charset="0"/>
              <a:buChar char="•"/>
            </a:pPr>
            <a:r>
              <a:rPr lang="en-GB" sz="1400" dirty="0"/>
              <a:t>BESTPAY	+ CTS, CIT</a:t>
            </a:r>
          </a:p>
          <a:p>
            <a:pPr lvl="2">
              <a:spcBef>
                <a:spcPts val="0"/>
              </a:spcBef>
              <a:buFont typeface="Arial" panose="020B0604020202020204" pitchFamily="34" charset="0"/>
              <a:buChar char="•"/>
            </a:pPr>
            <a:r>
              <a:rPr lang="en-GB" sz="1400" b="1" dirty="0"/>
              <a:t>BYD		</a:t>
            </a:r>
            <a:r>
              <a:rPr lang="en-GB" sz="1400" dirty="0"/>
              <a:t>+ SINOLGIS	    </a:t>
            </a:r>
            <a:r>
              <a:rPr lang="en-GB" sz="1400" b="1" dirty="0">
                <a:solidFill>
                  <a:srgbClr val="FF0000"/>
                </a:solidFill>
              </a:rPr>
              <a:t>NOT EASY TO ATTRACT THEM !</a:t>
            </a:r>
          </a:p>
          <a:p>
            <a:pPr lvl="2">
              <a:spcBef>
                <a:spcPts val="0"/>
              </a:spcBef>
              <a:buFont typeface="Arial" panose="020B0604020202020204" pitchFamily="34" charset="0"/>
              <a:buChar char="•"/>
            </a:pPr>
            <a:r>
              <a:rPr lang="en-GB" sz="1400" b="1" dirty="0"/>
              <a:t>DIDI CHUXING</a:t>
            </a:r>
          </a:p>
          <a:p>
            <a:pPr lvl="2">
              <a:spcBef>
                <a:spcPts val="0"/>
              </a:spcBef>
              <a:buFont typeface="Arial" panose="020B0604020202020204" pitchFamily="34" charset="0"/>
              <a:buChar char="•"/>
            </a:pPr>
            <a:r>
              <a:rPr lang="en-GB" sz="1400" b="1" dirty="0"/>
              <a:t>FOTON</a:t>
            </a:r>
          </a:p>
          <a:p>
            <a:pPr lvl="2">
              <a:spcBef>
                <a:spcPts val="0"/>
              </a:spcBef>
              <a:buFont typeface="Arial" panose="020B0604020202020204" pitchFamily="34" charset="0"/>
              <a:buChar char="•"/>
            </a:pPr>
            <a:r>
              <a:rPr lang="en-GB" sz="1400" dirty="0">
                <a:solidFill>
                  <a:srgbClr val="000090"/>
                </a:solidFill>
              </a:rPr>
              <a:t>Founder International </a:t>
            </a:r>
            <a:r>
              <a:rPr lang="en-GB" sz="1400" dirty="0"/>
              <a:t>(BU)</a:t>
            </a:r>
          </a:p>
          <a:p>
            <a:pPr lvl="2">
              <a:spcBef>
                <a:spcPts val="0"/>
              </a:spcBef>
              <a:buFont typeface="Arial" panose="020B0604020202020204" pitchFamily="34" charset="0"/>
              <a:buChar char="•"/>
            </a:pPr>
            <a:r>
              <a:rPr lang="en-GB" sz="1400" b="1" dirty="0"/>
              <a:t>HUAWEI			</a:t>
            </a:r>
          </a:p>
          <a:p>
            <a:pPr lvl="2">
              <a:spcBef>
                <a:spcPts val="0"/>
              </a:spcBef>
              <a:buFont typeface="Arial" panose="020B0604020202020204" pitchFamily="34" charset="0"/>
              <a:buChar char="•"/>
            </a:pPr>
            <a:r>
              <a:rPr lang="en-GB" sz="1400" dirty="0">
                <a:solidFill>
                  <a:srgbClr val="000090"/>
                </a:solidFill>
              </a:rPr>
              <a:t>INSPUR		</a:t>
            </a:r>
            <a:r>
              <a:rPr lang="en-GB" sz="1400" dirty="0"/>
              <a:t>+ 5 Media</a:t>
            </a:r>
            <a:endParaRPr lang="en-GB" sz="1400" dirty="0">
              <a:solidFill>
                <a:srgbClr val="000090"/>
              </a:solidFill>
            </a:endParaRPr>
          </a:p>
          <a:p>
            <a:pPr lvl="2">
              <a:spcBef>
                <a:spcPts val="0"/>
              </a:spcBef>
              <a:buFont typeface="Arial" panose="020B0604020202020204" pitchFamily="34" charset="0"/>
              <a:buChar char="•"/>
            </a:pPr>
            <a:r>
              <a:rPr lang="en-GB" sz="1400" dirty="0" err="1"/>
              <a:t>Keanda</a:t>
            </a:r>
            <a:endParaRPr lang="en-GB" sz="1400" dirty="0"/>
          </a:p>
          <a:p>
            <a:pPr lvl="2">
              <a:spcBef>
                <a:spcPts val="0"/>
              </a:spcBef>
              <a:buFont typeface="Arial" panose="020B0604020202020204" pitchFamily="34" charset="0"/>
              <a:buChar char="•"/>
            </a:pPr>
            <a:r>
              <a:rPr lang="en-GB" sz="1400" dirty="0" err="1"/>
              <a:t>Lakala</a:t>
            </a:r>
            <a:r>
              <a:rPr lang="en-GB" sz="1400" dirty="0"/>
              <a:t> Payment</a:t>
            </a:r>
          </a:p>
          <a:p>
            <a:pPr lvl="2">
              <a:spcBef>
                <a:spcPts val="0"/>
              </a:spcBef>
              <a:buFont typeface="Arial" panose="020B0604020202020204" pitchFamily="34" charset="0"/>
              <a:buChar char="•"/>
            </a:pPr>
            <a:r>
              <a:rPr lang="en-GB" sz="1400" b="1" dirty="0"/>
              <a:t>MOBIKE</a:t>
            </a:r>
          </a:p>
          <a:p>
            <a:pPr lvl="2">
              <a:spcBef>
                <a:spcPts val="0"/>
              </a:spcBef>
              <a:buFont typeface="Arial" panose="020B0604020202020204" pitchFamily="34" charset="0"/>
              <a:buChar char="•"/>
            </a:pPr>
            <a:r>
              <a:rPr lang="en-GB" sz="1400" dirty="0"/>
              <a:t>POTEVIO</a:t>
            </a:r>
          </a:p>
          <a:p>
            <a:pPr lvl="2">
              <a:spcBef>
                <a:spcPts val="0"/>
              </a:spcBef>
              <a:buFont typeface="Arial" panose="020B0604020202020204" pitchFamily="34" charset="0"/>
              <a:buChar char="•"/>
            </a:pPr>
            <a:r>
              <a:rPr lang="en-GB" altLang="en-US" sz="1400" dirty="0">
                <a:solidFill>
                  <a:srgbClr val="000090"/>
                </a:solidFill>
                <a:cs typeface="Arial"/>
              </a:rPr>
              <a:t>SHENZHEN METRO</a:t>
            </a:r>
          </a:p>
          <a:p>
            <a:pPr lvl="2">
              <a:spcBef>
                <a:spcPts val="0"/>
              </a:spcBef>
              <a:buFont typeface="Arial" panose="020B0604020202020204" pitchFamily="34" charset="0"/>
              <a:buChar char="•"/>
            </a:pPr>
            <a:r>
              <a:rPr lang="en-US" sz="1400" dirty="0" err="1"/>
              <a:t>Zhongtong</a:t>
            </a:r>
            <a:r>
              <a:rPr lang="en-US" sz="1400" dirty="0"/>
              <a:t> Bus </a:t>
            </a:r>
            <a:endParaRPr lang="en-GB" altLang="en-US" sz="1400" dirty="0">
              <a:solidFill>
                <a:srgbClr val="000000"/>
              </a:solidFill>
              <a:cs typeface="Arial"/>
            </a:endParaRPr>
          </a:p>
        </p:txBody>
      </p:sp>
      <p:pic>
        <p:nvPicPr>
          <p:cNvPr id="5" name="Imagen 4"/>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811961" y="4292853"/>
            <a:ext cx="3167986" cy="2104115"/>
          </a:xfrm>
          <a:prstGeom prst="rect">
            <a:avLst/>
          </a:prstGeom>
        </p:spPr>
      </p:pic>
      <p:pic>
        <p:nvPicPr>
          <p:cNvPr id="3" name="Imagen 2"/>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6150088" y="1911387"/>
            <a:ext cx="2879943" cy="1912802"/>
          </a:xfrm>
          <a:prstGeom prst="rect">
            <a:avLst/>
          </a:prstGeom>
        </p:spPr>
      </p:pic>
      <p:sp>
        <p:nvSpPr>
          <p:cNvPr id="7" name="Footer Placeholder 3">
            <a:extLst>
              <a:ext uri="{FF2B5EF4-FFF2-40B4-BE49-F238E27FC236}">
                <a16:creationId xmlns="" xmlns:a16="http://schemas.microsoft.com/office/drawing/2014/main" id="{1E15A6CF-90FA-42BC-AFDF-36FAC72F0BB1}"/>
              </a:ext>
            </a:extLst>
          </p:cNvPr>
          <p:cNvSpPr txBox="1">
            <a:spLocks/>
          </p:cNvSpPr>
          <p:nvPr/>
        </p:nvSpPr>
        <p:spPr bwMode="auto">
          <a:xfrm>
            <a:off x="1116013" y="6524625"/>
            <a:ext cx="5256212" cy="2603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742950" indent="-28575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11430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6002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2057400" indent="-228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5146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6pPr>
            <a:lvl7pPr marL="29718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7pPr>
            <a:lvl8pPr marL="34290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8pPr>
            <a:lvl9pPr marL="3886200" indent="-228600" algn="l" defTabSz="914400" rtl="0" eaLnBrk="1" fontAlgn="base" latinLnBrk="0" hangingPunct="1">
              <a:spcBef>
                <a:spcPct val="0"/>
              </a:spcBef>
              <a:spcAft>
                <a:spcPct val="0"/>
              </a:spcAft>
              <a:defRPr sz="2400" kern="1200">
                <a:solidFill>
                  <a:schemeClr val="tx1"/>
                </a:solidFill>
                <a:latin typeface="Times New Roman" pitchFamily="18" charset="0"/>
                <a:ea typeface="MS PGothic" pitchFamily="34" charset="-128"/>
                <a:cs typeface="+mn-cs"/>
              </a:defRPr>
            </a:lvl9pPr>
          </a:lstStyle>
          <a:p>
            <a:r>
              <a:rPr lang="en-GB" sz="1200">
                <a:latin typeface="+mn-lt"/>
              </a:rPr>
              <a:t>CIVITAS FORUM 2018• 21-September 2018• Umea, Sweden</a:t>
            </a:r>
            <a:endParaRPr lang="de-DE" sz="1200">
              <a:latin typeface="+mn-lt"/>
            </a:endParaRPr>
          </a:p>
          <a:p>
            <a:r>
              <a:rPr lang="en-GB" altLang="en-US" sz="1200">
                <a:latin typeface="Arial" panose="020B0604020202020204" pitchFamily="34" charset="0"/>
              </a:rPr>
              <a:t> </a:t>
            </a:r>
            <a:endParaRPr lang="de-DE" altLang="en-US" sz="1200" dirty="0">
              <a:latin typeface="Arial" panose="020B0604020202020204" pitchFamily="34" charset="0"/>
            </a:endParaRPr>
          </a:p>
        </p:txBody>
      </p:sp>
    </p:spTree>
    <p:extLst>
      <p:ext uri="{BB962C8B-B14F-4D97-AF65-F5344CB8AC3E}">
        <p14:creationId xmlns="" xmlns:p14="http://schemas.microsoft.com/office/powerpoint/2010/main" val="3806692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_new WIKI LOGO">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DD7530B9327B4886388CEECFCB7A48" ma:contentTypeVersion="0" ma:contentTypeDescription="Create a new document." ma:contentTypeScope="" ma:versionID="4ed04951ad9a7392c4cf487d12a6c3ef">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1E679F06-5C87-494F-9012-A7FE3002F7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CACC609-0F7B-4C94-8C5C-FA1876795E38}">
  <ds:schemaRefs>
    <ds:schemaRef ds:uri="http://schemas.microsoft.com/sharepoint/v3/contenttype/forms"/>
  </ds:schemaRefs>
</ds:datastoreItem>
</file>

<file path=customXml/itemProps3.xml><?xml version="1.0" encoding="utf-8"?>
<ds:datastoreItem xmlns:ds="http://schemas.openxmlformats.org/officeDocument/2006/customXml" ds:itemID="{691DF273-5B54-4122-A0E9-10A34460F635}">
  <ds:schemaRef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dcmityp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Presentation_new WIKI LOGO</Template>
  <TotalTime>0</TotalTime>
  <Words>2884</Words>
  <Application>Microsoft Office PowerPoint</Application>
  <PresentationFormat>On-screen Show (4:3)</PresentationFormat>
  <Paragraphs>444</Paragraphs>
  <Slides>41</Slides>
  <Notes>19</Notes>
  <HiddenSlides>1</HiddenSlides>
  <MMClips>1</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Presentation_new WIKI LOGO</vt:lpstr>
      <vt:lpstr>Custom Design</vt:lpstr>
      <vt:lpstr>Slide 1</vt:lpstr>
      <vt:lpstr>INDEX</vt:lpstr>
      <vt:lpstr>DESTINATIONS’ CROSS-FERTILIZATION GOALS </vt:lpstr>
      <vt:lpstr>KEY CROSS-FERTILIZATION TOPICS</vt:lpstr>
      <vt:lpstr>CROSS-FERTILIZATION CITIES BEIJING  </vt:lpstr>
      <vt:lpstr>CROSS-FERTILIZATION CITIES SHENZHEN </vt:lpstr>
      <vt:lpstr>2017/2018 CROSS-FERTILIZATION ACTIVITIES </vt:lpstr>
      <vt:lpstr>22-JUNE-2018 BEIJING WORKSHOP SESSIONS</vt:lpstr>
      <vt:lpstr>22-JUNE-2018 BEIJING WORKSHOP PARTICIPANTS</vt:lpstr>
      <vt:lpstr>ON-SITE VISITS  BEIJING</vt:lpstr>
      <vt:lpstr>ON-SITE VISITS  SHENZHEN (1)</vt:lpstr>
      <vt:lpstr>ON-SITE VISITS  SHENZHEN (2)</vt:lpstr>
      <vt:lpstr>TRANSPORT facts CHINA - Transport</vt:lpstr>
      <vt:lpstr>Slide 14</vt:lpstr>
      <vt:lpstr>Slide 15</vt:lpstr>
      <vt:lpstr>BEST PRACTICE AND LESSONS LEARNT IN CHINA</vt:lpstr>
      <vt:lpstr>Soft transport modes: China country of Bikes (MOBIKE and OFO)</vt:lpstr>
      <vt:lpstr>Soft transport modes: China country of Bikes  Bike sharing in China: OFO vs. MOBIKE</vt:lpstr>
      <vt:lpstr>Soft transport modes: China country of Bikes  Spatial distribution: Public transportation vs. bike-sharing </vt:lpstr>
      <vt:lpstr>Soft transport modes: China country of Bikes Impacts of bike-sharing system on public transportation </vt:lpstr>
      <vt:lpstr>Soft transport modes: China country of Bikes Rising issues in bike sharing in china</vt:lpstr>
      <vt:lpstr>深圳地铁智能化建设与运营  Shenzhen Metro Intelligent Construction &amp; Operation </vt:lpstr>
      <vt:lpstr>Shenzhen Metro Intelligent AFC and Mobile Payment</vt:lpstr>
      <vt:lpstr>Shenzhen Metro Intelligent AFC and Mobile Payment</vt:lpstr>
      <vt:lpstr>New market for smart mobility and smart cities Huawei case study – Smart mobility in smart city</vt:lpstr>
      <vt:lpstr>Slide 26</vt:lpstr>
      <vt:lpstr>Slide 27</vt:lpstr>
      <vt:lpstr>Slide 28</vt:lpstr>
      <vt:lpstr>ELECTRIC MOBILITY - BYD and FOTON at a glance</vt:lpstr>
      <vt:lpstr>Slide 30</vt:lpstr>
      <vt:lpstr>Slide 31</vt:lpstr>
      <vt:lpstr>Mobility and tourism means to boost local economies</vt:lpstr>
      <vt:lpstr>Mobility and tourism means to boost local economies</vt:lpstr>
      <vt:lpstr>Mobility and tourism means to boost local economies PAYMENT TECHNOLOGIES and tourism opportunities</vt:lpstr>
      <vt:lpstr>SMART Urban Transportation Control and Management Big data and inteligent traffic planning and control in Shenzhen</vt:lpstr>
      <vt:lpstr>SMART Urban Transportation Control and Management Big data and inteligent traffic planning and control in Shenzhen</vt:lpstr>
      <vt:lpstr>SMART Urban Transportation Control and Management Big data and inteligent traffic planning and control in Shenzhen</vt:lpstr>
      <vt:lpstr>Big data and inteligent traffic planning and control in Shenzhen </vt:lpstr>
      <vt:lpstr>THE WAY AHEAD 2019 &amp; 2020 ACTIVITIES</vt:lpstr>
      <vt:lpstr>THE WAY AHEAD CHALLENGES AND OPPORTUNITIES</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rublova</dc:creator>
  <cp:lastModifiedBy>Richard Adams</cp:lastModifiedBy>
  <cp:revision>456</cp:revision>
  <dcterms:created xsi:type="dcterms:W3CDTF">2014-04-09T13:24:47Z</dcterms:created>
  <dcterms:modified xsi:type="dcterms:W3CDTF">2018-10-29T15:24:28Z</dcterms:modified>
</cp:coreProperties>
</file>