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94" r:id="rId2"/>
    <p:sldId id="356" r:id="rId3"/>
    <p:sldId id="292" r:id="rId4"/>
    <p:sldId id="340" r:id="rId5"/>
    <p:sldId id="358" r:id="rId6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4BF41"/>
    <a:srgbClr val="006D35"/>
    <a:srgbClr val="000000"/>
    <a:srgbClr val="D9D9D9"/>
    <a:srgbClr val="FFFFFF"/>
    <a:srgbClr val="92D050"/>
    <a:srgbClr val="9BBB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7" autoAdjust="0"/>
    <p:restoredTop sz="95571"/>
  </p:normalViewPr>
  <p:slideViewPr>
    <p:cSldViewPr>
      <p:cViewPr varScale="1">
        <p:scale>
          <a:sx n="100" d="100"/>
          <a:sy n="100" d="100"/>
        </p:scale>
        <p:origin x="-102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>
        <c:manualLayout>
          <c:layoutTarget val="inner"/>
          <c:xMode val="edge"/>
          <c:yMode val="edge"/>
          <c:x val="9.4606747659728596E-2"/>
          <c:y val="0.16302054245930703"/>
          <c:w val="0.69255597370610711"/>
          <c:h val="0.59964288446747016"/>
        </c:manualLayout>
      </c:layout>
      <c:barChart>
        <c:barDir val="col"/>
        <c:grouping val="clustered"/>
        <c:ser>
          <c:idx val="0"/>
          <c:order val="0"/>
          <c:tx>
            <c:v>Number of delivery routes per mileage category</c:v>
          </c:tx>
          <c:spPr>
            <a:solidFill>
              <a:srgbClr val="84BF41">
                <a:alpha val="50196"/>
              </a:srgb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Roboto Light" charset="0"/>
                    <a:ea typeface="Roboto Light" charset="0"/>
                    <a:cs typeface="Roboto Light" charset="0"/>
                  </a:defRPr>
                </a:pPr>
                <a:endParaRPr lang="de-DE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CODE!$A$2:$A$10</c:f>
              <c:strCache>
                <c:ptCount val="9"/>
                <c:pt idx="0">
                  <c:v>0 to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151 to 180</c:v>
                </c:pt>
                <c:pt idx="6">
                  <c:v>181 to 210</c:v>
                </c:pt>
                <c:pt idx="7">
                  <c:v>211 to 240</c:v>
                </c:pt>
                <c:pt idx="8">
                  <c:v>More</c:v>
                </c:pt>
              </c:strCache>
            </c:strRef>
          </c:cat>
          <c:val>
            <c:numRef>
              <c:f>CODE!$B$2:$B$10</c:f>
              <c:numCache>
                <c:formatCode>General</c:formatCode>
                <c:ptCount val="9"/>
                <c:pt idx="0">
                  <c:v>12</c:v>
                </c:pt>
                <c:pt idx="1">
                  <c:v>27</c:v>
                </c:pt>
                <c:pt idx="2">
                  <c:v>29</c:v>
                </c:pt>
                <c:pt idx="3">
                  <c:v>63</c:v>
                </c:pt>
                <c:pt idx="4">
                  <c:v>47</c:v>
                </c:pt>
                <c:pt idx="5">
                  <c:v>44</c:v>
                </c:pt>
                <c:pt idx="6">
                  <c:v>26</c:v>
                </c:pt>
                <c:pt idx="7">
                  <c:v>13</c:v>
                </c:pt>
                <c:pt idx="8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FB-4478-BDD2-3DDC82FDA15E}"/>
            </c:ext>
          </c:extLst>
        </c:ser>
        <c:dLbls/>
        <c:gapWidth val="100"/>
        <c:axId val="84271104"/>
        <c:axId val="84272640"/>
      </c:barChart>
      <c:catAx>
        <c:axId val="84271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arrow" w="med" len="med"/>
          </a:ln>
          <a:effectLst/>
        </c:spPr>
        <c:txPr>
          <a:bodyPr rot="-192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boto Light" charset="0"/>
                <a:ea typeface="Roboto Light" charset="0"/>
                <a:cs typeface="Roboto Light" charset="0"/>
              </a:defRPr>
            </a:pPr>
            <a:endParaRPr lang="de-DE"/>
          </a:p>
        </c:txPr>
        <c:crossAx val="84272640"/>
        <c:crosses val="autoZero"/>
        <c:auto val="1"/>
        <c:lblAlgn val="ctr"/>
        <c:lblOffset val="100"/>
      </c:catAx>
      <c:valAx>
        <c:axId val="84272640"/>
        <c:scaling>
          <c:orientation val="minMax"/>
        </c:scaling>
        <c:delete val="1"/>
        <c:axPos val="l"/>
        <c:numFmt formatCode="General" sourceLinked="0"/>
        <c:majorTickMark val="none"/>
        <c:tickLblPos val="none"/>
        <c:crossAx val="8427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80301680771503"/>
          <c:y val="0.24561392183963901"/>
          <c:w val="0.16875547849407702"/>
          <c:h val="0.3206997372378070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Roboto Light" charset="0"/>
              <a:ea typeface="Roboto Light" charset="0"/>
              <a:cs typeface="Roboto Light" charset="0"/>
            </a:defRPr>
          </a:pPr>
          <a:endParaRPr lang="de-DE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pPr>
      <a:endParaRPr lang="de-D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6D57-E36F-4D4E-BF71-D503F70D3490}" type="datetimeFigureOut">
              <a:rPr lang="sk-SK" smtClean="0"/>
              <a:pPr/>
              <a:t>10. 11. 2017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DF8C8-2A2C-4798-A379-E33385D279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0116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Movie: https://www.youtube.com/watch?v=dWfsC-fmm-0 </a:t>
            </a:r>
          </a:p>
          <a:p>
            <a:r>
              <a:rPr lang="en-US" dirty="0"/>
              <a:t>Audience questions RE: interest in going electric: </a:t>
            </a:r>
          </a:p>
          <a:p>
            <a:r>
              <a:rPr lang="en-US" dirty="0"/>
              <a:t>Your main obstacles?</a:t>
            </a:r>
          </a:p>
          <a:p>
            <a:r>
              <a:rPr lang="en-US" dirty="0"/>
              <a:t>How many vehicles?</a:t>
            </a:r>
          </a:p>
          <a:p>
            <a:r>
              <a:rPr lang="en-US" dirty="0"/>
              <a:t>Cost/timeline?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F8C8-2A2C-4798-A379-E33385D279D7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7915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https://voltia.com/en/decisiontool#/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F8C8-2A2C-4798-A379-E33385D279D7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3586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F8C8-2A2C-4798-A379-E33385D279D7}" type="slidenum">
              <a:rPr lang="sk-SK" smtClean="0">
                <a:solidFill>
                  <a:prstClr val="black"/>
                </a:solidFill>
              </a:rPr>
              <a:pPr/>
              <a:t>3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26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F8C8-2A2C-4798-A379-E33385D279D7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8603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DF8C8-2A2C-4798-A379-E33385D279D7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7050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0B57-F1F5-42C8-A6F7-949A52D4D413}" type="datetime1">
              <a:rPr lang="en-US" smtClean="0"/>
              <a:pPr/>
              <a:t>11/10/2017</a:t>
            </a:fld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508104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sk-SK" sz="1000" b="0" i="0" kern="1200" dirty="0" smtClean="0">
                <a:solidFill>
                  <a:schemeClr val="tx1">
                    <a:tint val="75000"/>
                  </a:schemeClr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algn="r"/>
            <a:r>
              <a:rPr lang="sk-SK"/>
              <a:t>Voltia Deployment page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6095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E2D-6157-4BE3-9F5B-37F45086D947}" type="datetime1">
              <a:rPr lang="en-US" smtClean="0"/>
              <a:pPr/>
              <a:t>11/10/2017</a:t>
            </a:fld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508104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sk-SK" sz="1000" b="0" i="0" kern="1200" dirty="0" smtClean="0">
                <a:solidFill>
                  <a:schemeClr val="tx1">
                    <a:tint val="75000"/>
                  </a:schemeClr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algn="r"/>
            <a:r>
              <a:rPr lang="sk-SK"/>
              <a:t>Voltia Deployment page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794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B753-0163-400D-BCDF-77D4686EDA24}" type="datetime1">
              <a:rPr lang="en-US" smtClean="0"/>
              <a:pPr/>
              <a:t>11/10/2017</a:t>
            </a:fld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508104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sk-SK" sz="1000" b="0" i="0" kern="1200" dirty="0" smtClean="0">
                <a:solidFill>
                  <a:schemeClr val="tx1">
                    <a:tint val="75000"/>
                  </a:schemeClr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algn="r"/>
            <a:r>
              <a:rPr lang="sk-SK"/>
              <a:t>Voltia Deployment page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9134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B03C-53A0-4C86-8DE8-AD8A8CD6B115}" type="datetime1">
              <a:rPr lang="en-US" smtClean="0"/>
              <a:pPr/>
              <a:t>11/10/2017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508104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sk-SK" sz="1000" b="0" i="0" kern="1200" dirty="0" smtClean="0">
                <a:solidFill>
                  <a:schemeClr val="tx1">
                    <a:tint val="75000"/>
                  </a:schemeClr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algn="r"/>
            <a:r>
              <a:rPr lang="sk-SK"/>
              <a:t>Voltia Deployment page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fld id="{3090DEFD-4756-4175-BB46-A5B3F8EC59C4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6358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WfsC-fmm-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fishbone@voltia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148064" y="3059630"/>
            <a:ext cx="3995936" cy="2083869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755576" y="411510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VOLTIA</a:t>
            </a:r>
          </a:p>
          <a:p>
            <a:pPr algn="ctr"/>
            <a:r>
              <a:rPr lang="en-US" sz="2000" b="1" dirty="0" err="1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eFleet</a:t>
            </a:r>
            <a:r>
              <a:rPr lang="en-US" sz="20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 Advisory Deployment Plan </a:t>
            </a:r>
          </a:p>
          <a:p>
            <a:pPr algn="ctr"/>
            <a:endParaRPr lang="en-US" sz="2000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  <a:p>
            <a:pPr algn="ctr"/>
            <a:r>
              <a:rPr lang="en-US" sz="24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Switching Conventionally Fueled LCV Fleets to Electric - NOW </a:t>
            </a: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xmlns="" id="{3B860FA0-3FBB-4C1B-8503-831027F5E0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9552" y="2276253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129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4C6838-9414-414E-BFDA-39B7D8BD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2</a:t>
            </a:fld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9EED50-4BE0-4041-883A-F0ADE37C5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sk-SK"/>
              <a:t>Voltia Deployment page</a:t>
            </a:r>
            <a:endParaRPr lang="sk-S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1AF4B4-281E-4224-95F1-CB45A6667D3C}"/>
              </a:ext>
            </a:extLst>
          </p:cNvPr>
          <p:cNvSpPr txBox="1"/>
          <p:nvPr/>
        </p:nvSpPr>
        <p:spPr>
          <a:xfrm>
            <a:off x="539552" y="205979"/>
            <a:ext cx="695966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CA" sz="24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Online </a:t>
            </a:r>
            <a:r>
              <a:rPr lang="en-CA" sz="2400" b="1" dirty="0" err="1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eFleet</a:t>
            </a:r>
            <a:r>
              <a:rPr lang="en-CA" sz="24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 Suitability </a:t>
            </a:r>
          </a:p>
          <a:p>
            <a:r>
              <a:rPr lang="en-CA" sz="2400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Assessment </a:t>
            </a:r>
            <a:endParaRPr lang="x-none" sz="2400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064F4AC-3177-4C6A-B1BF-E43A4AD35201}"/>
              </a:ext>
            </a:extLst>
          </p:cNvPr>
          <p:cNvCxnSpPr>
            <a:cxnSpLocks/>
          </p:cNvCxnSpPr>
          <p:nvPr/>
        </p:nvCxnSpPr>
        <p:spPr>
          <a:xfrm flipV="1">
            <a:off x="520685" y="1036976"/>
            <a:ext cx="3240360" cy="5029"/>
          </a:xfrm>
          <a:prstGeom prst="line">
            <a:avLst/>
          </a:prstGeom>
          <a:ln>
            <a:solidFill>
              <a:srgbClr val="69B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9F31EF5-CE61-473D-A141-E1A72135C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05979"/>
            <a:ext cx="2558236" cy="445103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894AC7BA-0EDF-4D04-A4D9-96574B10E4D4}"/>
              </a:ext>
            </a:extLst>
          </p:cNvPr>
          <p:cNvSpPr txBox="1">
            <a:spLocks/>
          </p:cNvSpPr>
          <p:nvPr/>
        </p:nvSpPr>
        <p:spPr>
          <a:xfrm>
            <a:off x="107504" y="1374356"/>
            <a:ext cx="4248472" cy="23637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Easy to use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Do it yourself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Free 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No Commitment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No Risk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First Step</a:t>
            </a:r>
          </a:p>
          <a:p>
            <a:pPr marL="0" indent="0" algn="ctr">
              <a:buNone/>
            </a:pPr>
            <a:r>
              <a:rPr lang="en-CA" sz="1800" dirty="0">
                <a:latin typeface="Roboto Light" charset="0"/>
                <a:ea typeface="Roboto Light" charset="0"/>
                <a:cs typeface="Roboto Light" charset="0"/>
              </a:rPr>
              <a:t>Market Knowledge</a:t>
            </a:r>
          </a:p>
        </p:txBody>
      </p:sp>
    </p:spTree>
    <p:extLst>
      <p:ext uri="{BB962C8B-B14F-4D97-AF65-F5344CB8AC3E}">
        <p14:creationId xmlns:p14="http://schemas.microsoft.com/office/powerpoint/2010/main" xmlns="" val="209101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/>
          <p:nvPr/>
        </p:nvSpPr>
        <p:spPr>
          <a:xfrm>
            <a:off x="539552" y="303341"/>
            <a:ext cx="695966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CA" b="1" dirty="0" err="1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eFleet</a:t>
            </a:r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 Advisory Deployment Plan - How?</a:t>
            </a:r>
            <a:endParaRPr lang="x-none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sk-SK"/>
              <a:t>Voltia Deployment page</a:t>
            </a:r>
            <a:endParaRPr lang="sk-SK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A6A863-7158-4427-87DA-31D0365025A4}"/>
              </a:ext>
            </a:extLst>
          </p:cNvPr>
          <p:cNvSpPr txBox="1"/>
          <p:nvPr/>
        </p:nvSpPr>
        <p:spPr>
          <a:xfrm>
            <a:off x="1043608" y="1131692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Interviews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Fleet managers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Leadership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B80CDB-9C75-4EB9-93F8-84C2B09CD84B}"/>
              </a:ext>
            </a:extLst>
          </p:cNvPr>
          <p:cNvSpPr txBox="1"/>
          <p:nvPr/>
        </p:nvSpPr>
        <p:spPr>
          <a:xfrm>
            <a:off x="4355976" y="1131590"/>
            <a:ext cx="3828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on driving patterns &amp; needs: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Operational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Operational needs (size, range, payload)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Patterns (i.e., stops, downtime)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Analysis of: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Depot/parking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Charging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2C90F73-1469-48F7-88DD-291B1C5E4661}"/>
              </a:ext>
            </a:extLst>
          </p:cNvPr>
          <p:cNvCxnSpPr>
            <a:cxnSpLocks/>
          </p:cNvCxnSpPr>
          <p:nvPr/>
        </p:nvCxnSpPr>
        <p:spPr>
          <a:xfrm>
            <a:off x="611560" y="672673"/>
            <a:ext cx="3672408" cy="0"/>
          </a:xfrm>
          <a:prstGeom prst="line">
            <a:avLst/>
          </a:prstGeom>
          <a:ln>
            <a:solidFill>
              <a:srgbClr val="69B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201985F6-7770-45B5-B556-3A7CE07517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930058"/>
            <a:ext cx="3451357" cy="212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499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03341"/>
            <a:ext cx="695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Voltia Deployment Plan Sample Analysis- BATTERY RANGE</a:t>
            </a:r>
            <a:endParaRPr lang="en-CA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672673"/>
            <a:ext cx="4264494" cy="0"/>
          </a:xfrm>
          <a:prstGeom prst="line">
            <a:avLst/>
          </a:prstGeom>
          <a:ln>
            <a:solidFill>
              <a:srgbClr val="69B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sk-SK"/>
              <a:t>Voltia Deployment page</a:t>
            </a:r>
            <a:endParaRPr lang="sk-S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4</a:t>
            </a:fld>
            <a:endParaRPr lang="sk-SK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6968668"/>
              </p:ext>
            </p:extLst>
          </p:nvPr>
        </p:nvGraphicFramePr>
        <p:xfrm>
          <a:off x="1115005" y="874295"/>
          <a:ext cx="7642383" cy="263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160298" y="115672"/>
            <a:ext cx="2919403" cy="181424"/>
            <a:chOff x="4865892" y="141074"/>
            <a:chExt cx="2919403" cy="181424"/>
          </a:xfrm>
        </p:grpSpPr>
        <p:sp>
          <p:nvSpPr>
            <p:cNvPr id="21" name="Pentagon 20"/>
            <p:cNvSpPr/>
            <p:nvPr/>
          </p:nvSpPr>
          <p:spPr>
            <a:xfrm>
              <a:off x="4865892" y="141786"/>
              <a:ext cx="972000" cy="180000"/>
            </a:xfrm>
            <a:prstGeom prst="homePlate">
              <a:avLst>
                <a:gd name="adj" fmla="val 14389"/>
              </a:avLst>
            </a:prstGeom>
            <a:solidFill>
              <a:schemeClr val="bg1"/>
            </a:solidFill>
            <a:ln w="3175">
              <a:solidFill>
                <a:srgbClr val="84B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Roboto Light" charset="0"/>
                  <a:ea typeface="Roboto Light" charset="0"/>
                  <a:cs typeface="Roboto Light" charset="0"/>
                </a:rPr>
                <a:t>Current situation</a:t>
              </a:r>
            </a:p>
          </p:txBody>
        </p:sp>
        <p:sp>
          <p:nvSpPr>
            <p:cNvPr id="22" name="Chevron 21"/>
            <p:cNvSpPr/>
            <p:nvPr/>
          </p:nvSpPr>
          <p:spPr>
            <a:xfrm>
              <a:off x="6813295" y="142498"/>
              <a:ext cx="972000" cy="180000"/>
            </a:xfrm>
            <a:prstGeom prst="chevron">
              <a:avLst>
                <a:gd name="adj" fmla="val 14389"/>
              </a:avLst>
            </a:prstGeom>
            <a:solidFill>
              <a:schemeClr val="bg1"/>
            </a:solidFill>
            <a:ln w="3175">
              <a:solidFill>
                <a:srgbClr val="84BF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Roboto Light" charset="0"/>
                  <a:ea typeface="Roboto Light" charset="0"/>
                  <a:cs typeface="Roboto Light" charset="0"/>
                </a:rPr>
                <a:t>Solution</a:t>
              </a:r>
            </a:p>
          </p:txBody>
        </p:sp>
        <p:sp>
          <p:nvSpPr>
            <p:cNvPr id="23" name="Chevron 22"/>
            <p:cNvSpPr/>
            <p:nvPr/>
          </p:nvSpPr>
          <p:spPr>
            <a:xfrm>
              <a:off x="5841295" y="141074"/>
              <a:ext cx="972000" cy="180000"/>
            </a:xfrm>
            <a:prstGeom prst="chevron">
              <a:avLst>
                <a:gd name="adj" fmla="val 14389"/>
              </a:avLst>
            </a:prstGeom>
            <a:solidFill>
              <a:srgbClr val="84BF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Roboto Light" charset="0"/>
                  <a:ea typeface="Roboto Light" charset="0"/>
                  <a:cs typeface="Roboto Light" charset="0"/>
                </a:rPr>
                <a:t>Analysis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790003" y="2968406"/>
            <a:ext cx="888319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km /day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35697" y="1859167"/>
            <a:ext cx="2433780" cy="246221"/>
          </a:xfrm>
          <a:prstGeom prst="rect">
            <a:avLst/>
          </a:prstGeom>
          <a:solidFill>
            <a:srgbClr val="84BF41"/>
          </a:solidFill>
          <a:ln w="9525">
            <a:solidFill>
              <a:srgbClr val="006D3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rgbClr val="006D35"/>
                </a:solidFill>
                <a:latin typeface="Roboto Light" charset="0"/>
                <a:ea typeface="Roboto Light" charset="0"/>
                <a:cs typeface="Roboto Light" charset="0"/>
              </a:rPr>
              <a:t>MAXI Voltia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35696" y="1551022"/>
            <a:ext cx="4176464" cy="246221"/>
          </a:xfrm>
          <a:prstGeom prst="rect">
            <a:avLst/>
          </a:prstGeom>
          <a:solidFill>
            <a:srgbClr val="84BF41"/>
          </a:solidFill>
          <a:ln w="3175">
            <a:solidFill>
              <a:srgbClr val="006D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rgbClr val="006D35"/>
                </a:solidFill>
                <a:latin typeface="Roboto Light" charset="0"/>
                <a:ea typeface="Roboto Light" charset="0"/>
                <a:cs typeface="Roboto Light" charset="0"/>
              </a:rPr>
              <a:t>Full size 3.5t van 60 kWh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35698" y="2164492"/>
            <a:ext cx="1800200" cy="251030"/>
          </a:xfrm>
          <a:prstGeom prst="rect">
            <a:avLst/>
          </a:prstGeom>
          <a:solidFill>
            <a:srgbClr val="84BF41"/>
          </a:solidFill>
          <a:ln w="9525">
            <a:solidFill>
              <a:srgbClr val="006D3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sz="1000" dirty="0">
                <a:solidFill>
                  <a:srgbClr val="006D35"/>
                </a:solidFill>
                <a:latin typeface="Roboto Light" charset="0"/>
                <a:ea typeface="Roboto Light" charset="0"/>
                <a:cs typeface="Roboto Light" charset="0"/>
              </a:rPr>
              <a:t>VW e-load UP fit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7284848" y="2290007"/>
            <a:ext cx="989291" cy="369332"/>
            <a:chOff x="7284848" y="2290007"/>
            <a:chExt cx="989291" cy="369332"/>
          </a:xfrm>
        </p:grpSpPr>
        <p:sp>
          <p:nvSpPr>
            <p:cNvPr id="56" name="Rectangle 55"/>
            <p:cNvSpPr/>
            <p:nvPr/>
          </p:nvSpPr>
          <p:spPr>
            <a:xfrm>
              <a:off x="7308304" y="2290007"/>
              <a:ext cx="965835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en-US" sz="900" dirty="0">
                  <a:solidFill>
                    <a:prstClr val="black"/>
                  </a:solidFill>
                  <a:latin typeface="Roboto Light" charset="0"/>
                  <a:ea typeface="Roboto Light" charset="0"/>
                  <a:cs typeface="Roboto Light" charset="0"/>
                </a:rPr>
                <a:t>EV models with best fit</a:t>
              </a:r>
            </a:p>
          </p:txBody>
        </p:sp>
        <p:sp>
          <p:nvSpPr>
            <p:cNvPr id="57" name="Rectangle 56"/>
            <p:cNvSpPr>
              <a:spLocks noChangeAspect="1"/>
            </p:cNvSpPr>
            <p:nvPr/>
          </p:nvSpPr>
          <p:spPr>
            <a:xfrm>
              <a:off x="7284848" y="2362977"/>
              <a:ext cx="72000" cy="72000"/>
            </a:xfrm>
            <a:prstGeom prst="rect">
              <a:avLst/>
            </a:prstGeom>
            <a:solidFill>
              <a:srgbClr val="84BF41"/>
            </a:solidFill>
            <a:ln w="9525">
              <a:solidFill>
                <a:srgbClr val="006D35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123728" y="873583"/>
            <a:ext cx="4244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Roboto Light" charset="0"/>
                <a:ea typeface="Roboto Light" charset="0"/>
                <a:cs typeface="Roboto Light" charset="0"/>
              </a:rPr>
              <a:t>TF Logistics routes distribution per average daily mileage (a histogram):v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1043608" y="3223550"/>
            <a:ext cx="38783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915816" y="4152045"/>
            <a:ext cx="1377639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Affordable EVs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Medium impact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&amp; fuel savings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352668" y="3770606"/>
            <a:ext cx="1465271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Increasingly complex re-charging solutions;  </a:t>
            </a:r>
          </a:p>
          <a:p>
            <a:pPr lvl="0" algn="ctr"/>
            <a:r>
              <a:rPr lang="en-US" sz="10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too-frequent charging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143274" y="3767464"/>
            <a:ext cx="1459818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Little fuel savings &amp; impact</a:t>
            </a:r>
            <a:r>
              <a:rPr lang="en-US" sz="100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; TCO &amp; economics </a:t>
            </a:r>
            <a:r>
              <a:rPr lang="en-US" sz="10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not sound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580423" y="4082394"/>
            <a:ext cx="148496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High-end EVs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optimized electric TCO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Roboto Light" charset="0"/>
                <a:ea typeface="Roboto Light" charset="0"/>
                <a:cs typeface="Roboto Light" charset="0"/>
              </a:rPr>
              <a:t>high impact &amp; fuel savings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4192585" y="4405559"/>
            <a:ext cx="38783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768739" y="3456158"/>
            <a:ext cx="3365495" cy="62889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latin typeface="Roboto Light" charset="0"/>
                <a:ea typeface="Roboto Light" charset="0"/>
                <a:cs typeface="Roboto Light" charset="0"/>
              </a:rPr>
              <a:t>OPPORTUNITY WINDOW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6012160" y="1295918"/>
            <a:ext cx="0" cy="3389375"/>
          </a:xfrm>
          <a:prstGeom prst="line">
            <a:avLst/>
          </a:prstGeom>
          <a:ln>
            <a:solidFill>
              <a:srgbClr val="006D3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662211" y="1295918"/>
            <a:ext cx="0" cy="3471345"/>
          </a:xfrm>
          <a:prstGeom prst="line">
            <a:avLst/>
          </a:prstGeom>
          <a:ln>
            <a:solidFill>
              <a:srgbClr val="006D3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140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5508104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sk-SK"/>
              <a:t>Voltia Deployment page</a:t>
            </a:r>
            <a:endParaRPr lang="sk-S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DEFD-4756-4175-BB46-A5B3F8EC59C4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7" name="BlokTextu 7"/>
          <p:cNvSpPr txBox="1"/>
          <p:nvPr/>
        </p:nvSpPr>
        <p:spPr>
          <a:xfrm>
            <a:off x="755576" y="771550"/>
            <a:ext cx="669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THANK YOU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17D5D96-427B-41B1-B023-FB45EE38BD5C}"/>
              </a:ext>
            </a:extLst>
          </p:cNvPr>
          <p:cNvSpPr/>
          <p:nvPr/>
        </p:nvSpPr>
        <p:spPr>
          <a:xfrm>
            <a:off x="2699792" y="1851670"/>
            <a:ext cx="2880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Voltia.com </a:t>
            </a:r>
          </a:p>
          <a:p>
            <a:pPr algn="ctr"/>
            <a:endParaRPr lang="en-CA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  <a:p>
            <a:pPr algn="ctr"/>
            <a:endParaRPr lang="en-CA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  <a:p>
            <a:pPr algn="ctr"/>
            <a:endParaRPr lang="en-CA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  <a:p>
            <a:pPr algn="ctr"/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Aaron Fishbone</a:t>
            </a:r>
          </a:p>
          <a:p>
            <a:pPr algn="ctr"/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  <a:hlinkClick r:id="rId3"/>
              </a:rPr>
              <a:t>Aaron.fishbone@voltia.com</a:t>
            </a:r>
            <a:r>
              <a:rPr lang="en-CA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 </a:t>
            </a:r>
          </a:p>
          <a:p>
            <a:pPr algn="ctr"/>
            <a:endParaRPr lang="en-CA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  <a:p>
            <a:pPr algn="ctr"/>
            <a:r>
              <a:rPr lang="en-US" b="1" dirty="0">
                <a:gradFill flip="none" rotWithShape="1">
                  <a:gsLst>
                    <a:gs pos="0">
                      <a:srgbClr val="84BF41"/>
                    </a:gs>
                    <a:gs pos="100000">
                      <a:srgbClr val="006D35"/>
                    </a:gs>
                  </a:gsLst>
                  <a:lin ang="0" scaled="1"/>
                  <a:tileRect/>
                </a:gradFill>
                <a:latin typeface="Roboto Condensed" panose="02000000000000000000" pitchFamily="2" charset="0"/>
                <a:ea typeface="Roboto Condensed" panose="02000000000000000000" pitchFamily="2" charset="0"/>
                <a:cs typeface="Roboto Black" charset="0"/>
              </a:rPr>
              <a:t>We want to help covert diesel fleets to electric, so please don’t hesitate to contact us</a:t>
            </a:r>
            <a:endParaRPr lang="x-none" b="1" dirty="0">
              <a:gradFill flip="none" rotWithShape="1">
                <a:gsLst>
                  <a:gs pos="0">
                    <a:srgbClr val="84BF41"/>
                  </a:gs>
                  <a:gs pos="100000">
                    <a:srgbClr val="006D35"/>
                  </a:gs>
                </a:gsLst>
                <a:lin ang="0" scaled="1"/>
                <a:tileRect/>
              </a:gradFill>
              <a:latin typeface="Roboto Condensed" panose="02000000000000000000" pitchFamily="2" charset="0"/>
              <a:ea typeface="Roboto Condensed" panose="02000000000000000000" pitchFamily="2" charset="0"/>
              <a:cs typeface="Robo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000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80</Paragraphs>
  <Slides>5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Motív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Barbora Javorová</dc:creator>
  <cp:lastModifiedBy>Richard Adams</cp:lastModifiedBy>
  <cp:revision>421</cp:revision>
  <dcterms:created xsi:type="dcterms:W3CDTF">2016-06-22T13:58:23Z</dcterms:created>
  <dcterms:modified xsi:type="dcterms:W3CDTF">2017-11-10T10:21:30Z</dcterms:modified>
</cp:coreProperties>
</file>