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80" r:id="rId2"/>
  </p:sldMasterIdLst>
  <p:notesMasterIdLst>
    <p:notesMasterId r:id="rId27"/>
  </p:notesMasterIdLst>
  <p:handoutMasterIdLst>
    <p:handoutMasterId r:id="rId28"/>
  </p:handout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62" r:id="rId17"/>
    <p:sldId id="271" r:id="rId18"/>
    <p:sldId id="273" r:id="rId19"/>
    <p:sldId id="274" r:id="rId20"/>
    <p:sldId id="272" r:id="rId21"/>
    <p:sldId id="275" r:id="rId22"/>
    <p:sldId id="276" r:id="rId23"/>
    <p:sldId id="277" r:id="rId24"/>
    <p:sldId id="278" r:id="rId25"/>
    <p:sldId id="279"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56" autoAdjust="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9D93E-3A5A-4661-8556-FAB90FA0A94A}" type="datetime1">
              <a:rPr lang="it-IT" smtClean="0"/>
              <a:pPr/>
              <a:t>14/09/2018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D60824-E469-4B92-A943-8BE8C344B2BD}" type="slidenum">
              <a:rPr lang="it-IT" smtClean="0"/>
              <a:pPr/>
              <a:t>‹#›</a:t>
            </a:fld>
            <a:endParaRPr lang="it-IT"/>
          </a:p>
        </p:txBody>
      </p:sp>
    </p:spTree>
    <p:extLst>
      <p:ext uri="{BB962C8B-B14F-4D97-AF65-F5344CB8AC3E}">
        <p14:creationId xmlns="" xmlns:p14="http://schemas.microsoft.com/office/powerpoint/2010/main" val="24751369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938E8-4FD6-4604-8E2B-FCD09B595213}" type="datetime1">
              <a:rPr lang="it-IT" smtClean="0"/>
              <a:pPr/>
              <a:t>14/09/2018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6307C-BD5D-49D8-ADF2-2B77389DDFAA}" type="slidenum">
              <a:rPr lang="it-IT" smtClean="0"/>
              <a:pPr/>
              <a:t>‹#›</a:t>
            </a:fld>
            <a:endParaRPr lang="it-IT"/>
          </a:p>
        </p:txBody>
      </p:sp>
    </p:spTree>
    <p:extLst>
      <p:ext uri="{BB962C8B-B14F-4D97-AF65-F5344CB8AC3E}">
        <p14:creationId xmlns="" xmlns:p14="http://schemas.microsoft.com/office/powerpoint/2010/main" val="21664490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ACD6307C-BD5D-49D8-ADF2-2B77389DDFAA}" type="slidenum">
              <a:rPr lang="it-IT" smtClean="0"/>
              <a:pPr/>
              <a:t>1</a:t>
            </a:fld>
            <a:endParaRPr lang="it-IT"/>
          </a:p>
        </p:txBody>
      </p:sp>
      <p:sp>
        <p:nvSpPr>
          <p:cNvPr id="5" name="Segnaposto data 4"/>
          <p:cNvSpPr>
            <a:spLocks noGrp="1"/>
          </p:cNvSpPr>
          <p:nvPr>
            <p:ph type="dt" idx="11"/>
          </p:nvPr>
        </p:nvSpPr>
        <p:spPr/>
        <p:txBody>
          <a:bodyPr/>
          <a:lstStyle/>
          <a:p>
            <a:fld id="{68EDF928-776A-4184-953E-0EB61F973F4E}" type="datetime1">
              <a:rPr lang="it-IT" smtClean="0"/>
              <a:pPr/>
              <a:t>14/09/2018</a:t>
            </a:fld>
            <a:endParaRPr lang="it-IT"/>
          </a:p>
        </p:txBody>
      </p:sp>
    </p:spTree>
    <p:extLst>
      <p:ext uri="{BB962C8B-B14F-4D97-AF65-F5344CB8AC3E}">
        <p14:creationId xmlns="" xmlns:p14="http://schemas.microsoft.com/office/powerpoint/2010/main" val="405442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0DE674-21B9-459F-8D8C-27AF16625854}" type="datetime1">
              <a:rPr lang="it-IT" smtClean="0"/>
              <a:pPr/>
              <a:t>14/09/2018</a:t>
            </a:fld>
            <a:endParaRPr lang="it-IT"/>
          </a:p>
        </p:txBody>
      </p:sp>
      <p:sp>
        <p:nvSpPr>
          <p:cNvPr id="5" name="Segnaposto piè di pagina 4"/>
          <p:cNvSpPr>
            <a:spLocks noGrp="1"/>
          </p:cNvSpPr>
          <p:nvPr>
            <p:ph type="ftr" sz="quarter" idx="11"/>
          </p:nvPr>
        </p:nvSpPr>
        <p:spPr/>
        <p:txBody>
          <a:bodyPr/>
          <a:lstStyle/>
          <a:p>
            <a:r>
              <a:rPr lang="pt-BR" smtClean="0"/>
              <a:t>CIVITAS ANNUAL FORUM  2018 , Umeå  </a:t>
            </a:r>
            <a:endParaRPr lang="it-IT"/>
          </a:p>
        </p:txBody>
      </p:sp>
      <p:sp>
        <p:nvSpPr>
          <p:cNvPr id="6" name="Segnaposto numero diapositiva 5"/>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2859979843"/>
      </p:ext>
    </p:extLst>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E81B9C7-3596-433A-BC59-A68D6744F229}" type="datetime1">
              <a:rPr lang="it-IT" smtClean="0"/>
              <a:pPr/>
              <a:t>14/09/2018</a:t>
            </a:fld>
            <a:endParaRPr lang="it-IT"/>
          </a:p>
        </p:txBody>
      </p:sp>
      <p:sp>
        <p:nvSpPr>
          <p:cNvPr id="5" name="Segnaposto piè di pagina 4"/>
          <p:cNvSpPr>
            <a:spLocks noGrp="1"/>
          </p:cNvSpPr>
          <p:nvPr>
            <p:ph type="ftr" sz="quarter" idx="11"/>
          </p:nvPr>
        </p:nvSpPr>
        <p:spPr/>
        <p:txBody>
          <a:bodyPr/>
          <a:lstStyle/>
          <a:p>
            <a:r>
              <a:rPr lang="pt-BR" smtClean="0"/>
              <a:t>CIVITAS ANNUAL FORUM  2018 , Umeå  </a:t>
            </a:r>
            <a:endParaRPr lang="it-IT"/>
          </a:p>
        </p:txBody>
      </p:sp>
      <p:sp>
        <p:nvSpPr>
          <p:cNvPr id="6" name="Segnaposto numero diapositiva 5"/>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3688530390"/>
      </p:ext>
    </p:extLst>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A0A393-1A7F-45E9-8A92-8DACB2C666DD}" type="datetime1">
              <a:rPr lang="it-IT" smtClean="0"/>
              <a:pPr/>
              <a:t>14/09/2018</a:t>
            </a:fld>
            <a:endParaRPr lang="it-IT"/>
          </a:p>
        </p:txBody>
      </p:sp>
      <p:sp>
        <p:nvSpPr>
          <p:cNvPr id="5" name="Segnaposto piè di pagina 4"/>
          <p:cNvSpPr>
            <a:spLocks noGrp="1"/>
          </p:cNvSpPr>
          <p:nvPr>
            <p:ph type="ftr" sz="quarter" idx="11"/>
          </p:nvPr>
        </p:nvSpPr>
        <p:spPr/>
        <p:txBody>
          <a:bodyPr/>
          <a:lstStyle/>
          <a:p>
            <a:r>
              <a:rPr lang="pt-BR" smtClean="0"/>
              <a:t>CIVITAS ANNUAL FORUM  2018 , Umeå  </a:t>
            </a:r>
            <a:endParaRPr lang="it-IT"/>
          </a:p>
        </p:txBody>
      </p:sp>
      <p:sp>
        <p:nvSpPr>
          <p:cNvPr id="6" name="Segnaposto numero diapositiva 5"/>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4076719349"/>
      </p:ext>
    </p:extLst>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A85226-DF1E-4DD6-8C14-0BFA82BBE7C6}" type="datetime1">
              <a:rPr lang="it-IT" smtClean="0"/>
              <a:pPr/>
              <a:t>14/09/2018</a:t>
            </a:fld>
            <a:endParaRPr lang="it-IT"/>
          </a:p>
        </p:txBody>
      </p:sp>
      <p:sp>
        <p:nvSpPr>
          <p:cNvPr id="5" name="Footer Placeholder 4"/>
          <p:cNvSpPr>
            <a:spLocks noGrp="1"/>
          </p:cNvSpPr>
          <p:nvPr>
            <p:ph type="ftr" sz="quarter" idx="11"/>
          </p:nvPr>
        </p:nvSpPr>
        <p:spPr>
          <a:xfrm>
            <a:off x="2692397" y="5037663"/>
            <a:ext cx="5214635" cy="279400"/>
          </a:xfrm>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4FF384FA-7D7D-42CD-8552-B8005FBB83AD}" type="slidenum">
              <a:rPr lang="it-IT" smtClean="0"/>
              <a:pPr/>
              <a:t>‹#›</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88903569"/>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C0DFAAF-EB5C-415A-B612-DEC09EB82DB0}"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2577756952"/>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40E487D-B686-4DCB-8750-A084E47FD48E}"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42235995"/>
      </p:ext>
    </p:extLst>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89E58A0-60C5-4E4E-A96B-78ECDD2D32DA}" type="datetime1">
              <a:rPr lang="it-IT" smtClean="0"/>
              <a:pPr/>
              <a:t>14/09/2018</a:t>
            </a:fld>
            <a:endParaRPr lang="it-IT"/>
          </a:p>
        </p:txBody>
      </p:sp>
      <p:sp>
        <p:nvSpPr>
          <p:cNvPr id="6" name="Footer Placeholder 5"/>
          <p:cNvSpPr>
            <a:spLocks noGrp="1"/>
          </p:cNvSpPr>
          <p:nvPr>
            <p:ph type="ftr" sz="quarter" idx="11"/>
          </p:nvPr>
        </p:nvSpPr>
        <p:spPr/>
        <p:txBody>
          <a:bodyPr/>
          <a:lstStyle/>
          <a:p>
            <a:r>
              <a:rPr lang="pt-BR" smtClean="0"/>
              <a:t>CIVITAS ANNUAL FORUM  2018 , Umeå  </a:t>
            </a:r>
            <a:endParaRPr lang="it-IT"/>
          </a:p>
        </p:txBody>
      </p:sp>
      <p:sp>
        <p:nvSpPr>
          <p:cNvPr id="7" name="Slide Number Placeholder 6"/>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3013448851"/>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A93137D-85F2-4D32-9935-EBCB7E5B4178}" type="datetime1">
              <a:rPr lang="it-IT" smtClean="0"/>
              <a:pPr/>
              <a:t>14/09/2018</a:t>
            </a:fld>
            <a:endParaRPr lang="it-IT"/>
          </a:p>
        </p:txBody>
      </p:sp>
      <p:sp>
        <p:nvSpPr>
          <p:cNvPr id="8" name="Footer Placeholder 7"/>
          <p:cNvSpPr>
            <a:spLocks noGrp="1"/>
          </p:cNvSpPr>
          <p:nvPr>
            <p:ph type="ftr" sz="quarter" idx="11"/>
          </p:nvPr>
        </p:nvSpPr>
        <p:spPr/>
        <p:txBody>
          <a:bodyPr/>
          <a:lstStyle/>
          <a:p>
            <a:r>
              <a:rPr lang="pt-BR" smtClean="0"/>
              <a:t>CIVITAS ANNUAL FORUM  2018 , Umeå  </a:t>
            </a:r>
            <a:endParaRPr lang="it-IT"/>
          </a:p>
        </p:txBody>
      </p:sp>
      <p:sp>
        <p:nvSpPr>
          <p:cNvPr id="9" name="Slide Number Placeholder 8"/>
          <p:cNvSpPr>
            <a:spLocks noGrp="1"/>
          </p:cNvSpPr>
          <p:nvPr>
            <p:ph type="sldNum" sz="quarter" idx="12"/>
          </p:nvPr>
        </p:nvSpPr>
        <p:spPr/>
        <p:txBody>
          <a:bodyPr/>
          <a:lstStyle/>
          <a:p>
            <a:fld id="{4FF384FA-7D7D-42CD-8552-B8005FBB83AD}" type="slidenum">
              <a:rPr lang="it-IT" smtClean="0"/>
              <a:pPr/>
              <a:t>‹#›</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85962067"/>
      </p:ext>
    </p:extLst>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1AF8EAEC-BC01-45D5-B262-A0BD4E8C6995}" type="datetime1">
              <a:rPr lang="it-IT" smtClean="0"/>
              <a:pPr/>
              <a:t>14/09/2018</a:t>
            </a:fld>
            <a:endParaRPr lang="it-IT"/>
          </a:p>
        </p:txBody>
      </p:sp>
      <p:sp>
        <p:nvSpPr>
          <p:cNvPr id="4" name="Footer Placeholder 3"/>
          <p:cNvSpPr>
            <a:spLocks noGrp="1"/>
          </p:cNvSpPr>
          <p:nvPr>
            <p:ph type="ftr" sz="quarter" idx="11"/>
          </p:nvPr>
        </p:nvSpPr>
        <p:spPr/>
        <p:txBody>
          <a:bodyPr/>
          <a:lstStyle/>
          <a:p>
            <a:r>
              <a:rPr lang="pt-BR" smtClean="0"/>
              <a:t>CIVITAS ANNUAL FORUM  2018 , Umeå  </a:t>
            </a:r>
            <a:endParaRPr lang="it-IT"/>
          </a:p>
        </p:txBody>
      </p:sp>
      <p:sp>
        <p:nvSpPr>
          <p:cNvPr id="5" name="Slide Number Placeholder 4"/>
          <p:cNvSpPr>
            <a:spLocks noGrp="1"/>
          </p:cNvSpPr>
          <p:nvPr>
            <p:ph type="sldNum" sz="quarter" idx="12"/>
          </p:nvPr>
        </p:nvSpPr>
        <p:spPr/>
        <p:txBody>
          <a:bodyPr/>
          <a:lstStyle/>
          <a:p>
            <a:fld id="{4FF384FA-7D7D-42CD-8552-B8005FBB83AD}" type="slidenum">
              <a:rPr lang="it-IT" smtClean="0"/>
              <a:pPr/>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39446978"/>
      </p:ext>
    </p:extLst>
  </p:cSld>
  <p:clrMapOvr>
    <a:masterClrMapping/>
  </p:clrMapOvr>
  <p:transition>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9B6EC-A28E-49F8-8ADA-61DDFD62A2C8}" type="datetime1">
              <a:rPr lang="it-IT" smtClean="0"/>
              <a:pPr/>
              <a:t>14/09/2018</a:t>
            </a:fld>
            <a:endParaRPr lang="it-IT"/>
          </a:p>
        </p:txBody>
      </p:sp>
      <p:sp>
        <p:nvSpPr>
          <p:cNvPr id="3" name="Footer Placeholder 2"/>
          <p:cNvSpPr>
            <a:spLocks noGrp="1"/>
          </p:cNvSpPr>
          <p:nvPr>
            <p:ph type="ftr" sz="quarter" idx="11"/>
          </p:nvPr>
        </p:nvSpPr>
        <p:spPr/>
        <p:txBody>
          <a:bodyPr/>
          <a:lstStyle/>
          <a:p>
            <a:r>
              <a:rPr lang="pt-BR" smtClean="0"/>
              <a:t>CIVITAS ANNUAL FORUM  2018 , Umeå  </a:t>
            </a:r>
            <a:endParaRPr lang="it-IT"/>
          </a:p>
        </p:txBody>
      </p:sp>
      <p:sp>
        <p:nvSpPr>
          <p:cNvPr id="4" name="Slide Number Placeholder 3"/>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2705360383"/>
      </p:ext>
    </p:extLst>
  </p:cSld>
  <p:clrMapOvr>
    <a:masterClrMapping/>
  </p:clrMapOvr>
  <p:transition>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16F9254-309F-4CA0-A4E7-C37F84EACBB6}" type="datetime1">
              <a:rPr lang="it-IT" smtClean="0"/>
              <a:pPr/>
              <a:t>14/09/2018</a:t>
            </a:fld>
            <a:endParaRPr lang="it-IT"/>
          </a:p>
        </p:txBody>
      </p:sp>
      <p:sp>
        <p:nvSpPr>
          <p:cNvPr id="6" name="Footer Placeholder 5"/>
          <p:cNvSpPr>
            <a:spLocks noGrp="1"/>
          </p:cNvSpPr>
          <p:nvPr>
            <p:ph type="ftr" sz="quarter" idx="11"/>
          </p:nvPr>
        </p:nvSpPr>
        <p:spPr/>
        <p:txBody>
          <a:bodyPr/>
          <a:lstStyle/>
          <a:p>
            <a:r>
              <a:rPr lang="pt-BR" smtClean="0"/>
              <a:t>CIVITAS ANNUAL FORUM  2018 , Umeå  </a:t>
            </a:r>
            <a:endParaRPr lang="it-IT"/>
          </a:p>
        </p:txBody>
      </p:sp>
      <p:sp>
        <p:nvSpPr>
          <p:cNvPr id="7" name="Slide Number Placeholder 6"/>
          <p:cNvSpPr>
            <a:spLocks noGrp="1"/>
          </p:cNvSpPr>
          <p:nvPr>
            <p:ph type="sldNum" sz="quarter" idx="12"/>
          </p:nvPr>
        </p:nvSpPr>
        <p:spPr/>
        <p:txBody>
          <a:bodyPr/>
          <a:lstStyle/>
          <a:p>
            <a:fld id="{4FF384FA-7D7D-42CD-8552-B8005FBB83AD}" type="slidenum">
              <a:rPr lang="it-IT" smtClean="0"/>
              <a:pPr/>
              <a:t>‹#›</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19186693"/>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234741-1BE9-4415-8721-D2619F12B0DB}" type="datetime1">
              <a:rPr lang="it-IT" smtClean="0"/>
              <a:pPr/>
              <a:t>14/09/2018</a:t>
            </a:fld>
            <a:endParaRPr lang="it-IT"/>
          </a:p>
        </p:txBody>
      </p:sp>
      <p:sp>
        <p:nvSpPr>
          <p:cNvPr id="5" name="Segnaposto piè di pagina 4"/>
          <p:cNvSpPr>
            <a:spLocks noGrp="1"/>
          </p:cNvSpPr>
          <p:nvPr>
            <p:ph type="ftr" sz="quarter" idx="11"/>
          </p:nvPr>
        </p:nvSpPr>
        <p:spPr/>
        <p:txBody>
          <a:bodyPr/>
          <a:lstStyle/>
          <a:p>
            <a:r>
              <a:rPr lang="pt-BR" smtClean="0"/>
              <a:t>CIVITAS ANNUAL FORUM  2018 , Umeå  </a:t>
            </a:r>
            <a:endParaRPr lang="it-IT"/>
          </a:p>
        </p:txBody>
      </p:sp>
      <p:sp>
        <p:nvSpPr>
          <p:cNvPr id="6" name="Segnaposto numero diapositiva 5"/>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2236984415"/>
      </p:ext>
    </p:extLst>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C478EF3-0B76-42A4-865F-1CC72043F63D}" type="datetime1">
              <a:rPr lang="it-IT" smtClean="0"/>
              <a:pPr/>
              <a:t>14/09/2018</a:t>
            </a:fld>
            <a:endParaRPr lang="it-IT"/>
          </a:p>
        </p:txBody>
      </p:sp>
      <p:sp>
        <p:nvSpPr>
          <p:cNvPr id="6" name="Footer Placeholder 5"/>
          <p:cNvSpPr>
            <a:spLocks noGrp="1"/>
          </p:cNvSpPr>
          <p:nvPr>
            <p:ph type="ftr" sz="quarter" idx="11"/>
          </p:nvPr>
        </p:nvSpPr>
        <p:spPr/>
        <p:txBody>
          <a:bodyPr/>
          <a:lstStyle/>
          <a:p>
            <a:r>
              <a:rPr lang="pt-BR" smtClean="0"/>
              <a:t>CIVITAS ANNUAL FORUM  2018 , Umeå  </a:t>
            </a:r>
            <a:endParaRPr lang="it-IT"/>
          </a:p>
        </p:txBody>
      </p:sp>
      <p:sp>
        <p:nvSpPr>
          <p:cNvPr id="7" name="Slide Number Placeholder 6"/>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2907616542"/>
      </p:ext>
    </p:extLst>
  </p:cSld>
  <p:clrMapOvr>
    <a:masterClrMapping/>
  </p:clrMapOvr>
  <p:transition>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0DB7206-9375-43EE-9027-D1EACEB10FF3}" type="datetime1">
              <a:rPr lang="it-IT" smtClean="0"/>
              <a:pPr/>
              <a:t>14/09/2018</a:t>
            </a:fld>
            <a:endParaRPr lang="it-IT"/>
          </a:p>
        </p:txBody>
      </p:sp>
      <p:sp>
        <p:nvSpPr>
          <p:cNvPr id="6" name="Footer Placeholder 5"/>
          <p:cNvSpPr>
            <a:spLocks noGrp="1"/>
          </p:cNvSpPr>
          <p:nvPr>
            <p:ph type="ftr" sz="quarter" idx="11"/>
          </p:nvPr>
        </p:nvSpPr>
        <p:spPr/>
        <p:txBody>
          <a:bodyPr/>
          <a:lstStyle/>
          <a:p>
            <a:r>
              <a:rPr lang="pt-BR" smtClean="0"/>
              <a:t>CIVITAS ANNUAL FORUM  2018 , Umeå  </a:t>
            </a:r>
            <a:endParaRPr lang="it-IT"/>
          </a:p>
        </p:txBody>
      </p:sp>
      <p:sp>
        <p:nvSpPr>
          <p:cNvPr id="7" name="Slide Number Placeholder 6"/>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744680950"/>
      </p:ext>
    </p:extLst>
  </p:cSld>
  <p:clrMapOvr>
    <a:masterClrMapping/>
  </p:clrMapOvr>
  <p:transition>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B229634-AA81-42EF-8F5A-07A998A9D11C}"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8082107"/>
      </p:ext>
    </p:extLst>
  </p:cSld>
  <p:clrMapOvr>
    <a:masterClrMapping/>
  </p:clrMapOvr>
  <p:transition>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626F917-F391-4D40-8014-4C691BCC5FEB}"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65221614"/>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C496B05-210B-472D-AA10-B2BB87B08D29}"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spTree>
    <p:extLst>
      <p:ext uri="{BB962C8B-B14F-4D97-AF65-F5344CB8AC3E}">
        <p14:creationId xmlns="" xmlns:p14="http://schemas.microsoft.com/office/powerpoint/2010/main" val="960324403"/>
      </p:ext>
    </p:extLst>
  </p:cSld>
  <p:clrMapOvr>
    <a:masterClrMapping/>
  </p:clrMapOvr>
  <p:transition>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DFF11C8-2C71-497A-9B19-81FFC67C4ADF}"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27290895"/>
      </p:ext>
    </p:extLst>
  </p:cSld>
  <p:clrMapOvr>
    <a:masterClrMapping/>
  </p:clrMapOvr>
  <p:transition>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3835994-6BFC-40E1-8D19-9674C8F764C4}"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33141543"/>
      </p:ext>
    </p:extLst>
  </p:cSld>
  <p:clrMapOvr>
    <a:masterClrMapping/>
  </p:clrMapOvr>
  <p:transition>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77320C7-59D3-46ED-8473-05953241D804}"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38853424"/>
      </p:ext>
    </p:extLst>
  </p:cSld>
  <p:clrMapOvr>
    <a:masterClrMapping/>
  </p:clrMapOvr>
  <p:transition>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DEA7F6B-B308-4973-81B5-6D96E782DE2D}"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mtClean="0"/>
              <a:t>CIVITAS ANNUAL FORUM  2018 , Umeå  </a:t>
            </a:r>
            <a:endParaRPr lang="it-IT"/>
          </a:p>
        </p:txBody>
      </p:sp>
      <p:sp>
        <p:nvSpPr>
          <p:cNvPr id="6" name="Slide Number Placeholder 5"/>
          <p:cNvSpPr>
            <a:spLocks noGrp="1"/>
          </p:cNvSpPr>
          <p:nvPr>
            <p:ph type="sldNum" sz="quarter" idx="12"/>
          </p:nvPr>
        </p:nvSpPr>
        <p:spPr/>
        <p:txBody>
          <a:bodyPr/>
          <a:lstStyle/>
          <a:p>
            <a:fld id="{4FF384FA-7D7D-42CD-8552-B8005FBB83AD}" type="slidenum">
              <a:rPr lang="it-IT" smtClean="0"/>
              <a:pPr/>
              <a:t>‹#›</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047198673"/>
      </p:ext>
    </p:extLst>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29B45F-12B8-4C65-8918-23FEE0178B90}" type="datetime1">
              <a:rPr lang="it-IT" smtClean="0"/>
              <a:pPr/>
              <a:t>14/09/2018</a:t>
            </a:fld>
            <a:endParaRPr lang="it-IT"/>
          </a:p>
        </p:txBody>
      </p:sp>
      <p:sp>
        <p:nvSpPr>
          <p:cNvPr id="5" name="Segnaposto piè di pagina 4"/>
          <p:cNvSpPr>
            <a:spLocks noGrp="1"/>
          </p:cNvSpPr>
          <p:nvPr>
            <p:ph type="ftr" sz="quarter" idx="11"/>
          </p:nvPr>
        </p:nvSpPr>
        <p:spPr/>
        <p:txBody>
          <a:bodyPr/>
          <a:lstStyle/>
          <a:p>
            <a:r>
              <a:rPr lang="pt-BR" smtClean="0"/>
              <a:t>CIVITAS ANNUAL FORUM  2018 , Umeå  </a:t>
            </a:r>
            <a:endParaRPr lang="it-IT"/>
          </a:p>
        </p:txBody>
      </p:sp>
      <p:sp>
        <p:nvSpPr>
          <p:cNvPr id="6" name="Segnaposto numero diapositiva 5"/>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652044870"/>
      </p:ext>
    </p:extLst>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D3236F6-B7EE-4389-AEE6-8F706DAA8D2D}" type="datetime1">
              <a:rPr lang="it-IT" smtClean="0"/>
              <a:pPr/>
              <a:t>14/09/2018</a:t>
            </a:fld>
            <a:endParaRPr lang="it-IT"/>
          </a:p>
        </p:txBody>
      </p:sp>
      <p:sp>
        <p:nvSpPr>
          <p:cNvPr id="6" name="Segnaposto piè di pagina 5"/>
          <p:cNvSpPr>
            <a:spLocks noGrp="1"/>
          </p:cNvSpPr>
          <p:nvPr>
            <p:ph type="ftr" sz="quarter" idx="11"/>
          </p:nvPr>
        </p:nvSpPr>
        <p:spPr/>
        <p:txBody>
          <a:bodyPr/>
          <a:lstStyle/>
          <a:p>
            <a:r>
              <a:rPr lang="pt-BR" smtClean="0"/>
              <a:t>CIVITAS ANNUAL FORUM  2018 , Umeå  </a:t>
            </a:r>
            <a:endParaRPr lang="it-IT"/>
          </a:p>
        </p:txBody>
      </p:sp>
      <p:sp>
        <p:nvSpPr>
          <p:cNvPr id="7" name="Segnaposto numero diapositiva 6"/>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1103968910"/>
      </p:ext>
    </p:extLst>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6ED978E-FED1-4C0F-88EB-DC16C9281376}" type="datetime1">
              <a:rPr lang="it-IT" smtClean="0"/>
              <a:pPr/>
              <a:t>14/09/2018</a:t>
            </a:fld>
            <a:endParaRPr lang="it-IT"/>
          </a:p>
        </p:txBody>
      </p:sp>
      <p:sp>
        <p:nvSpPr>
          <p:cNvPr id="8" name="Segnaposto piè di pagina 7"/>
          <p:cNvSpPr>
            <a:spLocks noGrp="1"/>
          </p:cNvSpPr>
          <p:nvPr>
            <p:ph type="ftr" sz="quarter" idx="11"/>
          </p:nvPr>
        </p:nvSpPr>
        <p:spPr/>
        <p:txBody>
          <a:bodyPr/>
          <a:lstStyle/>
          <a:p>
            <a:r>
              <a:rPr lang="pt-BR" smtClean="0"/>
              <a:t>CIVITAS ANNUAL FORUM  2018 , Umeå  </a:t>
            </a:r>
            <a:endParaRPr lang="it-IT"/>
          </a:p>
        </p:txBody>
      </p:sp>
      <p:sp>
        <p:nvSpPr>
          <p:cNvPr id="9" name="Segnaposto numero diapositiva 8"/>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3642366311"/>
      </p:ext>
    </p:extLst>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8EBE91D-D7E5-46AA-BE06-725454C5A035}" type="datetime1">
              <a:rPr lang="it-IT" smtClean="0"/>
              <a:pPr/>
              <a:t>14/09/2018</a:t>
            </a:fld>
            <a:endParaRPr lang="it-IT"/>
          </a:p>
        </p:txBody>
      </p:sp>
      <p:sp>
        <p:nvSpPr>
          <p:cNvPr id="4" name="Segnaposto piè di pagina 3"/>
          <p:cNvSpPr>
            <a:spLocks noGrp="1"/>
          </p:cNvSpPr>
          <p:nvPr>
            <p:ph type="ftr" sz="quarter" idx="11"/>
          </p:nvPr>
        </p:nvSpPr>
        <p:spPr/>
        <p:txBody>
          <a:bodyPr/>
          <a:lstStyle/>
          <a:p>
            <a:r>
              <a:rPr lang="pt-BR" smtClean="0"/>
              <a:t>CIVITAS ANNUAL FORUM  2018 , Umeå  </a:t>
            </a:r>
            <a:endParaRPr lang="it-IT"/>
          </a:p>
        </p:txBody>
      </p:sp>
      <p:sp>
        <p:nvSpPr>
          <p:cNvPr id="5" name="Segnaposto numero diapositiva 4"/>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175270323"/>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2FDB426-41A2-422E-9495-C7845412A91D}" type="datetime1">
              <a:rPr lang="it-IT" smtClean="0"/>
              <a:pPr/>
              <a:t>14/09/2018</a:t>
            </a:fld>
            <a:endParaRPr lang="it-IT"/>
          </a:p>
        </p:txBody>
      </p:sp>
      <p:sp>
        <p:nvSpPr>
          <p:cNvPr id="3" name="Segnaposto piè di pagina 2"/>
          <p:cNvSpPr>
            <a:spLocks noGrp="1"/>
          </p:cNvSpPr>
          <p:nvPr>
            <p:ph type="ftr" sz="quarter" idx="11"/>
          </p:nvPr>
        </p:nvSpPr>
        <p:spPr/>
        <p:txBody>
          <a:bodyPr/>
          <a:lstStyle/>
          <a:p>
            <a:r>
              <a:rPr lang="pt-BR" smtClean="0"/>
              <a:t>CIVITAS ANNUAL FORUM  2018 , Umeå  </a:t>
            </a:r>
            <a:endParaRPr lang="it-IT"/>
          </a:p>
        </p:txBody>
      </p:sp>
      <p:sp>
        <p:nvSpPr>
          <p:cNvPr id="4" name="Segnaposto numero diapositiva 3"/>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602135266"/>
      </p:ext>
    </p:extLst>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64D395-4BDA-481D-8440-F121A84896AC}" type="datetime1">
              <a:rPr lang="it-IT" smtClean="0"/>
              <a:pPr/>
              <a:t>14/09/2018</a:t>
            </a:fld>
            <a:endParaRPr lang="it-IT"/>
          </a:p>
        </p:txBody>
      </p:sp>
      <p:sp>
        <p:nvSpPr>
          <p:cNvPr id="6" name="Segnaposto piè di pagina 5"/>
          <p:cNvSpPr>
            <a:spLocks noGrp="1"/>
          </p:cNvSpPr>
          <p:nvPr>
            <p:ph type="ftr" sz="quarter" idx="11"/>
          </p:nvPr>
        </p:nvSpPr>
        <p:spPr/>
        <p:txBody>
          <a:bodyPr/>
          <a:lstStyle/>
          <a:p>
            <a:r>
              <a:rPr lang="pt-BR" smtClean="0"/>
              <a:t>CIVITAS ANNUAL FORUM  2018 , Umeå  </a:t>
            </a:r>
            <a:endParaRPr lang="it-IT"/>
          </a:p>
        </p:txBody>
      </p:sp>
      <p:sp>
        <p:nvSpPr>
          <p:cNvPr id="7" name="Segnaposto numero diapositiva 6"/>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1417888093"/>
      </p:ext>
    </p:extLst>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C4AC73-48ED-40A0-81B4-860AF25EC002}" type="datetime1">
              <a:rPr lang="it-IT" smtClean="0"/>
              <a:pPr/>
              <a:t>14/09/2018</a:t>
            </a:fld>
            <a:endParaRPr lang="it-IT"/>
          </a:p>
        </p:txBody>
      </p:sp>
      <p:sp>
        <p:nvSpPr>
          <p:cNvPr id="6" name="Segnaposto piè di pagina 5"/>
          <p:cNvSpPr>
            <a:spLocks noGrp="1"/>
          </p:cNvSpPr>
          <p:nvPr>
            <p:ph type="ftr" sz="quarter" idx="11"/>
          </p:nvPr>
        </p:nvSpPr>
        <p:spPr/>
        <p:txBody>
          <a:bodyPr/>
          <a:lstStyle/>
          <a:p>
            <a:r>
              <a:rPr lang="pt-BR" smtClean="0"/>
              <a:t>CIVITAS ANNUAL FORUM  2018 , Umeå  </a:t>
            </a:r>
            <a:endParaRPr lang="it-IT"/>
          </a:p>
        </p:txBody>
      </p:sp>
      <p:sp>
        <p:nvSpPr>
          <p:cNvPr id="7" name="Segnaposto numero diapositiva 6"/>
          <p:cNvSpPr>
            <a:spLocks noGrp="1"/>
          </p:cNvSpPr>
          <p:nvPr>
            <p:ph type="sldNum" sz="quarter" idx="12"/>
          </p:nvPr>
        </p:nvSpPr>
        <p:spPr/>
        <p:txBody>
          <a:body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2493005444"/>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90801-58EA-4829-A5BE-97ECE95F946A}" type="datetime1">
              <a:rPr lang="it-IT" smtClean="0"/>
              <a:pPr/>
              <a:t>14/09/2018</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CIVITAS ANNUAL FORUM  2018 , Umeå  </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290489943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pull dir="d"/>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823170-CC30-4C3F-A1AD-802AC8E4BDC4}" type="datetime1">
              <a:rPr lang="it-IT" smtClean="0"/>
              <a:pPr/>
              <a:t>14/09/2018</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pt-BR" smtClean="0"/>
              <a:t>CIVITAS ANNUAL FORUM  2018 , Umeå  </a:t>
            </a:r>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F294B6-5021-4D9E-9C98-E06A37E26F9E}" type="slidenum">
              <a:rPr lang="it-IT" smtClean="0"/>
              <a:pPr/>
              <a:t>‹#›</a:t>
            </a:fld>
            <a:endParaRPr lang="it-IT"/>
          </a:p>
        </p:txBody>
      </p:sp>
    </p:spTree>
    <p:extLst>
      <p:ext uri="{BB962C8B-B14F-4D97-AF65-F5344CB8AC3E}">
        <p14:creationId xmlns="" xmlns:p14="http://schemas.microsoft.com/office/powerpoint/2010/main" val="387616508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ransition>
    <p:pull dir="d"/>
  </p:transition>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tel:+39%203347856583" TargetMode="External"/><Relationship Id="rId2" Type="http://schemas.openxmlformats.org/officeDocument/2006/relationships/hyperlink" Target="tel:+39%200303711264" TargetMode="Externa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hyperlink" Target="mailto:f.anwar@unibs.i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3.xml"/><Relationship Id="rId1" Type="http://schemas.openxmlformats.org/officeDocument/2006/relationships/video" Target="file:///C:\Users\Fahad\Desktop\FAHAD\civitas%20annual%20forum\videoplayback.mp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913206" y="1674055"/>
            <a:ext cx="8790615" cy="1726676"/>
          </a:xfrm>
        </p:spPr>
        <p:txBody>
          <a:bodyPr/>
          <a:lstStyle/>
          <a:p>
            <a:r>
              <a:rPr lang="en-GB" sz="4000" dirty="0" smtClean="0">
                <a:solidFill>
                  <a:srgbClr val="00B050"/>
                </a:solidFill>
              </a:rPr>
              <a:t>SHARED SPACE</a:t>
            </a:r>
            <a:br>
              <a:rPr lang="en-GB" sz="4000" dirty="0" smtClean="0">
                <a:solidFill>
                  <a:srgbClr val="00B050"/>
                </a:solidFill>
              </a:rPr>
            </a:br>
            <a:r>
              <a:rPr lang="en-GB" sz="4000" dirty="0" smtClean="0">
                <a:solidFill>
                  <a:srgbClr val="00B050"/>
                </a:solidFill>
              </a:rPr>
              <a:t>&amp; </a:t>
            </a:r>
            <a:br>
              <a:rPr lang="en-GB" sz="4000" dirty="0" smtClean="0">
                <a:solidFill>
                  <a:srgbClr val="00B050"/>
                </a:solidFill>
              </a:rPr>
            </a:br>
            <a:r>
              <a:rPr lang="en-GB" sz="4000" dirty="0" smtClean="0">
                <a:solidFill>
                  <a:srgbClr val="00B050"/>
                </a:solidFill>
              </a:rPr>
              <a:t>VISUALLY IMPAIRED PERSONS</a:t>
            </a:r>
            <a:endParaRPr lang="it-IT" sz="4000" dirty="0">
              <a:solidFill>
                <a:srgbClr val="00B050"/>
              </a:solidFill>
            </a:endParaRPr>
          </a:p>
        </p:txBody>
      </p:sp>
      <p:sp>
        <p:nvSpPr>
          <p:cNvPr id="3" name="Sottotitolo 2"/>
          <p:cNvSpPr>
            <a:spLocks noGrp="1"/>
          </p:cNvSpPr>
          <p:nvPr>
            <p:ph type="subTitle" idx="1"/>
          </p:nvPr>
        </p:nvSpPr>
        <p:spPr/>
        <p:txBody>
          <a:bodyPr>
            <a:normAutofit fontScale="92500" lnSpcReduction="20000"/>
          </a:bodyPr>
          <a:lstStyle/>
          <a:p>
            <a:r>
              <a:rPr lang="it-IT" dirty="0" smtClean="0"/>
              <a:t>Fahad Anwar, PhD candidate , DICATAM, </a:t>
            </a:r>
          </a:p>
          <a:p>
            <a:r>
              <a:rPr lang="it-IT" dirty="0" smtClean="0"/>
              <a:t> UNIVERSITA DEGLI STUDI DI BRESCIA,</a:t>
            </a:r>
          </a:p>
          <a:p>
            <a:r>
              <a:rPr lang="en-US" dirty="0" smtClean="0">
                <a:solidFill>
                  <a:srgbClr val="00B0F0"/>
                </a:solidFill>
              </a:rPr>
              <a:t>SESSION: URBAN ROAD SAFETY MANAGEMENT: A SHARED RESPONSIBILITY </a:t>
            </a:r>
            <a:r>
              <a:rPr lang="it-IT" dirty="0" smtClean="0"/>
              <a:t> </a:t>
            </a:r>
            <a:endParaRPr lang="it-IT" dirty="0"/>
          </a:p>
        </p:txBody>
      </p:sp>
      <p:sp>
        <p:nvSpPr>
          <p:cNvPr id="4" name="Segnaposto data 3"/>
          <p:cNvSpPr>
            <a:spLocks noGrp="1"/>
          </p:cNvSpPr>
          <p:nvPr>
            <p:ph type="dt" sz="half" idx="10"/>
          </p:nvPr>
        </p:nvSpPr>
        <p:spPr/>
        <p:txBody>
          <a:bodyPr/>
          <a:lstStyle/>
          <a:p>
            <a:fld id="{188DA80B-F036-4DFC-9588-772D0967C86C}" type="datetime1">
              <a:rPr lang="it-IT" smtClean="0"/>
              <a:pPr/>
              <a:t>14/09/2018</a:t>
            </a:fld>
            <a:endParaRPr lang="it-IT" dirty="0"/>
          </a:p>
        </p:txBody>
      </p:sp>
      <p:sp>
        <p:nvSpPr>
          <p:cNvPr id="7" name="Segnaposto piè di pagina 6"/>
          <p:cNvSpPr>
            <a:spLocks noGrp="1"/>
          </p:cNvSpPr>
          <p:nvPr>
            <p:ph type="ftr" sz="quarter" idx="11"/>
          </p:nvPr>
        </p:nvSpPr>
        <p:spPr/>
        <p:txBody>
          <a:bodyPr/>
          <a:lstStyle/>
          <a:p>
            <a:r>
              <a:rPr lang="it-IT" sz="1400" dirty="0" smtClean="0"/>
              <a:t>CIVITAS ANNUAL FORUM  2018 , Umeå  </a:t>
            </a:r>
            <a:endParaRPr lang="it-IT" sz="1400" dirty="0"/>
          </a:p>
        </p:txBody>
      </p:sp>
      <p:sp>
        <p:nvSpPr>
          <p:cNvPr id="6" name="Segnaposto numero diapositiva 5"/>
          <p:cNvSpPr>
            <a:spLocks noGrp="1"/>
          </p:cNvSpPr>
          <p:nvPr>
            <p:ph type="sldNum" sz="quarter" idx="12"/>
          </p:nvPr>
        </p:nvSpPr>
        <p:spPr/>
        <p:txBody>
          <a:bodyPr/>
          <a:lstStyle/>
          <a:p>
            <a:fld id="{4FF384FA-7D7D-42CD-8552-B8005FBB83AD}" type="slidenum">
              <a:rPr lang="it-IT" smtClean="0"/>
              <a:pPr/>
              <a:t>1</a:t>
            </a:fld>
            <a:endParaRPr lang="it-IT"/>
          </a:p>
        </p:txBody>
      </p:sp>
      <p:pic>
        <p:nvPicPr>
          <p:cNvPr id="8" name="Picture 7" descr="logo-UnibsLQ.jpg"/>
          <p:cNvPicPr>
            <a:picLocks noChangeAspect="1"/>
          </p:cNvPicPr>
          <p:nvPr/>
        </p:nvPicPr>
        <p:blipFill>
          <a:blip r:embed="rId4"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625408363"/>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4" name="Segnaposto data 3"/>
          <p:cNvSpPr>
            <a:spLocks noGrp="1"/>
          </p:cNvSpPr>
          <p:nvPr>
            <p:ph type="dt" sz="half" idx="10"/>
          </p:nvPr>
        </p:nvSpPr>
        <p:spPr/>
        <p:txBody>
          <a:bodyPr/>
          <a:lstStyle/>
          <a:p>
            <a:fld id="{41D26BA2-AF81-4395-8097-BFF50E47B9D7}"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10</a:t>
            </a:fld>
            <a:endParaRPr lang="it-IT"/>
          </a:p>
        </p:txBody>
      </p:sp>
      <p:pic>
        <p:nvPicPr>
          <p:cNvPr id="8" name="Content Placeholder 3"/>
          <p:cNvPicPr>
            <a:picLocks/>
          </p:cNvPicPr>
          <p:nvPr/>
        </p:nvPicPr>
        <p:blipFill>
          <a:blip r:embed="rId2"/>
          <a:srcRect/>
          <a:stretch>
            <a:fillRect/>
          </a:stretch>
        </p:blipFill>
        <p:spPr>
          <a:xfrm>
            <a:off x="464235" y="2082019"/>
            <a:ext cx="5120640" cy="2672862"/>
          </a:xfrm>
          <a:prstGeom prst="rect">
            <a:avLst/>
          </a:prstGeom>
        </p:spPr>
      </p:pic>
      <p:sp>
        <p:nvSpPr>
          <p:cNvPr id="9" name="Rectangle 8"/>
          <p:cNvSpPr/>
          <p:nvPr/>
        </p:nvSpPr>
        <p:spPr>
          <a:xfrm>
            <a:off x="1005267" y="4904322"/>
            <a:ext cx="2669320" cy="369332"/>
          </a:xfrm>
          <a:prstGeom prst="rect">
            <a:avLst/>
          </a:prstGeom>
        </p:spPr>
        <p:txBody>
          <a:bodyPr wrap="none">
            <a:spAutoFit/>
          </a:bodyPr>
          <a:lstStyle/>
          <a:p>
            <a:r>
              <a:rPr lang="it-IT" dirty="0" smtClean="0"/>
              <a:t>Brighton,  United Kingdom</a:t>
            </a:r>
            <a:endParaRPr lang="it-IT" dirty="0"/>
          </a:p>
        </p:txBody>
      </p:sp>
      <p:pic>
        <p:nvPicPr>
          <p:cNvPr id="10" name="Picture 2" descr="http://www.freefoto.com/images/1043/10/1043_10_3---Shoppers--Blackett-Street--Newcastle-upon-Tyne_web.jpg"/>
          <p:cNvPicPr>
            <a:picLocks noChangeAspect="1" noChangeArrowheads="1"/>
          </p:cNvPicPr>
          <p:nvPr/>
        </p:nvPicPr>
        <p:blipFill>
          <a:blip r:embed="rId3"/>
          <a:srcRect/>
          <a:stretch>
            <a:fillRect/>
          </a:stretch>
        </p:blipFill>
        <p:spPr bwMode="auto">
          <a:xfrm>
            <a:off x="5988476" y="1603717"/>
            <a:ext cx="4899917" cy="3266611"/>
          </a:xfrm>
          <a:prstGeom prst="rect">
            <a:avLst/>
          </a:prstGeom>
          <a:noFill/>
          <a:ln w="9525">
            <a:noFill/>
            <a:miter lim="800000"/>
            <a:headEnd/>
            <a:tailEnd/>
          </a:ln>
        </p:spPr>
      </p:pic>
      <p:sp>
        <p:nvSpPr>
          <p:cNvPr id="11" name="Rectangle 10"/>
          <p:cNvSpPr/>
          <p:nvPr/>
        </p:nvSpPr>
        <p:spPr>
          <a:xfrm>
            <a:off x="7127506" y="5227878"/>
            <a:ext cx="3318794" cy="646331"/>
          </a:xfrm>
          <a:prstGeom prst="rect">
            <a:avLst/>
          </a:prstGeom>
        </p:spPr>
        <p:txBody>
          <a:bodyPr wrap="none">
            <a:spAutoFit/>
          </a:bodyPr>
          <a:lstStyle/>
          <a:p>
            <a:r>
              <a:rPr lang="en-US" b="1" dirty="0" err="1" smtClean="0"/>
              <a:t>Blackett</a:t>
            </a:r>
            <a:r>
              <a:rPr lang="en-US" b="1" dirty="0" smtClean="0"/>
              <a:t> Street, Grainger Town, </a:t>
            </a:r>
          </a:p>
          <a:p>
            <a:r>
              <a:rPr lang="en-US" b="1" dirty="0" smtClean="0"/>
              <a:t>Newcastle upon-Tyne </a:t>
            </a:r>
            <a:endParaRPr lang="it-IT" dirty="0"/>
          </a:p>
        </p:txBody>
      </p:sp>
      <p:pic>
        <p:nvPicPr>
          <p:cNvPr id="12" name="Picture 11" descr="logo-UnibsLQ.jpg"/>
          <p:cNvPicPr>
            <a:picLocks noChangeAspect="1"/>
          </p:cNvPicPr>
          <p:nvPr/>
        </p:nvPicPr>
        <p:blipFill>
          <a:blip r:embed="rId4"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Advantages</a:t>
            </a:r>
            <a:endParaRPr lang="it-IT" dirty="0">
              <a:solidFill>
                <a:srgbClr val="00B0F0"/>
              </a:solidFill>
            </a:endParaRPr>
          </a:p>
        </p:txBody>
      </p:sp>
      <p:sp>
        <p:nvSpPr>
          <p:cNvPr id="4" name="Segnaposto data 3"/>
          <p:cNvSpPr>
            <a:spLocks noGrp="1"/>
          </p:cNvSpPr>
          <p:nvPr>
            <p:ph type="dt" sz="half" idx="10"/>
          </p:nvPr>
        </p:nvSpPr>
        <p:spPr/>
        <p:txBody>
          <a:bodyPr/>
          <a:lstStyle/>
          <a:p>
            <a:fld id="{CAE9F6BD-15BA-436B-BDE2-DC613B618607}"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11</a:t>
            </a:fld>
            <a:endParaRPr lang="it-IT"/>
          </a:p>
        </p:txBody>
      </p:sp>
      <p:sp>
        <p:nvSpPr>
          <p:cNvPr id="8" name="Rectangle 7"/>
          <p:cNvSpPr/>
          <p:nvPr/>
        </p:nvSpPr>
        <p:spPr>
          <a:xfrm>
            <a:off x="1111346" y="2486856"/>
            <a:ext cx="5613009" cy="3416320"/>
          </a:xfrm>
          <a:prstGeom prst="rect">
            <a:avLst/>
          </a:prstGeom>
        </p:spPr>
        <p:txBody>
          <a:bodyPr wrap="square">
            <a:spAutoFit/>
          </a:bodyPr>
          <a:lstStyle/>
          <a:p>
            <a:pPr>
              <a:lnSpc>
                <a:spcPct val="150000"/>
              </a:lnSpc>
              <a:buClr>
                <a:schemeClr val="tx1"/>
              </a:buClr>
              <a:buFont typeface="Wingdings" pitchFamily="2" charset="2"/>
              <a:buChar char="q"/>
            </a:pPr>
            <a:r>
              <a:rPr lang="it-IT" sz="2400" dirty="0" smtClean="0"/>
              <a:t>Pedestrian movement</a:t>
            </a:r>
          </a:p>
          <a:p>
            <a:pPr>
              <a:lnSpc>
                <a:spcPct val="150000"/>
              </a:lnSpc>
              <a:buClr>
                <a:schemeClr val="tx1"/>
              </a:buClr>
              <a:buFont typeface="Wingdings" pitchFamily="2" charset="2"/>
              <a:buChar char="q"/>
            </a:pPr>
            <a:r>
              <a:rPr lang="it-IT" sz="2400" dirty="0" smtClean="0"/>
              <a:t>Social equality</a:t>
            </a:r>
          </a:p>
          <a:p>
            <a:pPr>
              <a:lnSpc>
                <a:spcPct val="150000"/>
              </a:lnSpc>
              <a:buClr>
                <a:schemeClr val="tx1"/>
              </a:buClr>
              <a:buFont typeface="Wingdings" pitchFamily="2" charset="2"/>
              <a:buChar char="q"/>
            </a:pPr>
            <a:r>
              <a:rPr lang="it-IT" sz="2400" dirty="0" smtClean="0"/>
              <a:t>Traffic calming</a:t>
            </a:r>
          </a:p>
          <a:p>
            <a:pPr>
              <a:lnSpc>
                <a:spcPct val="150000"/>
              </a:lnSpc>
              <a:buClr>
                <a:schemeClr val="tx1"/>
              </a:buClr>
              <a:buFont typeface="Wingdings" pitchFamily="2" charset="2"/>
              <a:buChar char="q"/>
            </a:pPr>
            <a:r>
              <a:rPr lang="it-IT" sz="2400" dirty="0" smtClean="0"/>
              <a:t>Economic advantages</a:t>
            </a:r>
          </a:p>
          <a:p>
            <a:pPr>
              <a:lnSpc>
                <a:spcPct val="150000"/>
              </a:lnSpc>
              <a:buClr>
                <a:schemeClr val="tx1"/>
              </a:buClr>
              <a:buFont typeface="Wingdings" pitchFamily="2" charset="2"/>
              <a:buChar char="q"/>
            </a:pPr>
            <a:r>
              <a:rPr lang="it-IT" sz="2400" dirty="0" smtClean="0"/>
              <a:t>Environmental advantages</a:t>
            </a:r>
          </a:p>
          <a:p>
            <a:pPr>
              <a:buClr>
                <a:schemeClr val="tx1"/>
              </a:buClr>
              <a:buFont typeface="Wingdings" pitchFamily="2" charset="2"/>
              <a:buChar char="§"/>
            </a:pPr>
            <a:endParaRPr lang="it-IT" dirty="0" smtClean="0"/>
          </a:p>
          <a:p>
            <a:pPr>
              <a:buClr>
                <a:schemeClr val="tx1"/>
              </a:buClr>
              <a:buFont typeface="Wingdings" pitchFamily="2" charset="2"/>
              <a:buChar char="§"/>
            </a:pPr>
            <a:endParaRPr lang="it-IT" dirty="0" smtClean="0"/>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ustainable-Mobility.png"/>
          <p:cNvPicPr>
            <a:picLocks noChangeAspect="1"/>
          </p:cNvPicPr>
          <p:nvPr/>
        </p:nvPicPr>
        <p:blipFill>
          <a:blip r:embed="rId3"/>
          <a:stretch>
            <a:fillRect/>
          </a:stretch>
        </p:blipFill>
        <p:spPr>
          <a:xfrm>
            <a:off x="7427742" y="2453641"/>
            <a:ext cx="3384451" cy="3384451"/>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solidFill>
                  <a:srgbClr val="00B0F0"/>
                </a:solidFill>
              </a:rPr>
              <a:t>Disadvantages</a:t>
            </a:r>
            <a:endParaRPr lang="it-IT" dirty="0">
              <a:solidFill>
                <a:srgbClr val="00B0F0"/>
              </a:solidFill>
            </a:endParaRPr>
          </a:p>
        </p:txBody>
      </p:sp>
      <p:sp>
        <p:nvSpPr>
          <p:cNvPr id="4" name="Segnaposto data 3"/>
          <p:cNvSpPr>
            <a:spLocks noGrp="1"/>
          </p:cNvSpPr>
          <p:nvPr>
            <p:ph type="dt" sz="half" idx="10"/>
          </p:nvPr>
        </p:nvSpPr>
        <p:spPr/>
        <p:txBody>
          <a:bodyPr/>
          <a:lstStyle/>
          <a:p>
            <a:fld id="{324C74DB-B168-49DC-BF04-DFFEB1399800}"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12</a:t>
            </a:fld>
            <a:endParaRPr lang="it-IT"/>
          </a:p>
        </p:txBody>
      </p:sp>
      <p:sp>
        <p:nvSpPr>
          <p:cNvPr id="8" name="Rectangle 7"/>
          <p:cNvSpPr/>
          <p:nvPr/>
        </p:nvSpPr>
        <p:spPr>
          <a:xfrm>
            <a:off x="941465" y="2948912"/>
            <a:ext cx="3621569" cy="769441"/>
          </a:xfrm>
          <a:prstGeom prst="rect">
            <a:avLst/>
          </a:prstGeom>
        </p:spPr>
        <p:txBody>
          <a:bodyPr wrap="none">
            <a:spAutoFit/>
          </a:bodyPr>
          <a:lstStyle/>
          <a:p>
            <a:r>
              <a:rPr lang="it-IT" sz="4400" dirty="0" smtClean="0"/>
              <a:t>Safety concerns</a:t>
            </a:r>
          </a:p>
        </p:txBody>
      </p:sp>
      <p:pic>
        <p:nvPicPr>
          <p:cNvPr id="9" name="Picture 8" descr="logo-UnibsLQ.jpg"/>
          <p:cNvPicPr>
            <a:picLocks noChangeAspect="1"/>
          </p:cNvPicPr>
          <p:nvPr/>
        </p:nvPicPr>
        <p:blipFill>
          <a:blip r:embed="rId2" cstate="print"/>
          <a:stretch>
            <a:fillRect/>
          </a:stretch>
        </p:blipFill>
        <p:spPr>
          <a:xfrm>
            <a:off x="593423"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road-safety-motivateme.in_.jpg"/>
          <p:cNvPicPr>
            <a:picLocks noChangeAspect="1"/>
          </p:cNvPicPr>
          <p:nvPr/>
        </p:nvPicPr>
        <p:blipFill>
          <a:blip r:embed="rId3"/>
          <a:stretch>
            <a:fillRect/>
          </a:stretch>
        </p:blipFill>
        <p:spPr>
          <a:xfrm>
            <a:off x="5076166" y="2487271"/>
            <a:ext cx="6152282" cy="3364890"/>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B0F0"/>
                </a:solidFill>
              </a:rPr>
              <a:t>Research Approach</a:t>
            </a:r>
            <a:endParaRPr lang="it-IT" dirty="0">
              <a:solidFill>
                <a:srgbClr val="00B0F0"/>
              </a:solidFill>
            </a:endParaRPr>
          </a:p>
        </p:txBody>
      </p:sp>
      <p:sp>
        <p:nvSpPr>
          <p:cNvPr id="4" name="Segnaposto data 3"/>
          <p:cNvSpPr>
            <a:spLocks noGrp="1"/>
          </p:cNvSpPr>
          <p:nvPr>
            <p:ph type="dt" sz="half" idx="10"/>
          </p:nvPr>
        </p:nvSpPr>
        <p:spPr/>
        <p:txBody>
          <a:bodyPr/>
          <a:lstStyle/>
          <a:p>
            <a:fld id="{606334D4-6F38-4004-A645-EC093488D0BB}"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13</a:t>
            </a:fld>
            <a:endParaRPr lang="it-IT"/>
          </a:p>
        </p:txBody>
      </p:sp>
      <p:sp>
        <p:nvSpPr>
          <p:cNvPr id="8" name="Rectangle 7"/>
          <p:cNvSpPr/>
          <p:nvPr/>
        </p:nvSpPr>
        <p:spPr>
          <a:xfrm>
            <a:off x="1430216" y="2798522"/>
            <a:ext cx="7699716" cy="2507161"/>
          </a:xfrm>
          <a:prstGeom prst="rect">
            <a:avLst/>
          </a:prstGeom>
        </p:spPr>
        <p:txBody>
          <a:bodyPr wrap="square">
            <a:spAutoFit/>
          </a:bodyPr>
          <a:lstStyle/>
          <a:p>
            <a:pPr>
              <a:lnSpc>
                <a:spcPct val="150000"/>
              </a:lnSpc>
              <a:buFont typeface="Wingdings" pitchFamily="2" charset="2"/>
              <a:buChar char="q"/>
            </a:pPr>
            <a:r>
              <a:rPr lang="en-US" sz="3600" dirty="0" smtClean="0"/>
              <a:t>Identification of users and space.</a:t>
            </a:r>
          </a:p>
          <a:p>
            <a:pPr>
              <a:lnSpc>
                <a:spcPct val="150000"/>
              </a:lnSpc>
              <a:buFont typeface="Wingdings" pitchFamily="2" charset="2"/>
              <a:buChar char="q"/>
            </a:pPr>
            <a:r>
              <a:rPr lang="en-US" sz="3600" dirty="0" smtClean="0"/>
              <a:t>Individual visit.</a:t>
            </a:r>
            <a:endParaRPr lang="it-IT" sz="3600" dirty="0" smtClean="0"/>
          </a:p>
          <a:p>
            <a:pPr>
              <a:lnSpc>
                <a:spcPct val="150000"/>
              </a:lnSpc>
              <a:buFont typeface="Wingdings" pitchFamily="2" charset="2"/>
              <a:buChar char="q"/>
            </a:pPr>
            <a:r>
              <a:rPr lang="en-US" sz="3600" dirty="0" smtClean="0"/>
              <a:t>user/expert analysis</a:t>
            </a:r>
            <a:r>
              <a:rPr lang="en-US" sz="2800" dirty="0" smtClean="0"/>
              <a:t>.</a:t>
            </a:r>
            <a:endParaRPr lang="it-IT" sz="2800" dirty="0" smtClean="0"/>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Via Garibaldi, TURIN</a:t>
            </a:r>
            <a:endParaRPr lang="it-IT" dirty="0">
              <a:solidFill>
                <a:srgbClr val="00B0F0"/>
              </a:solidFill>
            </a:endParaRPr>
          </a:p>
        </p:txBody>
      </p:sp>
      <p:sp>
        <p:nvSpPr>
          <p:cNvPr id="4" name="Segnaposto data 3"/>
          <p:cNvSpPr>
            <a:spLocks noGrp="1"/>
          </p:cNvSpPr>
          <p:nvPr>
            <p:ph type="dt" sz="half" idx="10"/>
          </p:nvPr>
        </p:nvSpPr>
        <p:spPr/>
        <p:txBody>
          <a:bodyPr/>
          <a:lstStyle/>
          <a:p>
            <a:fld id="{87D01A2A-5018-4C8E-9182-4E9FECC75B2F}"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14</a:t>
            </a:fld>
            <a:endParaRPr lang="it-IT"/>
          </a:p>
        </p:txBody>
      </p:sp>
      <p:pic>
        <p:nvPicPr>
          <p:cNvPr id="8" name="Picture 2" descr="C:\Users\user\Desktop\erasmus leuven\pics of via garibaldi\DSC_0611.JPG"/>
          <p:cNvPicPr>
            <a:picLocks noChangeAspect="1" noChangeArrowheads="1"/>
          </p:cNvPicPr>
          <p:nvPr/>
        </p:nvPicPr>
        <p:blipFill>
          <a:blip r:embed="rId2" cstate="print"/>
          <a:srcRect/>
          <a:stretch>
            <a:fillRect/>
          </a:stretch>
        </p:blipFill>
        <p:spPr bwMode="auto">
          <a:xfrm>
            <a:off x="5792814" y="2689568"/>
            <a:ext cx="5579088" cy="2867171"/>
          </a:xfrm>
          <a:prstGeom prst="rect">
            <a:avLst/>
          </a:prstGeom>
          <a:noFill/>
          <a:ln w="9525">
            <a:noFill/>
            <a:miter lim="800000"/>
            <a:headEnd/>
            <a:tailEnd/>
          </a:ln>
        </p:spPr>
      </p:pic>
      <p:pic>
        <p:nvPicPr>
          <p:cNvPr id="10" name="Picture 9" descr="logo-UnibsLQ.jpg"/>
          <p:cNvPicPr>
            <a:picLocks noChangeAspect="1"/>
          </p:cNvPicPr>
          <p:nvPr/>
        </p:nvPicPr>
        <p:blipFill>
          <a:blip r:embed="rId3"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srcRect/>
          <a:stretch>
            <a:fillRect/>
          </a:stretch>
        </p:blipFill>
        <p:spPr bwMode="auto">
          <a:xfrm>
            <a:off x="930869" y="2602523"/>
            <a:ext cx="4518015" cy="3003453"/>
          </a:xfrm>
          <a:prstGeom prst="rect">
            <a:avLst/>
          </a:prstGeom>
          <a:noFill/>
          <a:ln w="9525">
            <a:noFill/>
            <a:miter lim="800000"/>
            <a:headEnd/>
            <a:tailEnd/>
          </a:ln>
          <a:effectLst/>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Via Garibaldi, TURIN</a:t>
            </a:r>
            <a:endParaRPr lang="it-IT" dirty="0">
              <a:solidFill>
                <a:srgbClr val="00B0F0"/>
              </a:solidFill>
            </a:endParaRPr>
          </a:p>
        </p:txBody>
      </p:sp>
      <p:sp>
        <p:nvSpPr>
          <p:cNvPr id="4" name="Date Placeholder 3"/>
          <p:cNvSpPr>
            <a:spLocks noGrp="1"/>
          </p:cNvSpPr>
          <p:nvPr>
            <p:ph type="dt" sz="half" idx="10"/>
          </p:nvPr>
        </p:nvSpPr>
        <p:spPr/>
        <p:txBody>
          <a:bodyPr/>
          <a:lstStyle/>
          <a:p>
            <a:fld id="{5B5813EC-5174-4435-AEE2-A881D24E3776}"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15</a:t>
            </a:fld>
            <a:endParaRPr lang="it-IT"/>
          </a:p>
        </p:txBody>
      </p:sp>
      <p:pic>
        <p:nvPicPr>
          <p:cNvPr id="8" name="Picture 7" descr="Via-Garibaldi-2.jpg"/>
          <p:cNvPicPr>
            <a:picLocks noChangeAspect="1"/>
          </p:cNvPicPr>
          <p:nvPr/>
        </p:nvPicPr>
        <p:blipFill>
          <a:blip r:embed="rId2"/>
          <a:stretch>
            <a:fillRect/>
          </a:stretch>
        </p:blipFill>
        <p:spPr>
          <a:xfrm>
            <a:off x="4510649" y="2845386"/>
            <a:ext cx="3310988" cy="2317691"/>
          </a:xfrm>
          <a:prstGeom prst="rect">
            <a:avLst/>
          </a:prstGeom>
        </p:spPr>
      </p:pic>
      <p:sp>
        <p:nvSpPr>
          <p:cNvPr id="9" name="TextBox 8"/>
          <p:cNvSpPr txBox="1"/>
          <p:nvPr/>
        </p:nvSpPr>
        <p:spPr>
          <a:xfrm>
            <a:off x="956603" y="2461845"/>
            <a:ext cx="3502856" cy="3416320"/>
          </a:xfrm>
          <a:prstGeom prst="rect">
            <a:avLst/>
          </a:prstGeom>
          <a:noFill/>
        </p:spPr>
        <p:txBody>
          <a:bodyPr wrap="square" rtlCol="0">
            <a:spAutoFit/>
          </a:bodyPr>
          <a:lstStyle/>
          <a:p>
            <a:r>
              <a:rPr lang="en-US" dirty="0" smtClean="0"/>
              <a:t>Via Garibaldi is an actual shared space in the heart of the city. Its very important touristic and commercial zone. Also huge number of official buildings and offices are near to it which makes it very important. It joins two of the most important piazzas of the city. It has different flow of traffic at different times of the day which makes it more interesting. </a:t>
            </a:r>
            <a:endParaRPr lang="it-IT" dirty="0" smtClean="0"/>
          </a:p>
          <a:p>
            <a:endParaRPr lang="it-IT" dirty="0"/>
          </a:p>
        </p:txBody>
      </p:sp>
      <p:pic>
        <p:nvPicPr>
          <p:cNvPr id="10" name="Picture 9" descr="Prima Volta a Torino (4).JPG"/>
          <p:cNvPicPr>
            <a:picLocks noChangeAspect="1"/>
          </p:cNvPicPr>
          <p:nvPr/>
        </p:nvPicPr>
        <p:blipFill>
          <a:blip r:embed="rId3"/>
          <a:stretch>
            <a:fillRect/>
          </a:stretch>
        </p:blipFill>
        <p:spPr>
          <a:xfrm>
            <a:off x="8138063" y="2834053"/>
            <a:ext cx="3129309" cy="2342857"/>
          </a:xfrm>
          <a:prstGeom prst="rect">
            <a:avLst/>
          </a:prstGeom>
        </p:spPr>
      </p:pic>
      <p:pic>
        <p:nvPicPr>
          <p:cNvPr id="11" name="Picture 10" descr="logo-UnibsLQ.jpg"/>
          <p:cNvPicPr>
            <a:picLocks noChangeAspect="1"/>
          </p:cNvPicPr>
          <p:nvPr/>
        </p:nvPicPr>
        <p:blipFill>
          <a:blip r:embed="rId4"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User/expert Analysis</a:t>
            </a:r>
            <a:endParaRPr lang="it-IT" dirty="0">
              <a:solidFill>
                <a:srgbClr val="00B0F0"/>
              </a:solidFill>
            </a:endParaRPr>
          </a:p>
        </p:txBody>
      </p:sp>
      <p:sp>
        <p:nvSpPr>
          <p:cNvPr id="3" name="Content Placeholder 2"/>
          <p:cNvSpPr>
            <a:spLocks noGrp="1"/>
          </p:cNvSpPr>
          <p:nvPr>
            <p:ph idx="1"/>
          </p:nvPr>
        </p:nvSpPr>
        <p:spPr/>
        <p:txBody>
          <a:bodyPr/>
          <a:lstStyle/>
          <a:p>
            <a:r>
              <a:rPr lang="en-US" sz="3200" dirty="0" smtClean="0"/>
              <a:t>In the user/expert analysis the expert users are involved who can give you the best feed back as they are the experts and can point out the things that other normal users can not. </a:t>
            </a:r>
          </a:p>
          <a:p>
            <a:endParaRPr lang="it-IT" dirty="0"/>
          </a:p>
        </p:txBody>
      </p:sp>
      <p:sp>
        <p:nvSpPr>
          <p:cNvPr id="4" name="Date Placeholder 3"/>
          <p:cNvSpPr>
            <a:spLocks noGrp="1"/>
          </p:cNvSpPr>
          <p:nvPr>
            <p:ph type="dt" sz="half" idx="10"/>
          </p:nvPr>
        </p:nvSpPr>
        <p:spPr/>
        <p:txBody>
          <a:bodyPr/>
          <a:lstStyle/>
          <a:p>
            <a:fld id="{9D5CBC39-3544-46EE-B3A6-A9FC20C4166A}"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16</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User/expert Analysis</a:t>
            </a:r>
            <a:endParaRPr lang="it-IT" dirty="0">
              <a:solidFill>
                <a:srgbClr val="00B0F0"/>
              </a:solidFill>
            </a:endParaRPr>
          </a:p>
        </p:txBody>
      </p:sp>
      <p:sp>
        <p:nvSpPr>
          <p:cNvPr id="3" name="Content Placeholder 2"/>
          <p:cNvSpPr>
            <a:spLocks noGrp="1"/>
          </p:cNvSpPr>
          <p:nvPr>
            <p:ph idx="1"/>
          </p:nvPr>
        </p:nvSpPr>
        <p:spPr/>
        <p:txBody>
          <a:bodyPr/>
          <a:lstStyle/>
          <a:p>
            <a:endParaRPr lang="it-IT" dirty="0"/>
          </a:p>
        </p:txBody>
      </p:sp>
      <p:sp>
        <p:nvSpPr>
          <p:cNvPr id="4" name="Date Placeholder 3"/>
          <p:cNvSpPr>
            <a:spLocks noGrp="1"/>
          </p:cNvSpPr>
          <p:nvPr>
            <p:ph type="dt" sz="half" idx="10"/>
          </p:nvPr>
        </p:nvSpPr>
        <p:spPr/>
        <p:txBody>
          <a:bodyPr/>
          <a:lstStyle/>
          <a:p>
            <a:fld id="{46AD5D75-8DD5-4B2C-8D87-D5A101311C5B}"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17</a:t>
            </a:fld>
            <a:endParaRPr lang="it-IT"/>
          </a:p>
        </p:txBody>
      </p:sp>
      <p:pic>
        <p:nvPicPr>
          <p:cNvPr id="8" name="Picture 4" descr="C:\Users\user\Desktop\erasmus leuven\primo sopraluogo angelo\CIMG3550.JPG"/>
          <p:cNvPicPr>
            <a:picLocks noChangeAspect="1" noChangeArrowheads="1"/>
          </p:cNvPicPr>
          <p:nvPr/>
        </p:nvPicPr>
        <p:blipFill>
          <a:blip r:embed="rId2"/>
          <a:srcRect/>
          <a:stretch>
            <a:fillRect/>
          </a:stretch>
        </p:blipFill>
        <p:spPr>
          <a:xfrm>
            <a:off x="3673060" y="2827607"/>
            <a:ext cx="3452870" cy="2589652"/>
          </a:xfrm>
          <a:prstGeom prst="rect">
            <a:avLst/>
          </a:prstGeom>
          <a:noFill/>
        </p:spPr>
      </p:pic>
      <p:pic>
        <p:nvPicPr>
          <p:cNvPr id="9" name="Picture 6"/>
          <p:cNvPicPr>
            <a:picLocks noChangeAspect="1" noChangeArrowheads="1"/>
          </p:cNvPicPr>
          <p:nvPr/>
        </p:nvPicPr>
        <p:blipFill>
          <a:blip r:embed="rId3" cstate="print"/>
          <a:srcRect/>
          <a:stretch>
            <a:fillRect/>
          </a:stretch>
        </p:blipFill>
        <p:spPr bwMode="auto">
          <a:xfrm>
            <a:off x="701808" y="3108960"/>
            <a:ext cx="2758846" cy="1930432"/>
          </a:xfrm>
          <a:prstGeom prst="rect">
            <a:avLst/>
          </a:prstGeom>
          <a:noFill/>
          <a:ln w="9525">
            <a:noFill/>
            <a:miter lim="800000"/>
            <a:headEnd/>
            <a:tailEnd/>
          </a:ln>
        </p:spPr>
      </p:pic>
      <p:pic>
        <p:nvPicPr>
          <p:cNvPr id="10" name="Picture 5" descr="C:\Users\user\Desktop\erasmus leuven\primo sopraluogo angelo\secondo sopraluogo roberto\CIMG3618.JPG"/>
          <p:cNvPicPr>
            <a:picLocks noChangeAspect="1" noChangeArrowheads="1"/>
          </p:cNvPicPr>
          <p:nvPr/>
        </p:nvPicPr>
        <p:blipFill>
          <a:blip r:embed="rId4"/>
          <a:srcRect/>
          <a:stretch>
            <a:fillRect/>
          </a:stretch>
        </p:blipFill>
        <p:spPr bwMode="auto">
          <a:xfrm>
            <a:off x="7348734" y="2738143"/>
            <a:ext cx="3933825" cy="2952750"/>
          </a:xfrm>
          <a:prstGeom prst="rect">
            <a:avLst/>
          </a:prstGeom>
          <a:noFill/>
          <a:ln w="9525">
            <a:noFill/>
            <a:miter lim="800000"/>
            <a:headEnd/>
            <a:tailEnd/>
          </a:ln>
        </p:spPr>
      </p:pic>
      <p:pic>
        <p:nvPicPr>
          <p:cNvPr id="11" name="Picture 10" descr="logo-UnibsLQ.jpg"/>
          <p:cNvPicPr>
            <a:picLocks noChangeAspect="1"/>
          </p:cNvPicPr>
          <p:nvPr/>
        </p:nvPicPr>
        <p:blipFill>
          <a:blip r:embed="rId5"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solidFill>
                  <a:srgbClr val="00B0F0"/>
                </a:solidFill>
              </a:rPr>
              <a:t>Methodology</a:t>
            </a:r>
            <a:r>
              <a:rPr lang="it-IT" dirty="0" smtClean="0"/>
              <a:t/>
            </a:r>
            <a:br>
              <a:rPr lang="it-IT" dirty="0" smtClean="0"/>
            </a:br>
            <a:endParaRPr lang="it-IT" dirty="0"/>
          </a:p>
        </p:txBody>
      </p:sp>
      <p:sp>
        <p:nvSpPr>
          <p:cNvPr id="3" name="Content Placeholder 2"/>
          <p:cNvSpPr>
            <a:spLocks noGrp="1"/>
          </p:cNvSpPr>
          <p:nvPr>
            <p:ph idx="1"/>
          </p:nvPr>
        </p:nvSpPr>
        <p:spPr/>
        <p:txBody>
          <a:bodyPr/>
          <a:lstStyle/>
          <a:p>
            <a:pPr>
              <a:buFont typeface="Wingdings" pitchFamily="2" charset="2"/>
              <a:buChar char="q"/>
            </a:pPr>
            <a:r>
              <a:rPr lang="it-IT" dirty="0" smtClean="0"/>
              <a:t>Pictures</a:t>
            </a:r>
          </a:p>
          <a:p>
            <a:pPr>
              <a:buFont typeface="Wingdings" pitchFamily="2" charset="2"/>
              <a:buChar char="q"/>
            </a:pPr>
            <a:r>
              <a:rPr lang="it-IT" dirty="0" smtClean="0"/>
              <a:t>Interviews</a:t>
            </a:r>
          </a:p>
          <a:p>
            <a:pPr>
              <a:buFont typeface="Wingdings" pitchFamily="2" charset="2"/>
              <a:buChar char="q"/>
            </a:pPr>
            <a:r>
              <a:rPr lang="it-IT" dirty="0" smtClean="0"/>
              <a:t>Making notes</a:t>
            </a:r>
          </a:p>
          <a:p>
            <a:pPr>
              <a:buFont typeface="Wingdings" pitchFamily="2" charset="2"/>
              <a:buChar char="q"/>
            </a:pPr>
            <a:r>
              <a:rPr lang="it-IT" dirty="0" smtClean="0"/>
              <a:t>Videos</a:t>
            </a:r>
          </a:p>
          <a:p>
            <a:endParaRPr lang="it-IT" dirty="0"/>
          </a:p>
        </p:txBody>
      </p:sp>
      <p:sp>
        <p:nvSpPr>
          <p:cNvPr id="4" name="Date Placeholder 3"/>
          <p:cNvSpPr>
            <a:spLocks noGrp="1"/>
          </p:cNvSpPr>
          <p:nvPr>
            <p:ph type="dt" sz="half" idx="10"/>
          </p:nvPr>
        </p:nvSpPr>
        <p:spPr/>
        <p:txBody>
          <a:bodyPr/>
          <a:lstStyle/>
          <a:p>
            <a:fld id="{3759445E-7FF2-47D4-B179-7C17897A814F}"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18</a:t>
            </a:fld>
            <a:endParaRPr lang="it-IT"/>
          </a:p>
        </p:txBody>
      </p:sp>
      <p:pic>
        <p:nvPicPr>
          <p:cNvPr id="8" name="Picture 8"/>
          <p:cNvPicPr>
            <a:picLocks noChangeAspect="1" noChangeArrowheads="1"/>
          </p:cNvPicPr>
          <p:nvPr/>
        </p:nvPicPr>
        <p:blipFill>
          <a:blip r:embed="rId2"/>
          <a:srcRect/>
          <a:stretch>
            <a:fillRect/>
          </a:stretch>
        </p:blipFill>
        <p:spPr bwMode="auto">
          <a:xfrm>
            <a:off x="3596518" y="2556877"/>
            <a:ext cx="3275012" cy="2454275"/>
          </a:xfrm>
          <a:prstGeom prst="rect">
            <a:avLst/>
          </a:prstGeom>
          <a:noFill/>
          <a:ln w="9525">
            <a:noFill/>
            <a:miter lim="800000"/>
            <a:headEnd/>
            <a:tailEnd/>
          </a:ln>
        </p:spPr>
      </p:pic>
      <p:pic>
        <p:nvPicPr>
          <p:cNvPr id="9" name="Picture 1"/>
          <p:cNvPicPr>
            <a:picLocks noChangeAspect="1" noChangeArrowheads="1"/>
          </p:cNvPicPr>
          <p:nvPr/>
        </p:nvPicPr>
        <p:blipFill>
          <a:blip r:embed="rId3"/>
          <a:srcRect/>
          <a:stretch>
            <a:fillRect/>
          </a:stretch>
        </p:blipFill>
        <p:spPr>
          <a:xfrm>
            <a:off x="7328169" y="2410655"/>
            <a:ext cx="3894137" cy="3035300"/>
          </a:xfrm>
          <a:prstGeom prst="rect">
            <a:avLst/>
          </a:prstGeom>
          <a:noFill/>
        </p:spPr>
      </p:pic>
      <p:pic>
        <p:nvPicPr>
          <p:cNvPr id="10" name="Picture 9" descr="logo-UnibsLQ.jpg"/>
          <p:cNvPicPr>
            <a:picLocks noChangeAspect="1"/>
          </p:cNvPicPr>
          <p:nvPr/>
        </p:nvPicPr>
        <p:blipFill>
          <a:blip r:embed="rId4"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rgbClr val="00B0F0"/>
                </a:solidFill>
              </a:rPr>
              <a:t>Observations</a:t>
            </a:r>
            <a:endParaRPr lang="it-IT" dirty="0">
              <a:solidFill>
                <a:srgbClr val="00B0F0"/>
              </a:solidFill>
            </a:endParaRPr>
          </a:p>
        </p:txBody>
      </p:sp>
      <p:sp>
        <p:nvSpPr>
          <p:cNvPr id="4" name="Date Placeholder 3"/>
          <p:cNvSpPr>
            <a:spLocks noGrp="1"/>
          </p:cNvSpPr>
          <p:nvPr>
            <p:ph type="dt" sz="half" idx="10"/>
          </p:nvPr>
        </p:nvSpPr>
        <p:spPr/>
        <p:txBody>
          <a:bodyPr/>
          <a:lstStyle/>
          <a:p>
            <a:fld id="{5F60D52C-45A7-48D0-9D8C-B14CB64CE39B}"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19</a:t>
            </a:fld>
            <a:endParaRPr lang="it-IT"/>
          </a:p>
        </p:txBody>
      </p:sp>
      <p:graphicFrame>
        <p:nvGraphicFramePr>
          <p:cNvPr id="8" name="Table 7"/>
          <p:cNvGraphicFramePr>
            <a:graphicFrameLocks noGrp="1"/>
          </p:cNvGraphicFramePr>
          <p:nvPr/>
        </p:nvGraphicFramePr>
        <p:xfrm>
          <a:off x="1786597" y="2082018"/>
          <a:ext cx="8328074" cy="3882684"/>
        </p:xfrm>
        <a:graphic>
          <a:graphicData uri="http://schemas.openxmlformats.org/drawingml/2006/table">
            <a:tbl>
              <a:tblPr/>
              <a:tblGrid>
                <a:gridCol w="2939718"/>
                <a:gridCol w="2561900"/>
                <a:gridCol w="1413228"/>
                <a:gridCol w="1413228"/>
              </a:tblGrid>
              <a:tr h="3882684">
                <a:tc>
                  <a:txBody>
                    <a:bodyPr/>
                    <a:lstStyle/>
                    <a:p>
                      <a:pPr algn="just">
                        <a:lnSpc>
                          <a:spcPct val="150000"/>
                        </a:lnSpc>
                        <a:spcAft>
                          <a:spcPts val="1000"/>
                        </a:spcAft>
                      </a:pPr>
                      <a:r>
                        <a:rPr lang="en-US" sz="1500" b="1" u="sng" dirty="0">
                          <a:latin typeface="Calibri"/>
                          <a:ea typeface="Calibri"/>
                          <a:cs typeface="Times New Roman"/>
                        </a:rPr>
                        <a:t>COMMONALITIES IN BOTH </a:t>
                      </a:r>
                      <a:r>
                        <a:rPr lang="en-US" sz="1500" b="1" u="sng" dirty="0" smtClean="0">
                          <a:latin typeface="Calibri"/>
                          <a:ea typeface="Calibri"/>
                          <a:cs typeface="Times New Roman"/>
                        </a:rPr>
                        <a:t> VISITS</a:t>
                      </a:r>
                      <a:endParaRPr lang="it-IT" sz="9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SIGN BOARDS</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OBSTACLES</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REFERENCE SOUND</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TRAFFIC SIGNALS</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WALKING STRATEGY</a:t>
                      </a:r>
                      <a:endParaRPr lang="it-IT" sz="1400" dirty="0">
                        <a:latin typeface="Calibri"/>
                        <a:ea typeface="Calibri"/>
                        <a:cs typeface="Times New Roman"/>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500" b="1" u="sng" dirty="0">
                          <a:latin typeface="Calibri"/>
                          <a:ea typeface="Calibri"/>
                          <a:cs typeface="Times New Roman"/>
                        </a:rPr>
                        <a:t>DIFFERENCES</a:t>
                      </a:r>
                      <a:endParaRPr lang="it-IT" sz="9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PEOPLE</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BICYCLES</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PEOPLE SELLING STUFF</a:t>
                      </a:r>
                      <a:endParaRPr lang="it-IT" sz="1400" dirty="0">
                        <a:latin typeface="Calibri"/>
                        <a:ea typeface="Calibri"/>
                        <a:cs typeface="Times New Roman"/>
                      </a:endParaRPr>
                    </a:p>
                    <a:p>
                      <a:pPr algn="just">
                        <a:lnSpc>
                          <a:spcPct val="150000"/>
                        </a:lnSpc>
                        <a:spcAft>
                          <a:spcPts val="1000"/>
                        </a:spcAft>
                      </a:pPr>
                      <a:r>
                        <a:rPr lang="en-US" sz="1400" b="1" u="sng" dirty="0">
                          <a:latin typeface="Calibri"/>
                          <a:ea typeface="Calibri"/>
                          <a:cs typeface="Times New Roman"/>
                        </a:rPr>
                        <a:t>CARS</a:t>
                      </a:r>
                      <a:endParaRPr lang="it-IT" sz="1400" dirty="0">
                        <a:latin typeface="Calibri"/>
                        <a:ea typeface="Calibri"/>
                        <a:cs typeface="Times New Roman"/>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500" b="1" u="sng" dirty="0">
                          <a:latin typeface="Calibri"/>
                          <a:ea typeface="Calibri"/>
                          <a:cs typeface="Times New Roman"/>
                        </a:rPr>
                        <a:t>1</a:t>
                      </a:r>
                      <a:r>
                        <a:rPr lang="en-US" sz="1500" b="1" u="sng" baseline="30000" dirty="0">
                          <a:latin typeface="Calibri"/>
                          <a:ea typeface="Calibri"/>
                          <a:cs typeface="Times New Roman"/>
                        </a:rPr>
                        <a:t>ST</a:t>
                      </a:r>
                      <a:r>
                        <a:rPr lang="en-US" sz="1500" b="1" u="sng" dirty="0">
                          <a:latin typeface="Calibri"/>
                          <a:ea typeface="Calibri"/>
                          <a:cs typeface="Times New Roman"/>
                        </a:rPr>
                        <a:t> VISIT</a:t>
                      </a:r>
                      <a:endParaRPr lang="it-IT" sz="9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_At 2pm it was just after lunch time so the street was not so full people.</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_More bicycles just after lunch time . </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_Around lunch time less people selling stuff</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_Almost no cars at 2pm</a:t>
                      </a:r>
                      <a:r>
                        <a:rPr lang="en-US" sz="900" dirty="0">
                          <a:latin typeface="Calibri"/>
                          <a:ea typeface="Calibri"/>
                          <a:cs typeface="Times New Roman"/>
                        </a:rPr>
                        <a:t>.</a:t>
                      </a:r>
                      <a:endParaRPr lang="it-IT" sz="900" dirty="0">
                        <a:latin typeface="Calibri"/>
                        <a:ea typeface="Calibri"/>
                        <a:cs typeface="Times New Roman"/>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n-US" sz="1500" b="1" u="sng" dirty="0">
                          <a:latin typeface="Calibri"/>
                          <a:ea typeface="Calibri"/>
                          <a:cs typeface="Times New Roman"/>
                        </a:rPr>
                        <a:t>2</a:t>
                      </a:r>
                      <a:r>
                        <a:rPr lang="en-US" sz="1500" b="1" u="sng" baseline="30000" dirty="0">
                          <a:latin typeface="Calibri"/>
                          <a:ea typeface="Calibri"/>
                          <a:cs typeface="Times New Roman"/>
                        </a:rPr>
                        <a:t>ND</a:t>
                      </a:r>
                      <a:r>
                        <a:rPr lang="en-US" sz="1500" b="1" u="sng" dirty="0">
                          <a:latin typeface="Calibri"/>
                          <a:ea typeface="Calibri"/>
                          <a:cs typeface="Times New Roman"/>
                        </a:rPr>
                        <a:t> VISIT</a:t>
                      </a:r>
                      <a:endParaRPr lang="it-IT" sz="9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At 10am it was less crowded as people were busy in work.</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_Less bicycles during the morning.</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_More people on the street to sell things during morning.</a:t>
                      </a:r>
                      <a:endParaRPr lang="it-IT" sz="1100" dirty="0">
                        <a:latin typeface="Calibri"/>
                        <a:ea typeface="Calibri"/>
                        <a:cs typeface="Times New Roman"/>
                      </a:endParaRPr>
                    </a:p>
                    <a:p>
                      <a:pPr algn="just">
                        <a:lnSpc>
                          <a:spcPct val="150000"/>
                        </a:lnSpc>
                        <a:spcAft>
                          <a:spcPts val="1000"/>
                        </a:spcAft>
                      </a:pPr>
                      <a:r>
                        <a:rPr lang="en-US" sz="1100" dirty="0">
                          <a:latin typeface="Calibri"/>
                          <a:ea typeface="Calibri"/>
                          <a:cs typeface="Times New Roman"/>
                        </a:rPr>
                        <a:t>_ A lot of transport vehicles as It was morning time.</a:t>
                      </a:r>
                      <a:endParaRPr lang="it-IT" sz="1100" dirty="0">
                        <a:latin typeface="Calibri"/>
                        <a:ea typeface="Calibri"/>
                        <a:cs typeface="Times New Roman"/>
                      </a:endParaRPr>
                    </a:p>
                  </a:txBody>
                  <a:tcPr marL="56386" marR="563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Overview</a:t>
            </a:r>
            <a:endParaRPr lang="it-IT" dirty="0">
              <a:solidFill>
                <a:srgbClr val="00B0F0"/>
              </a:solidFill>
            </a:endParaRPr>
          </a:p>
        </p:txBody>
      </p:sp>
      <p:sp>
        <p:nvSpPr>
          <p:cNvPr id="4" name="Segnaposto data 3"/>
          <p:cNvSpPr>
            <a:spLocks noGrp="1"/>
          </p:cNvSpPr>
          <p:nvPr>
            <p:ph type="dt" sz="half" idx="10"/>
          </p:nvPr>
        </p:nvSpPr>
        <p:spPr/>
        <p:txBody>
          <a:bodyPr/>
          <a:lstStyle/>
          <a:p>
            <a:fld id="{2672FF25-7FDA-4A5D-BECD-48DE7B1EA412}"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2</a:t>
            </a:fld>
            <a:endParaRPr lang="it-IT"/>
          </a:p>
        </p:txBody>
      </p:sp>
      <p:sp>
        <p:nvSpPr>
          <p:cNvPr id="8" name="TextBox 7"/>
          <p:cNvSpPr txBox="1"/>
          <p:nvPr/>
        </p:nvSpPr>
        <p:spPr>
          <a:xfrm>
            <a:off x="1181686" y="2700997"/>
            <a:ext cx="8243668" cy="3877985"/>
          </a:xfrm>
          <a:prstGeom prst="rect">
            <a:avLst/>
          </a:prstGeom>
          <a:noFill/>
        </p:spPr>
        <p:txBody>
          <a:bodyPr wrap="square" numCol="1" rtlCol="0">
            <a:spAutoFit/>
          </a:bodyPr>
          <a:lstStyle/>
          <a:p>
            <a:pPr>
              <a:lnSpc>
                <a:spcPct val="150000"/>
              </a:lnSpc>
              <a:buFont typeface="Wingdings" pitchFamily="2" charset="2"/>
              <a:buChar char="q"/>
            </a:pPr>
            <a:r>
              <a:rPr lang="it-IT" sz="2000" dirty="0" smtClean="0"/>
              <a:t>INTRODUCTION</a:t>
            </a:r>
          </a:p>
          <a:p>
            <a:pPr>
              <a:lnSpc>
                <a:spcPct val="150000"/>
              </a:lnSpc>
              <a:buFont typeface="Wingdings" pitchFamily="2" charset="2"/>
              <a:buChar char="q"/>
            </a:pPr>
            <a:r>
              <a:rPr lang="it-IT" sz="2000" dirty="0" smtClean="0"/>
              <a:t>PREPARATION</a:t>
            </a:r>
          </a:p>
          <a:p>
            <a:pPr>
              <a:lnSpc>
                <a:spcPct val="150000"/>
              </a:lnSpc>
              <a:buFont typeface="Wingdings" pitchFamily="2" charset="2"/>
              <a:buChar char="q"/>
            </a:pPr>
            <a:r>
              <a:rPr lang="it-IT" sz="2000" dirty="0" smtClean="0"/>
              <a:t>VISUAL IMPAIRMENTS</a:t>
            </a:r>
          </a:p>
          <a:p>
            <a:pPr>
              <a:lnSpc>
                <a:spcPct val="150000"/>
              </a:lnSpc>
              <a:buFont typeface="Wingdings" pitchFamily="2" charset="2"/>
              <a:buChar char="q"/>
            </a:pPr>
            <a:r>
              <a:rPr lang="it-IT" sz="2000" dirty="0" smtClean="0"/>
              <a:t>SHARED SPACE</a:t>
            </a:r>
          </a:p>
          <a:p>
            <a:pPr>
              <a:lnSpc>
                <a:spcPct val="150000"/>
              </a:lnSpc>
              <a:buFont typeface="Wingdings" pitchFamily="2" charset="2"/>
              <a:buChar char="q"/>
            </a:pPr>
            <a:r>
              <a:rPr lang="it-IT" sz="2000" dirty="0" smtClean="0"/>
              <a:t>FIELD WORK</a:t>
            </a:r>
          </a:p>
          <a:p>
            <a:pPr>
              <a:lnSpc>
                <a:spcPct val="150000"/>
              </a:lnSpc>
              <a:buFont typeface="Wingdings" pitchFamily="2" charset="2"/>
              <a:buChar char="q"/>
            </a:pPr>
            <a:r>
              <a:rPr lang="it-IT" sz="2000" dirty="0" smtClean="0"/>
              <a:t>OBSERVATIONS</a:t>
            </a:r>
          </a:p>
          <a:p>
            <a:pPr>
              <a:lnSpc>
                <a:spcPct val="150000"/>
              </a:lnSpc>
              <a:buFont typeface="Wingdings" pitchFamily="2" charset="2"/>
              <a:buChar char="q"/>
            </a:pPr>
            <a:r>
              <a:rPr lang="it-IT" sz="2000" dirty="0" smtClean="0"/>
              <a:t>CONCLUSION</a:t>
            </a:r>
          </a:p>
          <a:p>
            <a:endParaRPr lang="it-IT" dirty="0" smtClean="0"/>
          </a:p>
          <a:p>
            <a:endParaRPr lang="it-IT" dirty="0" smtClean="0"/>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558551086"/>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 Suggestions</a:t>
            </a:r>
            <a:endParaRPr lang="it-IT"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q"/>
            </a:pPr>
            <a:r>
              <a:rPr lang="it-IT" dirty="0" smtClean="0"/>
              <a:t>Warning strip</a:t>
            </a:r>
          </a:p>
          <a:p>
            <a:pPr>
              <a:buFont typeface="Wingdings" pitchFamily="2" charset="2"/>
              <a:buChar char="q"/>
            </a:pPr>
            <a:r>
              <a:rPr lang="en-US" dirty="0" smtClean="0"/>
              <a:t>The visually impaired persons suggested that the street lacked tactile pavements which was very necessary. My idea is to use a small strip which would give the concept of safe space. </a:t>
            </a:r>
          </a:p>
          <a:p>
            <a:pPr>
              <a:buFont typeface="Wingdings" pitchFamily="2" charset="2"/>
              <a:buChar char="q"/>
            </a:pPr>
            <a:r>
              <a:rPr lang="en-US" dirty="0" smtClean="0"/>
              <a:t>This strip will be very small just for the visually impaired persons as a warning sign . </a:t>
            </a:r>
            <a:endParaRPr lang="it-IT" dirty="0" smtClean="0"/>
          </a:p>
          <a:p>
            <a:pPr>
              <a:buFont typeface="Wingdings" pitchFamily="2" charset="2"/>
              <a:buChar char="q"/>
            </a:pPr>
            <a:r>
              <a:rPr lang="it-IT" dirty="0" smtClean="0"/>
              <a:t>Shared space and safe space</a:t>
            </a:r>
          </a:p>
          <a:p>
            <a:pPr>
              <a:buFont typeface="Wingdings" pitchFamily="2" charset="2"/>
              <a:buChar char="q"/>
            </a:pPr>
            <a:r>
              <a:rPr lang="en-US" dirty="0" smtClean="0"/>
              <a:t>The Safe Space would be seen as the equivalent of the footway in a traditional street but it would not prevent motorists, cyclists and pedestrians from sharing the larger part of the street area - the shared space – where they are confident about doing so .</a:t>
            </a:r>
            <a:endParaRPr lang="it-IT" dirty="0" smtClean="0"/>
          </a:p>
          <a:p>
            <a:endParaRPr lang="it-IT" dirty="0"/>
          </a:p>
        </p:txBody>
      </p:sp>
      <p:sp>
        <p:nvSpPr>
          <p:cNvPr id="4" name="Date Placeholder 3"/>
          <p:cNvSpPr>
            <a:spLocks noGrp="1"/>
          </p:cNvSpPr>
          <p:nvPr>
            <p:ph type="dt" sz="half" idx="10"/>
          </p:nvPr>
        </p:nvSpPr>
        <p:spPr/>
        <p:txBody>
          <a:bodyPr/>
          <a:lstStyle/>
          <a:p>
            <a:fld id="{8DC3D34F-A92B-4DFE-9BB5-7120A45A6AC4}"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600" dirty="0" smtClean="0"/>
              <a:t>CIVITAS ANNUAL FORUM  2018 , Umeå  </a:t>
            </a:r>
            <a:endParaRPr lang="it-IT" sz="16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20</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rPr>
              <a:t> Suggestions</a:t>
            </a:r>
            <a:endParaRPr lang="it-IT" dirty="0">
              <a:solidFill>
                <a:srgbClr val="00B0F0"/>
              </a:solidFill>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q"/>
            </a:pPr>
            <a:r>
              <a:rPr lang="it-IT" dirty="0" smtClean="0"/>
              <a:t>Parking for cars and bicycles</a:t>
            </a:r>
          </a:p>
          <a:p>
            <a:pPr>
              <a:buFont typeface="Wingdings" pitchFamily="2" charset="2"/>
              <a:buChar char="q"/>
            </a:pPr>
            <a:r>
              <a:rPr lang="en-US" dirty="0" smtClean="0"/>
              <a:t>The best solution would be to make a bicycle path by different color in the middle of the street. There obviously would still be people walking on it but not so much . This psychological segregation will be helpful for both bikers and pedestrians</a:t>
            </a:r>
          </a:p>
          <a:p>
            <a:pPr>
              <a:buFont typeface="Wingdings" pitchFamily="2" charset="2"/>
              <a:buChar char="q"/>
            </a:pPr>
            <a:r>
              <a:rPr lang="en-US" dirty="0" smtClean="0"/>
              <a:t>As there are no bike stands so I suggest the induction of stands next to the bikes lane along with the benches  </a:t>
            </a:r>
            <a:endParaRPr lang="it-IT" dirty="0" smtClean="0"/>
          </a:p>
          <a:p>
            <a:pPr>
              <a:buFont typeface="Wingdings" pitchFamily="2" charset="2"/>
              <a:buChar char="q"/>
            </a:pPr>
            <a:r>
              <a:rPr lang="it-IT" dirty="0" smtClean="0"/>
              <a:t>Acoustic traffic signals</a:t>
            </a:r>
          </a:p>
          <a:p>
            <a:pPr>
              <a:buFont typeface="Wingdings" pitchFamily="2" charset="2"/>
              <a:buChar char="q"/>
            </a:pPr>
            <a:r>
              <a:rPr lang="en-US" sz="2800" dirty="0" smtClean="0"/>
              <a:t>The Audio Tactile Pedestrian Detector has a vibrating button which emits both </a:t>
            </a:r>
          </a:p>
          <a:p>
            <a:pPr>
              <a:buFont typeface="Wingdings" pitchFamily="2" charset="2"/>
              <a:buChar char="q"/>
            </a:pPr>
            <a:r>
              <a:rPr lang="en-US" sz="2800" dirty="0" smtClean="0"/>
              <a:t>audio and tactile signals indicating that the green man signal is lit and that it is </a:t>
            </a:r>
          </a:p>
          <a:p>
            <a:pPr>
              <a:buFont typeface="Wingdings" pitchFamily="2" charset="2"/>
              <a:buChar char="q"/>
            </a:pPr>
            <a:r>
              <a:rPr lang="en-US" sz="2800" dirty="0" smtClean="0"/>
              <a:t>therefore safe to cross the road</a:t>
            </a:r>
            <a:r>
              <a:rPr lang="en-US" dirty="0" smtClean="0"/>
              <a:t>. </a:t>
            </a:r>
            <a:endParaRPr lang="it-IT" dirty="0" smtClean="0"/>
          </a:p>
          <a:p>
            <a:endParaRPr lang="it-IT" dirty="0"/>
          </a:p>
        </p:txBody>
      </p:sp>
      <p:sp>
        <p:nvSpPr>
          <p:cNvPr id="4" name="Date Placeholder 3"/>
          <p:cNvSpPr>
            <a:spLocks noGrp="1"/>
          </p:cNvSpPr>
          <p:nvPr>
            <p:ph type="dt" sz="half" idx="10"/>
          </p:nvPr>
        </p:nvSpPr>
        <p:spPr/>
        <p:txBody>
          <a:bodyPr/>
          <a:lstStyle/>
          <a:p>
            <a:fld id="{1E4797D3-49F0-4431-BDB7-38EE6B04AC79}"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21</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dirty="0" smtClean="0">
                <a:solidFill>
                  <a:srgbClr val="00B0F0"/>
                </a:solidFill>
              </a:rPr>
              <a:t>Suggestions</a:t>
            </a:r>
            <a:endParaRPr lang="it-IT"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q"/>
            </a:pPr>
            <a:r>
              <a:rPr lang="it-IT" dirty="0" smtClean="0"/>
              <a:t>Non visual landmarks</a:t>
            </a:r>
          </a:p>
          <a:p>
            <a:pPr>
              <a:buFont typeface="Wingdings" pitchFamily="2" charset="2"/>
              <a:buChar char="q"/>
            </a:pPr>
            <a:r>
              <a:rPr lang="en-US" dirty="0" smtClean="0"/>
              <a:t>The introduction of small water bodies and greenery can be used as non-visual landmarks by the visually impaired persons . The smell of water and plants can be used as an indication of a safety zone. </a:t>
            </a:r>
            <a:endParaRPr lang="it-IT" dirty="0" smtClean="0"/>
          </a:p>
          <a:p>
            <a:pPr>
              <a:buFont typeface="Wingdings" pitchFamily="2" charset="2"/>
              <a:buChar char="q"/>
            </a:pPr>
            <a:endParaRPr lang="it-IT" dirty="0" smtClean="0"/>
          </a:p>
          <a:p>
            <a:pPr>
              <a:buFont typeface="Wingdings" pitchFamily="2" charset="2"/>
              <a:buChar char="q"/>
            </a:pPr>
            <a:r>
              <a:rPr lang="it-IT" dirty="0" smtClean="0"/>
              <a:t>Color contrast</a:t>
            </a:r>
          </a:p>
          <a:p>
            <a:pPr>
              <a:buFont typeface="Wingdings" pitchFamily="2" charset="2"/>
              <a:buChar char="q"/>
            </a:pPr>
            <a:r>
              <a:rPr lang="en-US" dirty="0" smtClean="0"/>
              <a:t>To illuminate the area under all circumstances and to avoid light pollution, the choice of the light source, the light color, the type of lighting columns and their positioning has to be consistent and conscious </a:t>
            </a:r>
            <a:endParaRPr lang="it-IT" dirty="0" smtClean="0"/>
          </a:p>
          <a:p>
            <a:endParaRPr lang="it-IT" dirty="0"/>
          </a:p>
        </p:txBody>
      </p:sp>
      <p:sp>
        <p:nvSpPr>
          <p:cNvPr id="4" name="Date Placeholder 3"/>
          <p:cNvSpPr>
            <a:spLocks noGrp="1"/>
          </p:cNvSpPr>
          <p:nvPr>
            <p:ph type="dt" sz="half" idx="10"/>
          </p:nvPr>
        </p:nvSpPr>
        <p:spPr/>
        <p:txBody>
          <a:bodyPr/>
          <a:lstStyle/>
          <a:p>
            <a:fld id="{50B27CC0-4EC0-4A96-B4F2-B1C4DC9FFC38}"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22</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rgbClr val="00B0F0"/>
                </a:solidFill>
              </a:rPr>
              <a:t>Conclusion</a:t>
            </a:r>
            <a:endParaRPr lang="it-IT"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q"/>
            </a:pPr>
            <a:r>
              <a:rPr lang="en-US" dirty="0" smtClean="0"/>
              <a:t>By reintroducing this element of risk, existing shared spaces have exhibited many health and safety, environmental, economic and </a:t>
            </a:r>
            <a:r>
              <a:rPr lang="en-US" dirty="0" err="1" smtClean="0"/>
              <a:t>sociocultural</a:t>
            </a:r>
            <a:r>
              <a:rPr lang="en-US" dirty="0" smtClean="0"/>
              <a:t> benefits. Concerns have been raised </a:t>
            </a:r>
          </a:p>
          <a:p>
            <a:pPr>
              <a:buNone/>
            </a:pPr>
            <a:r>
              <a:rPr lang="en-US" dirty="0" smtClean="0"/>
              <a:t>about its negative impacts on more vulnerable road users, but I believe these can be </a:t>
            </a:r>
          </a:p>
          <a:p>
            <a:pPr>
              <a:buNone/>
            </a:pPr>
            <a:r>
              <a:rPr lang="en-US" dirty="0" smtClean="0"/>
              <a:t>overcome with planning and meaningful consultation and collaboration with those </a:t>
            </a:r>
          </a:p>
          <a:p>
            <a:pPr>
              <a:buNone/>
            </a:pPr>
            <a:r>
              <a:rPr lang="en-US" dirty="0" smtClean="0"/>
              <a:t>groups (especially the blind and partially sighted) that could be negatively affected. </a:t>
            </a:r>
          </a:p>
          <a:p>
            <a:pPr>
              <a:buNone/>
            </a:pPr>
            <a:r>
              <a:rPr lang="en-US" dirty="0" smtClean="0"/>
              <a:t>There are many more issues that need to be addressed - from modifying official </a:t>
            </a:r>
          </a:p>
          <a:p>
            <a:pPr>
              <a:buNone/>
            </a:pPr>
            <a:r>
              <a:rPr lang="en-US" dirty="0" smtClean="0"/>
              <a:t>guidelines and legislation to educating people about the shared space concept. But </a:t>
            </a:r>
          </a:p>
          <a:p>
            <a:pPr>
              <a:buNone/>
            </a:pPr>
            <a:r>
              <a:rPr lang="en-US" dirty="0" smtClean="0"/>
              <a:t>with creativity and determination, solutions to these problems can be found. </a:t>
            </a:r>
            <a:endParaRPr lang="it-IT" dirty="0" smtClean="0"/>
          </a:p>
          <a:p>
            <a:endParaRPr lang="it-IT" dirty="0"/>
          </a:p>
        </p:txBody>
      </p:sp>
      <p:sp>
        <p:nvSpPr>
          <p:cNvPr id="4" name="Date Placeholder 3"/>
          <p:cNvSpPr>
            <a:spLocks noGrp="1"/>
          </p:cNvSpPr>
          <p:nvPr>
            <p:ph type="dt" sz="half" idx="10"/>
          </p:nvPr>
        </p:nvSpPr>
        <p:spPr/>
        <p:txBody>
          <a:bodyPr/>
          <a:lstStyle/>
          <a:p>
            <a:fld id="{F57D2B75-1F24-44D3-B529-98DDCE22EC47}"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23</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rgbClr val="00B0F0"/>
                </a:solidFill>
              </a:rPr>
              <a:t>Thank you!</a:t>
            </a:r>
            <a:endParaRPr lang="it-IT" dirty="0">
              <a:solidFill>
                <a:srgbClr val="00B0F0"/>
              </a:solidFill>
            </a:endParaRPr>
          </a:p>
        </p:txBody>
      </p:sp>
      <p:sp>
        <p:nvSpPr>
          <p:cNvPr id="3" name="Content Placeholder 2"/>
          <p:cNvSpPr>
            <a:spLocks noGrp="1"/>
          </p:cNvSpPr>
          <p:nvPr>
            <p:ph idx="1"/>
          </p:nvPr>
        </p:nvSpPr>
        <p:spPr/>
        <p:txBody>
          <a:bodyPr>
            <a:normAutofit fontScale="92500" lnSpcReduction="10000"/>
          </a:bodyPr>
          <a:lstStyle/>
          <a:p>
            <a:r>
              <a:rPr lang="it-IT" dirty="0" smtClean="0"/>
              <a:t>Fahad Anwar, PhD candidate , DICATAM, </a:t>
            </a:r>
          </a:p>
          <a:p>
            <a:r>
              <a:rPr lang="it-IT" dirty="0" smtClean="0"/>
              <a:t> UNIVERSITA DEGLI STUDI DI BRESCIA,</a:t>
            </a:r>
          </a:p>
          <a:p>
            <a:r>
              <a:rPr lang="it-IT" dirty="0" smtClean="0"/>
              <a:t>Ph#   </a:t>
            </a:r>
            <a:r>
              <a:rPr lang="it-IT" dirty="0" smtClean="0">
                <a:hlinkClick r:id="rId2"/>
              </a:rPr>
              <a:t>+39 0303711264</a:t>
            </a:r>
            <a:endParaRPr lang="it-IT" dirty="0" smtClean="0"/>
          </a:p>
          <a:p>
            <a:r>
              <a:rPr lang="it-IT" dirty="0" smtClean="0"/>
              <a:t>Mob# </a:t>
            </a:r>
            <a:r>
              <a:rPr lang="it-IT" dirty="0" smtClean="0">
                <a:hlinkClick r:id="rId3"/>
              </a:rPr>
              <a:t>+39 3347856583</a:t>
            </a:r>
            <a:endParaRPr lang="it-IT" dirty="0" smtClean="0"/>
          </a:p>
          <a:p>
            <a:r>
              <a:rPr lang="it-IT" dirty="0" smtClean="0"/>
              <a:t>skype: fahad_leone</a:t>
            </a:r>
          </a:p>
          <a:p>
            <a:r>
              <a:rPr lang="it-IT" dirty="0" smtClean="0"/>
              <a:t>email: </a:t>
            </a:r>
            <a:r>
              <a:rPr lang="it-IT" dirty="0" smtClean="0">
                <a:hlinkClick r:id="rId4"/>
              </a:rPr>
              <a:t>f.anwar@unibs.i</a:t>
            </a:r>
            <a:r>
              <a:rPr lang="it-IT" dirty="0" smtClean="0"/>
              <a:t>t</a:t>
            </a:r>
          </a:p>
          <a:p>
            <a:r>
              <a:rPr lang="it-IT" dirty="0" smtClean="0"/>
              <a:t>https://www.unibs.it/</a:t>
            </a:r>
          </a:p>
          <a:p>
            <a:pPr>
              <a:buNone/>
            </a:pPr>
            <a:endParaRPr lang="it-IT" dirty="0"/>
          </a:p>
        </p:txBody>
      </p:sp>
      <p:sp>
        <p:nvSpPr>
          <p:cNvPr id="4" name="Date Placeholder 3"/>
          <p:cNvSpPr>
            <a:spLocks noGrp="1"/>
          </p:cNvSpPr>
          <p:nvPr>
            <p:ph type="dt" sz="half" idx="10"/>
          </p:nvPr>
        </p:nvSpPr>
        <p:spPr/>
        <p:txBody>
          <a:bodyPr/>
          <a:lstStyle/>
          <a:p>
            <a:fld id="{F57D2B75-1F24-44D3-B529-98DDCE22EC47}" type="datetime1">
              <a:rPr lang="it-IT" smtClean="0"/>
              <a:pPr/>
              <a:t>14/09/2018</a:t>
            </a:fld>
            <a:endParaRPr lang="it-IT"/>
          </a:p>
        </p:txBody>
      </p:sp>
      <p:sp>
        <p:nvSpPr>
          <p:cNvPr id="5" name="Footer Placeholder 4"/>
          <p:cNvSpPr>
            <a:spLocks noGrp="1"/>
          </p:cNvSpPr>
          <p:nvPr>
            <p:ph type="ftr" sz="quarter" idx="11"/>
          </p:nvPr>
        </p:nvSpPr>
        <p:spPr/>
        <p:txBody>
          <a:bodyPr/>
          <a:lstStyle/>
          <a:p>
            <a:r>
              <a:rPr lang="pt-BR" sz="1400" dirty="0" smtClean="0"/>
              <a:t>CIVITAS ANNUAL FORUM  2018 , Umeå  </a:t>
            </a:r>
            <a:endParaRPr lang="it-IT" sz="1400" dirty="0"/>
          </a:p>
        </p:txBody>
      </p:sp>
      <p:sp>
        <p:nvSpPr>
          <p:cNvPr id="6" name="Slide Number Placeholder 5"/>
          <p:cNvSpPr>
            <a:spLocks noGrp="1"/>
          </p:cNvSpPr>
          <p:nvPr>
            <p:ph type="sldNum" sz="quarter" idx="12"/>
          </p:nvPr>
        </p:nvSpPr>
        <p:spPr/>
        <p:txBody>
          <a:bodyPr/>
          <a:lstStyle/>
          <a:p>
            <a:fld id="{4FF384FA-7D7D-42CD-8552-B8005FBB83AD}" type="slidenum">
              <a:rPr lang="it-IT" smtClean="0"/>
              <a:pPr/>
              <a:t>24</a:t>
            </a:fld>
            <a:endParaRPr lang="it-IT"/>
          </a:p>
        </p:txBody>
      </p:sp>
      <p:pic>
        <p:nvPicPr>
          <p:cNvPr id="8" name="Picture 7" descr="logo-UnibsLQ.jpg"/>
          <p:cNvPicPr>
            <a:picLocks noChangeAspect="1"/>
          </p:cNvPicPr>
          <p:nvPr/>
        </p:nvPicPr>
        <p:blipFill>
          <a:blip r:embed="rId5"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B0F0"/>
                </a:solidFill>
              </a:rPr>
              <a:t>Introduction </a:t>
            </a:r>
            <a:endParaRPr lang="it-IT" dirty="0">
              <a:solidFill>
                <a:srgbClr val="00B0F0"/>
              </a:solidFill>
            </a:endParaRPr>
          </a:p>
        </p:txBody>
      </p:sp>
      <p:sp>
        <p:nvSpPr>
          <p:cNvPr id="4" name="Segnaposto data 3"/>
          <p:cNvSpPr>
            <a:spLocks noGrp="1"/>
          </p:cNvSpPr>
          <p:nvPr>
            <p:ph type="dt" sz="half" idx="10"/>
          </p:nvPr>
        </p:nvSpPr>
        <p:spPr/>
        <p:txBody>
          <a:bodyPr/>
          <a:lstStyle/>
          <a:p>
            <a:fld id="{7F3DF27D-F5F6-4745-853A-11FC58FC801E}"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3</a:t>
            </a:fld>
            <a:endParaRPr lang="it-IT"/>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8"/>
          <p:cNvSpPr>
            <a:spLocks noGrp="1"/>
          </p:cNvSpPr>
          <p:nvPr>
            <p:ph idx="1"/>
          </p:nvPr>
        </p:nvSpPr>
        <p:spPr/>
        <p:txBody>
          <a:bodyPr/>
          <a:lstStyle/>
          <a:p>
            <a:pPr>
              <a:buFont typeface="Wingdings" pitchFamily="2" charset="2"/>
              <a:buChar char="§"/>
            </a:pPr>
            <a:r>
              <a:rPr lang="it-IT" dirty="0" smtClean="0"/>
              <a:t>Motivation and importance</a:t>
            </a:r>
          </a:p>
          <a:p>
            <a:r>
              <a:rPr lang="it-IT" dirty="0" smtClean="0"/>
              <a:t>-Ignored topic</a:t>
            </a:r>
          </a:p>
          <a:p>
            <a:r>
              <a:rPr lang="it-IT" dirty="0" smtClean="0"/>
              <a:t>-Controversial</a:t>
            </a:r>
          </a:p>
          <a:p>
            <a:r>
              <a:rPr lang="it-IT" dirty="0" smtClean="0"/>
              <a:t>Functioning of shared space</a:t>
            </a:r>
            <a:endParaRPr lang="it-IT" dirty="0"/>
          </a:p>
        </p:txBody>
      </p:sp>
    </p:spTree>
    <p:extLst>
      <p:ext uri="{BB962C8B-B14F-4D97-AF65-F5344CB8AC3E}">
        <p14:creationId xmlns="" xmlns:p14="http://schemas.microsoft.com/office/powerpoint/2010/main" val="2104234050"/>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Preparation</a:t>
            </a:r>
            <a:endParaRPr lang="it-IT" dirty="0">
              <a:solidFill>
                <a:srgbClr val="00B0F0"/>
              </a:solidFill>
            </a:endParaRPr>
          </a:p>
        </p:txBody>
      </p:sp>
      <p:sp>
        <p:nvSpPr>
          <p:cNvPr id="4" name="Segnaposto data 3"/>
          <p:cNvSpPr>
            <a:spLocks noGrp="1"/>
          </p:cNvSpPr>
          <p:nvPr>
            <p:ph type="dt" sz="half" idx="10"/>
          </p:nvPr>
        </p:nvSpPr>
        <p:spPr/>
        <p:txBody>
          <a:bodyPr/>
          <a:lstStyle/>
          <a:p>
            <a:fld id="{B50229D8-2FDD-44BB-A83B-F66807FC1827}"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4</a:t>
            </a:fld>
            <a:endParaRPr lang="it-IT"/>
          </a:p>
        </p:txBody>
      </p:sp>
      <p:sp>
        <p:nvSpPr>
          <p:cNvPr id="8" name="Rectangle 7"/>
          <p:cNvSpPr/>
          <p:nvPr/>
        </p:nvSpPr>
        <p:spPr>
          <a:xfrm>
            <a:off x="1402080" y="2608107"/>
            <a:ext cx="8768861" cy="2810193"/>
          </a:xfrm>
          <a:prstGeom prst="rect">
            <a:avLst/>
          </a:prstGeom>
        </p:spPr>
        <p:txBody>
          <a:bodyPr wrap="square">
            <a:spAutoFit/>
          </a:bodyPr>
          <a:lstStyle/>
          <a:p>
            <a:pPr>
              <a:lnSpc>
                <a:spcPct val="150000"/>
              </a:lnSpc>
              <a:buClr>
                <a:schemeClr val="tx1"/>
              </a:buClr>
              <a:buFont typeface="Wingdings" pitchFamily="2" charset="2"/>
              <a:buChar char="q"/>
            </a:pPr>
            <a:r>
              <a:rPr lang="en-US" sz="2400" dirty="0" smtClean="0"/>
              <a:t>Understanding the problem through the user/expert field visit.</a:t>
            </a:r>
            <a:endParaRPr lang="it-IT" sz="2400" dirty="0" smtClean="0"/>
          </a:p>
          <a:p>
            <a:pPr>
              <a:lnSpc>
                <a:spcPct val="150000"/>
              </a:lnSpc>
              <a:buClr>
                <a:schemeClr val="tx1"/>
              </a:buClr>
              <a:buFont typeface="Wingdings" pitchFamily="2" charset="2"/>
              <a:buChar char="q"/>
            </a:pPr>
            <a:r>
              <a:rPr lang="en-GB" sz="2400" dirty="0" smtClean="0"/>
              <a:t>The understanding of a design.</a:t>
            </a:r>
            <a:endParaRPr lang="en-US" sz="2400" dirty="0" smtClean="0"/>
          </a:p>
          <a:p>
            <a:pPr>
              <a:lnSpc>
                <a:spcPct val="150000"/>
              </a:lnSpc>
              <a:buClr>
                <a:schemeClr val="tx1"/>
              </a:buClr>
              <a:buFont typeface="Wingdings" pitchFamily="2" charset="2"/>
              <a:buChar char="q"/>
            </a:pPr>
            <a:r>
              <a:rPr lang="en-US" sz="2400" dirty="0" smtClean="0"/>
              <a:t>Visual impairments</a:t>
            </a:r>
            <a:endParaRPr lang="it-IT" sz="2400" dirty="0" smtClean="0"/>
          </a:p>
          <a:p>
            <a:pPr>
              <a:lnSpc>
                <a:spcPct val="150000"/>
              </a:lnSpc>
              <a:buClr>
                <a:schemeClr val="tx1"/>
              </a:buClr>
              <a:buFont typeface="Wingdings" pitchFamily="2" charset="2"/>
              <a:buChar char="q"/>
            </a:pPr>
            <a:r>
              <a:rPr lang="en-US" sz="2400" dirty="0" smtClean="0"/>
              <a:t>The concept of the shared space.</a:t>
            </a:r>
          </a:p>
          <a:p>
            <a:pPr>
              <a:lnSpc>
                <a:spcPct val="150000"/>
              </a:lnSpc>
              <a:buClr>
                <a:schemeClr val="tx1"/>
              </a:buClr>
              <a:buFont typeface="Wingdings" pitchFamily="2" charset="2"/>
              <a:buChar char="q"/>
            </a:pPr>
            <a:r>
              <a:rPr lang="en-US" sz="2400" dirty="0" smtClean="0"/>
              <a:t>Theory versus reality and </a:t>
            </a:r>
            <a:r>
              <a:rPr lang="en-US" sz="2000" dirty="0" smtClean="0"/>
              <a:t>implementation</a:t>
            </a:r>
            <a:endParaRPr lang="it-IT" sz="2000" dirty="0"/>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1173620541"/>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Hans Monderman</a:t>
            </a:r>
            <a:endParaRPr lang="it-IT" dirty="0">
              <a:solidFill>
                <a:srgbClr val="00B0F0"/>
              </a:solidFill>
            </a:endParaRPr>
          </a:p>
        </p:txBody>
      </p:sp>
      <p:sp>
        <p:nvSpPr>
          <p:cNvPr id="4" name="Segnaposto data 3"/>
          <p:cNvSpPr>
            <a:spLocks noGrp="1"/>
          </p:cNvSpPr>
          <p:nvPr>
            <p:ph type="dt" sz="half" idx="10"/>
          </p:nvPr>
        </p:nvSpPr>
        <p:spPr/>
        <p:txBody>
          <a:bodyPr/>
          <a:lstStyle/>
          <a:p>
            <a:fld id="{BD3FD2C7-6A76-42BD-B84F-3EC23AED163B}"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5</a:t>
            </a:fld>
            <a:endParaRPr lang="it-IT"/>
          </a:p>
        </p:txBody>
      </p:sp>
      <p:sp>
        <p:nvSpPr>
          <p:cNvPr id="8" name="Rectangle 7"/>
          <p:cNvSpPr/>
          <p:nvPr/>
        </p:nvSpPr>
        <p:spPr>
          <a:xfrm>
            <a:off x="1373944" y="2716295"/>
            <a:ext cx="6096000" cy="2246769"/>
          </a:xfrm>
          <a:prstGeom prst="rect">
            <a:avLst/>
          </a:prstGeom>
        </p:spPr>
        <p:txBody>
          <a:bodyPr>
            <a:spAutoFit/>
          </a:bodyPr>
          <a:lstStyle/>
          <a:p>
            <a:r>
              <a:rPr lang="en-US" sz="2800" dirty="0" smtClean="0"/>
              <a:t>“A wide road with a lot of signs is… saying, go ahead, don’t worry, go as fast as you want, there’s no need to pay attention to your surroundings. And that’s a very dangerous message.”(</a:t>
            </a:r>
            <a:r>
              <a:rPr lang="it-IT" sz="2800" dirty="0" smtClean="0"/>
              <a:t>Hans Monderman. )</a:t>
            </a:r>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634678225"/>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Theory versus reality</a:t>
            </a:r>
            <a:endParaRPr lang="it-IT" dirty="0">
              <a:solidFill>
                <a:srgbClr val="00B0F0"/>
              </a:solidFill>
            </a:endParaRPr>
          </a:p>
        </p:txBody>
      </p:sp>
      <p:sp>
        <p:nvSpPr>
          <p:cNvPr id="4" name="Segnaposto data 3"/>
          <p:cNvSpPr>
            <a:spLocks noGrp="1"/>
          </p:cNvSpPr>
          <p:nvPr>
            <p:ph type="dt" sz="half" idx="10"/>
          </p:nvPr>
        </p:nvSpPr>
        <p:spPr/>
        <p:txBody>
          <a:bodyPr/>
          <a:lstStyle/>
          <a:p>
            <a:fld id="{0F87082E-CF30-4D88-80E0-1F988B21E724}"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6</a:t>
            </a:fld>
            <a:endParaRPr lang="it-IT"/>
          </a:p>
        </p:txBody>
      </p:sp>
      <p:sp>
        <p:nvSpPr>
          <p:cNvPr id="8" name="Rectangle 7"/>
          <p:cNvSpPr/>
          <p:nvPr/>
        </p:nvSpPr>
        <p:spPr>
          <a:xfrm>
            <a:off x="1416148" y="2624353"/>
            <a:ext cx="6096000" cy="2677656"/>
          </a:xfrm>
          <a:prstGeom prst="rect">
            <a:avLst/>
          </a:prstGeom>
        </p:spPr>
        <p:txBody>
          <a:bodyPr>
            <a:spAutoFit/>
          </a:bodyPr>
          <a:lstStyle/>
          <a:p>
            <a:r>
              <a:rPr lang="en-US" sz="2400" dirty="0" smtClean="0"/>
              <a:t>Shared space relies on people behaving considerately all the time,</a:t>
            </a:r>
            <a:r>
              <a:rPr lang="it-IT" sz="2400" dirty="0" smtClean="0"/>
              <a:t> </a:t>
            </a:r>
            <a:r>
              <a:rPr lang="en-US" sz="2400" dirty="0" smtClean="0"/>
              <a:t>but this is not the reality. Even</a:t>
            </a:r>
            <a:r>
              <a:rPr lang="it-IT" sz="2400" dirty="0" smtClean="0"/>
              <a:t> </a:t>
            </a:r>
            <a:r>
              <a:rPr lang="en-US" sz="2400" dirty="0" err="1" smtClean="0"/>
              <a:t>Monderman</a:t>
            </a:r>
            <a:r>
              <a:rPr lang="en-US" sz="2400" dirty="0" smtClean="0"/>
              <a:t> himself conceded that road design can only do so much; he said (in</a:t>
            </a:r>
            <a:r>
              <a:rPr lang="it-IT" sz="2400" dirty="0" smtClean="0"/>
              <a:t> </a:t>
            </a:r>
            <a:r>
              <a:rPr lang="en-US" sz="2400" dirty="0" err="1" smtClean="0"/>
              <a:t>Lyall</a:t>
            </a:r>
            <a:r>
              <a:rPr lang="en-US" sz="2400" dirty="0" smtClean="0"/>
              <a:t> 2005) shared space does not change the </a:t>
            </a:r>
            <a:r>
              <a:rPr lang="en-US" sz="2400" dirty="0" err="1" smtClean="0"/>
              <a:t>behaviour</a:t>
            </a:r>
            <a:r>
              <a:rPr lang="en-US" sz="2400" dirty="0" smtClean="0"/>
              <a:t> of the 15% of drivers who</a:t>
            </a:r>
            <a:r>
              <a:rPr lang="it-IT" sz="2400" dirty="0" smtClean="0"/>
              <a:t> </a:t>
            </a:r>
            <a:r>
              <a:rPr lang="en-US" sz="2400" dirty="0" smtClean="0"/>
              <a:t>will behave badly no matter what the rules are.</a:t>
            </a:r>
            <a:endParaRPr lang="en-US" sz="2400" b="1" dirty="0"/>
          </a:p>
        </p:txBody>
      </p:sp>
      <p:pic>
        <p:nvPicPr>
          <p:cNvPr id="10" name="Picture 9"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7-Theory-vs-Reality.png"/>
          <p:cNvPicPr>
            <a:picLocks noChangeAspect="1"/>
          </p:cNvPicPr>
          <p:nvPr/>
        </p:nvPicPr>
        <p:blipFill>
          <a:blip r:embed="rId3"/>
          <a:stretch>
            <a:fillRect/>
          </a:stretch>
        </p:blipFill>
        <p:spPr>
          <a:xfrm>
            <a:off x="7579146" y="3148289"/>
            <a:ext cx="3827208" cy="1522185"/>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Visual impairments</a:t>
            </a:r>
            <a:endParaRPr lang="it-IT" dirty="0">
              <a:solidFill>
                <a:srgbClr val="00B0F0"/>
              </a:solidFill>
            </a:endParaRPr>
          </a:p>
        </p:txBody>
      </p:sp>
      <p:sp>
        <p:nvSpPr>
          <p:cNvPr id="4" name="Segnaposto data 3"/>
          <p:cNvSpPr>
            <a:spLocks noGrp="1"/>
          </p:cNvSpPr>
          <p:nvPr>
            <p:ph type="dt" sz="half" idx="10"/>
          </p:nvPr>
        </p:nvSpPr>
        <p:spPr/>
        <p:txBody>
          <a:bodyPr/>
          <a:lstStyle/>
          <a:p>
            <a:fld id="{E28A5CA0-087B-427D-B687-C1865B6D6348}"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7</a:t>
            </a:fld>
            <a:endParaRPr lang="it-IT"/>
          </a:p>
        </p:txBody>
      </p:sp>
      <p:sp>
        <p:nvSpPr>
          <p:cNvPr id="9" name="Rectangle 8"/>
          <p:cNvSpPr/>
          <p:nvPr/>
        </p:nvSpPr>
        <p:spPr>
          <a:xfrm>
            <a:off x="1416147" y="2610683"/>
            <a:ext cx="6096000" cy="3108543"/>
          </a:xfrm>
          <a:prstGeom prst="rect">
            <a:avLst/>
          </a:prstGeom>
        </p:spPr>
        <p:txBody>
          <a:bodyPr>
            <a:spAutoFit/>
          </a:bodyPr>
          <a:lstStyle/>
          <a:p>
            <a:pPr>
              <a:lnSpc>
                <a:spcPct val="150000"/>
              </a:lnSpc>
              <a:buClr>
                <a:schemeClr val="tx1"/>
              </a:buClr>
              <a:buFont typeface="Wingdings" pitchFamily="2" charset="2"/>
              <a:buChar char="q"/>
            </a:pPr>
            <a:r>
              <a:rPr lang="en-US" sz="2000" dirty="0" smtClean="0"/>
              <a:t>An estimated 253 million people live with vision impairment: 36 million are blind and 217 million have moderate to severe vision impairment .</a:t>
            </a:r>
          </a:p>
          <a:p>
            <a:pPr>
              <a:lnSpc>
                <a:spcPct val="150000"/>
              </a:lnSpc>
              <a:buClr>
                <a:schemeClr val="tx1"/>
              </a:buClr>
            </a:pPr>
            <a:r>
              <a:rPr lang="en-US" sz="2000" dirty="0" smtClean="0"/>
              <a:t>81% of people who are blind or have moderate or severe vision impairment are aged 50 years and above .</a:t>
            </a:r>
          </a:p>
          <a:p>
            <a:pPr>
              <a:lnSpc>
                <a:spcPct val="150000"/>
              </a:lnSpc>
              <a:buClr>
                <a:schemeClr val="tx1"/>
              </a:buClr>
            </a:pPr>
            <a:r>
              <a:rPr lang="en-US" sz="2000" dirty="0" smtClean="0"/>
              <a:t>(WHO)</a:t>
            </a:r>
          </a:p>
          <a:p>
            <a:r>
              <a:rPr lang="en-US" sz="1600" b="1" dirty="0" smtClean="0"/>
              <a:t>.</a:t>
            </a:r>
          </a:p>
        </p:txBody>
      </p:sp>
      <p:pic>
        <p:nvPicPr>
          <p:cNvPr id="8" name="Picture 7"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RESOURCES_helping-students-with-visual-impairments.png"/>
          <p:cNvPicPr>
            <a:picLocks noChangeAspect="1"/>
          </p:cNvPicPr>
          <p:nvPr/>
        </p:nvPicPr>
        <p:blipFill>
          <a:blip r:embed="rId3"/>
          <a:stretch>
            <a:fillRect/>
          </a:stretch>
        </p:blipFill>
        <p:spPr>
          <a:xfrm>
            <a:off x="7779435" y="2622453"/>
            <a:ext cx="2876915" cy="2876915"/>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B0F0"/>
                </a:solidFill>
              </a:rPr>
              <a:t> Research Questions</a:t>
            </a:r>
            <a:endParaRPr lang="it-IT" dirty="0">
              <a:solidFill>
                <a:srgbClr val="00B0F0"/>
              </a:solidFill>
            </a:endParaRPr>
          </a:p>
        </p:txBody>
      </p:sp>
      <p:sp>
        <p:nvSpPr>
          <p:cNvPr id="4" name="Segnaposto data 3"/>
          <p:cNvSpPr>
            <a:spLocks noGrp="1"/>
          </p:cNvSpPr>
          <p:nvPr>
            <p:ph type="dt" sz="half" idx="10"/>
          </p:nvPr>
        </p:nvSpPr>
        <p:spPr/>
        <p:txBody>
          <a:bodyPr/>
          <a:lstStyle/>
          <a:p>
            <a:fld id="{B50D6411-0072-4E28-AFA9-FBA467413F9F}"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8</a:t>
            </a:fld>
            <a:endParaRPr lang="it-IT"/>
          </a:p>
        </p:txBody>
      </p:sp>
      <p:sp>
        <p:nvSpPr>
          <p:cNvPr id="8" name="Rectangle 7"/>
          <p:cNvSpPr/>
          <p:nvPr/>
        </p:nvSpPr>
        <p:spPr>
          <a:xfrm>
            <a:off x="1599027" y="2627533"/>
            <a:ext cx="6096000" cy="1569660"/>
          </a:xfrm>
          <a:prstGeom prst="rect">
            <a:avLst/>
          </a:prstGeom>
        </p:spPr>
        <p:txBody>
          <a:bodyPr>
            <a:spAutoFit/>
          </a:bodyPr>
          <a:lstStyle/>
          <a:p>
            <a:pPr>
              <a:buClr>
                <a:schemeClr val="tx1"/>
              </a:buClr>
              <a:buFont typeface="Wingdings" pitchFamily="2" charset="2"/>
              <a:buChar char="q"/>
            </a:pPr>
            <a:r>
              <a:rPr lang="en-US" sz="3200" dirty="0" smtClean="0"/>
              <a:t>How does  shared space works  for   visually impaired  persons?</a:t>
            </a:r>
          </a:p>
          <a:p>
            <a:pPr>
              <a:buClr>
                <a:schemeClr val="tx1"/>
              </a:buClr>
            </a:pPr>
            <a:endParaRPr lang="it-IT" sz="3200" dirty="0" smtClean="0"/>
          </a:p>
        </p:txBody>
      </p:sp>
      <p:pic>
        <p:nvPicPr>
          <p:cNvPr id="9" name="Picture 8" descr="logo-UnibsLQ.jpg"/>
          <p:cNvPicPr>
            <a:picLocks noChangeAspect="1"/>
          </p:cNvPicPr>
          <p:nvPr/>
        </p:nvPicPr>
        <p:blipFill>
          <a:blip r:embed="rId2"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Most-Important-Question-1024x1024.jpg"/>
          <p:cNvPicPr>
            <a:picLocks noChangeAspect="1"/>
          </p:cNvPicPr>
          <p:nvPr/>
        </p:nvPicPr>
        <p:blipFill>
          <a:blip r:embed="rId3" cstate="print"/>
          <a:stretch>
            <a:fillRect/>
          </a:stretch>
        </p:blipFill>
        <p:spPr>
          <a:xfrm>
            <a:off x="7717301" y="2574388"/>
            <a:ext cx="2954215" cy="2954215"/>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olidFill>
                  <a:srgbClr val="00B0F0"/>
                </a:solidFill>
              </a:rPr>
              <a:t>Shared space</a:t>
            </a:r>
            <a:endParaRPr lang="it-IT" dirty="0">
              <a:solidFill>
                <a:srgbClr val="00B0F0"/>
              </a:solidFill>
            </a:endParaRPr>
          </a:p>
        </p:txBody>
      </p:sp>
      <p:sp>
        <p:nvSpPr>
          <p:cNvPr id="4" name="Segnaposto data 3"/>
          <p:cNvSpPr>
            <a:spLocks noGrp="1"/>
          </p:cNvSpPr>
          <p:nvPr>
            <p:ph type="dt" sz="half" idx="10"/>
          </p:nvPr>
        </p:nvSpPr>
        <p:spPr/>
        <p:txBody>
          <a:bodyPr/>
          <a:lstStyle/>
          <a:p>
            <a:fld id="{B0B9872B-F742-4720-9ECB-948708D4F553}" type="datetime1">
              <a:rPr lang="it-IT" smtClean="0"/>
              <a:pPr/>
              <a:t>14/09/2018</a:t>
            </a:fld>
            <a:endParaRPr lang="it-IT"/>
          </a:p>
        </p:txBody>
      </p:sp>
      <p:sp>
        <p:nvSpPr>
          <p:cNvPr id="7" name="Segnaposto piè di pagina 6"/>
          <p:cNvSpPr>
            <a:spLocks noGrp="1"/>
          </p:cNvSpPr>
          <p:nvPr>
            <p:ph type="ftr" sz="quarter" idx="11"/>
          </p:nvPr>
        </p:nvSpPr>
        <p:spPr/>
        <p:txBody>
          <a:bodyPr/>
          <a:lstStyle/>
          <a:p>
            <a:r>
              <a:rPr lang="pt-BR" sz="1400" dirty="0" smtClean="0"/>
              <a:t>CIVITAS ANNUAL FORUM  2018 , Umeå  </a:t>
            </a:r>
            <a:endParaRPr lang="it-IT" sz="1400" dirty="0"/>
          </a:p>
        </p:txBody>
      </p:sp>
      <p:sp>
        <p:nvSpPr>
          <p:cNvPr id="5" name="Segnaposto numero diapositiva 4"/>
          <p:cNvSpPr>
            <a:spLocks noGrp="1"/>
          </p:cNvSpPr>
          <p:nvPr>
            <p:ph type="sldNum" sz="quarter" idx="12"/>
          </p:nvPr>
        </p:nvSpPr>
        <p:spPr/>
        <p:txBody>
          <a:bodyPr/>
          <a:lstStyle/>
          <a:p>
            <a:fld id="{4FF384FA-7D7D-42CD-8552-B8005FBB83AD}" type="slidenum">
              <a:rPr lang="it-IT" smtClean="0"/>
              <a:pPr/>
              <a:t>9</a:t>
            </a:fld>
            <a:endParaRPr lang="it-IT"/>
          </a:p>
        </p:txBody>
      </p:sp>
      <p:sp>
        <p:nvSpPr>
          <p:cNvPr id="8" name="Rectangle 7"/>
          <p:cNvSpPr/>
          <p:nvPr/>
        </p:nvSpPr>
        <p:spPr>
          <a:xfrm>
            <a:off x="1416148" y="2945733"/>
            <a:ext cx="6096000" cy="2677656"/>
          </a:xfrm>
          <a:prstGeom prst="rect">
            <a:avLst/>
          </a:prstGeom>
        </p:spPr>
        <p:txBody>
          <a:bodyPr>
            <a:spAutoFit/>
          </a:bodyPr>
          <a:lstStyle/>
          <a:p>
            <a:r>
              <a:rPr lang="en-US" sz="2400" dirty="0" smtClean="0"/>
              <a:t>Shared space is an urban design and traffic engineering concept that integrates</a:t>
            </a:r>
            <a:r>
              <a:rPr lang="it-IT" sz="2400" dirty="0" smtClean="0"/>
              <a:t> </a:t>
            </a:r>
            <a:r>
              <a:rPr lang="en-US" sz="2400" dirty="0" smtClean="0"/>
              <a:t>Pedestrian, vehicles and other road users through the removal of traditional street.</a:t>
            </a:r>
            <a:endParaRPr lang="it-IT" sz="2400" dirty="0" smtClean="0"/>
          </a:p>
          <a:p>
            <a:r>
              <a:rPr lang="en-US" sz="2400" dirty="0" smtClean="0"/>
              <a:t>Elements such as signs, traffic lights, pedestrian barriers, road markings and </a:t>
            </a:r>
            <a:r>
              <a:rPr lang="en-US" sz="2400" dirty="0" err="1" smtClean="0"/>
              <a:t>kerbs</a:t>
            </a:r>
            <a:endParaRPr lang="it-IT" sz="2400" dirty="0" smtClean="0"/>
          </a:p>
          <a:p>
            <a:r>
              <a:rPr lang="en-US" sz="2400" dirty="0" smtClean="0"/>
              <a:t>(Shared Space 2005). </a:t>
            </a:r>
            <a:endParaRPr lang="it-IT" sz="2400" dirty="0"/>
          </a:p>
        </p:txBody>
      </p:sp>
      <p:pic>
        <p:nvPicPr>
          <p:cNvPr id="9" name="Picture 8" descr="logo-UnibsLQ.jpg"/>
          <p:cNvPicPr>
            <a:picLocks noChangeAspect="1"/>
          </p:cNvPicPr>
          <p:nvPr/>
        </p:nvPicPr>
        <p:blipFill>
          <a:blip r:embed="rId3" cstate="print"/>
          <a:stretch>
            <a:fillRect/>
          </a:stretch>
        </p:blipFill>
        <p:spPr>
          <a:xfrm>
            <a:off x="720032" y="681228"/>
            <a:ext cx="2193780" cy="908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videoplayback.mp4">
            <a:hlinkClick r:id="" action="ppaction://media"/>
          </p:cNvPr>
          <p:cNvPicPr>
            <a:picLocks noGrp="1" noRot="1" noChangeAspect="1"/>
          </p:cNvPicPr>
          <p:nvPr>
            <p:ph idx="1"/>
            <a:videoFile r:link="rId1"/>
          </p:nvPr>
        </p:nvPicPr>
        <p:blipFill>
          <a:blip r:embed="rId4"/>
          <a:stretch>
            <a:fillRect/>
          </a:stretch>
        </p:blipFill>
        <p:spPr>
          <a:xfrm>
            <a:off x="7250071" y="2686929"/>
            <a:ext cx="4013461" cy="3010096"/>
          </a:xfrm>
          <a:prstGeom prst="rect">
            <a:avLst/>
          </a:prstGeom>
        </p:spPr>
      </p:pic>
    </p:spTree>
    <p:extLst>
      <p:ext uri="{BB962C8B-B14F-4D97-AF65-F5344CB8AC3E}">
        <p14:creationId xmlns="" xmlns:p14="http://schemas.microsoft.com/office/powerpoint/2010/main" val="3883492711"/>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14F6B2E8698D42A345722F61CC14D3" ma:contentTypeVersion="0" ma:contentTypeDescription="Create a new document." ma:contentTypeScope="" ma:versionID="ddedc7dbd4d1482715b5ae37a1b887f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38A067-6B4C-463E-9CD5-99F51B9D7C0C}"/>
</file>

<file path=customXml/itemProps2.xml><?xml version="1.0" encoding="utf-8"?>
<ds:datastoreItem xmlns:ds="http://schemas.openxmlformats.org/officeDocument/2006/customXml" ds:itemID="{28F277B2-3D9F-4064-8C11-1BE6029C5202}"/>
</file>

<file path=customXml/itemProps3.xml><?xml version="1.0" encoding="utf-8"?>
<ds:datastoreItem xmlns:ds="http://schemas.openxmlformats.org/officeDocument/2006/customXml" ds:itemID="{8C06D2A4-DE1A-4C83-8C5A-F4113CEA85ED}"/>
</file>

<file path=docProps/app.xml><?xml version="1.0" encoding="utf-8"?>
<Properties xmlns="http://schemas.openxmlformats.org/officeDocument/2006/extended-properties" xmlns:vt="http://schemas.openxmlformats.org/officeDocument/2006/docPropsVTypes">
  <Template>Organic</Template>
  <TotalTime>974</TotalTime>
  <Words>1179</Words>
  <Application>Microsoft Office PowerPoint</Application>
  <PresentationFormat>Custom</PresentationFormat>
  <Paragraphs>196</Paragraphs>
  <Slides>24</Slides>
  <Notes>1</Notes>
  <HiddenSlides>0</HiddenSlides>
  <MMClips>1</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Personalizza struttura</vt:lpstr>
      <vt:lpstr>Organico</vt:lpstr>
      <vt:lpstr>SHARED SPACE &amp;  VISUALLY IMPAIRED PERSONS</vt:lpstr>
      <vt:lpstr>Overview</vt:lpstr>
      <vt:lpstr>Introduction </vt:lpstr>
      <vt:lpstr>Preparation</vt:lpstr>
      <vt:lpstr>Hans Monderman</vt:lpstr>
      <vt:lpstr>Theory versus reality</vt:lpstr>
      <vt:lpstr>Visual impairments</vt:lpstr>
      <vt:lpstr> Research Questions</vt:lpstr>
      <vt:lpstr>Shared space</vt:lpstr>
      <vt:lpstr>Slide 10</vt:lpstr>
      <vt:lpstr>Advantages</vt:lpstr>
      <vt:lpstr>Disadvantages</vt:lpstr>
      <vt:lpstr>Research Approach</vt:lpstr>
      <vt:lpstr>Via Garibaldi, TURIN</vt:lpstr>
      <vt:lpstr>Via Garibaldi, TURIN</vt:lpstr>
      <vt:lpstr>User/expert Analysis</vt:lpstr>
      <vt:lpstr>User/expert Analysis</vt:lpstr>
      <vt:lpstr>Methodology </vt:lpstr>
      <vt:lpstr>Observations</vt:lpstr>
      <vt:lpstr> Suggestions</vt:lpstr>
      <vt:lpstr> Suggestions</vt:lpstr>
      <vt:lpstr> Suggestions</vt:lpstr>
      <vt:lpstr>Conclusion</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unibs</dc:creator>
  <cp:lastModifiedBy>Utente Windows</cp:lastModifiedBy>
  <cp:revision>54</cp:revision>
  <dcterms:created xsi:type="dcterms:W3CDTF">2018-09-11T09:47:49Z</dcterms:created>
  <dcterms:modified xsi:type="dcterms:W3CDTF">2018-09-14T15:29:28Z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0x0101008414F6B2E8698D42A345722F61CC14D3</vt:lpwstr>
  </property>
</Properties>
</file>