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358" r:id="rId2"/>
    <p:sldId id="357" r:id="rId3"/>
    <p:sldId id="35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194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96" autoAdjust="0"/>
  </p:normalViewPr>
  <p:slideViewPr>
    <p:cSldViewPr>
      <p:cViewPr varScale="1">
        <p:scale>
          <a:sx n="71" d="100"/>
          <a:sy n="71" d="100"/>
        </p:scale>
        <p:origin x="7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FAF39046-9280-4BB6-8D60-A7C67EEB541A}" type="datetimeFigureOut">
              <a:rPr lang="en-GB" smtClean="0"/>
              <a:t>26/01/2016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E1C0BDC6-4A76-43CA-9228-1E49B42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0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46C72EC8-935B-4FDB-BE02-9F81F1AED93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8355C5FD-88AD-43E1-8B48-19D92B17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Projects Mobility Forum\EMW\2015-2017\3 - Support to EMW activities\EMW Communication Toolkit\Toolkit\POWERPOINT\Links\logo-EuMobWeek wo16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260560"/>
            <a:ext cx="4114800" cy="3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:\Projects Mobility Forum\EMW\2015-2017\3 - Support to EMW activities\EMW Communication Toolkit\Toolkit\POWERPOINT\Links\footer-landscape-blee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243"/>
            <a:ext cx="9144000" cy="16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288" y="657225"/>
            <a:ext cx="8353425" cy="611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1412720"/>
            <a:ext cx="8353425" cy="367204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532619" y="6023111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US" sz="12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vignette1.wikia.nocookie.net/dusktilldawn/images/1/1a/Twitter_logo.png/revision/latest?cb=201405072108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0" y="6085979"/>
            <a:ext cx="212930" cy="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ropeanMobilityWeek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obilityweek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mobilityweek.eu/join-us/registr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uropeanMobilityWeek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emf"/><Relationship Id="rId4" Type="http://schemas.openxmlformats.org/officeDocument/2006/relationships/hyperlink" Target="https://twitter.com/mobilityweek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12" Type="http://schemas.openxmlformats.org/officeDocument/2006/relationships/image" Target="../media/image9.png"/><Relationship Id="rId2" Type="http://schemas.openxmlformats.org/officeDocument/2006/relationships/hyperlink" Target="mailto:Jsimpson@re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hyperlink" Target="https://www.facebook.com/EuropeanMobilityWeek" TargetMode="External"/><Relationship Id="rId5" Type="http://schemas.openxmlformats.org/officeDocument/2006/relationships/image" Target="../media/image16.emf"/><Relationship Id="rId10" Type="http://schemas.openxmlformats.org/officeDocument/2006/relationships/image" Target="../media/image8.png"/><Relationship Id="rId4" Type="http://schemas.openxmlformats.org/officeDocument/2006/relationships/image" Target="../media/image15.emf"/><Relationship Id="rId9" Type="http://schemas.openxmlformats.org/officeDocument/2006/relationships/hyperlink" Target="https://twitter.com/mobilityweek" TargetMode="External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71867" y="1343173"/>
            <a:ext cx="4136548" cy="33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3778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8838" indent="-29051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425575" indent="-28257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5000"/>
              <a:buFont typeface="Tahoma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905000" indent="-19208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360613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817813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275013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732213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189413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 week-long campaign in European towns and cities </a:t>
            </a:r>
            <a:r>
              <a:rPr lang="en-US" altLang="en-US" sz="1800" dirty="0" smtClean="0"/>
              <a:t>concluding </a:t>
            </a:r>
            <a:r>
              <a:rPr lang="en-US" altLang="en-US" sz="1800" dirty="0"/>
              <a:t>with </a:t>
            </a:r>
            <a:r>
              <a:rPr lang="en-US" altLang="en-US" sz="1800" dirty="0" smtClean="0"/>
              <a:t>'In </a:t>
            </a:r>
            <a:r>
              <a:rPr lang="en-US" altLang="en-US" sz="1800" dirty="0"/>
              <a:t>Town without My Car' </a:t>
            </a:r>
            <a:r>
              <a:rPr lang="en-US" altLang="en-US" sz="1800" dirty="0" smtClean="0"/>
              <a:t>day on September 22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Encourages </a:t>
            </a:r>
            <a:r>
              <a:rPr lang="en-US" altLang="en-US" sz="1800" dirty="0"/>
              <a:t>a modal shift from </a:t>
            </a:r>
            <a:r>
              <a:rPr lang="en-US" altLang="en-US" sz="1800" dirty="0" smtClean="0"/>
              <a:t>private car </a:t>
            </a:r>
            <a:r>
              <a:rPr lang="en-US" altLang="en-US" sz="1800" dirty="0"/>
              <a:t>use to more </a:t>
            </a:r>
            <a:r>
              <a:rPr lang="en-US" altLang="en-US" sz="1800" dirty="0" smtClean="0"/>
              <a:t>sustainable/active </a:t>
            </a:r>
            <a:r>
              <a:rPr lang="en-US" altLang="en-US" sz="1800" dirty="0"/>
              <a:t>modes of transport </a:t>
            </a:r>
            <a:r>
              <a:rPr lang="en-US" altLang="en-US" sz="1800" dirty="0" smtClean="0"/>
              <a:t>(i.e. cycling</a:t>
            </a:r>
            <a:r>
              <a:rPr lang="en-US" altLang="en-US" sz="1800" dirty="0"/>
              <a:t>, walking or public </a:t>
            </a:r>
            <a:r>
              <a:rPr lang="en-US" altLang="en-US" sz="1800" dirty="0" smtClean="0"/>
              <a:t>transport).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An opportunity to experiment, e.g. with reduced speed or traffic zones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An occasion to launch permanent </a:t>
            </a:r>
            <a:r>
              <a:rPr lang="en-GB" sz="1800" dirty="0"/>
              <a:t>measures regarding safe routes to school</a:t>
            </a:r>
            <a:endParaRPr lang="en-US" altLang="en-US" sz="1800" dirty="0" smtClean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BE" altLang="en-US" sz="1800" kern="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endParaRPr lang="fr-BE" altLang="en-US" sz="1800" kern="0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410" y="836640"/>
            <a:ext cx="6276975" cy="5794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BE" altLang="en-US" sz="2800" kern="0" dirty="0" err="1" smtClean="0"/>
              <a:t>What</a:t>
            </a:r>
            <a:r>
              <a:rPr lang="fr-BE" altLang="en-US" sz="2800" kern="0" dirty="0" smtClean="0"/>
              <a:t> </a:t>
            </a:r>
            <a:r>
              <a:rPr lang="fr-BE" altLang="en-US" sz="2800" kern="0" dirty="0" err="1" smtClean="0"/>
              <a:t>is</a:t>
            </a:r>
            <a:r>
              <a:rPr lang="fr-BE" altLang="en-US" sz="2800" kern="0" dirty="0" smtClean="0"/>
              <a:t> </a:t>
            </a:r>
            <a:r>
              <a:rPr lang="fr-BE" altLang="en-US" sz="2800" kern="0" dirty="0" err="1" smtClean="0"/>
              <a:t>it</a:t>
            </a:r>
            <a:r>
              <a:rPr lang="fr-BE" altLang="en-US" sz="2800" kern="0" dirty="0" smtClean="0"/>
              <a:t> about?</a:t>
            </a:r>
            <a:endParaRPr lang="en-US" altLang="en-US" sz="2800" kern="0" dirty="0" smtClean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0" y="692619"/>
            <a:ext cx="2973647" cy="41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20" y="5325581"/>
            <a:ext cx="2736380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60" y="5661310"/>
            <a:ext cx="183832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318" y="4365130"/>
            <a:ext cx="1134525" cy="288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604" y="4221110"/>
            <a:ext cx="1134525" cy="288040"/>
          </a:xfrm>
          <a:prstGeom prst="rect">
            <a:avLst/>
          </a:prstGeom>
        </p:spPr>
      </p:pic>
      <p:pic>
        <p:nvPicPr>
          <p:cNvPr id="11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6381410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7" y="6381410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410" y="797163"/>
            <a:ext cx="7950200" cy="576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..and safe routes to school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451" y="1350822"/>
            <a:ext cx="4896680" cy="37344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For example, in 2015 there were: </a:t>
            </a:r>
          </a:p>
          <a:p>
            <a:pPr lvl="1"/>
            <a:r>
              <a:rPr lang="en-GB" sz="1400" dirty="0" smtClean="0"/>
              <a:t>238 </a:t>
            </a:r>
            <a:r>
              <a:rPr lang="en-GB" sz="1400" dirty="0"/>
              <a:t>speed reduction programmes near </a:t>
            </a:r>
            <a:r>
              <a:rPr lang="en-GB" sz="1400" dirty="0" smtClean="0"/>
              <a:t>schools; </a:t>
            </a:r>
          </a:p>
          <a:p>
            <a:pPr lvl="1"/>
            <a:r>
              <a:rPr lang="en-GB" sz="1400" dirty="0" smtClean="0"/>
              <a:t>188 </a:t>
            </a:r>
            <a:r>
              <a:rPr lang="en-GB" sz="1400" dirty="0"/>
              <a:t>pavement </a:t>
            </a:r>
            <a:r>
              <a:rPr lang="en-GB" sz="1400" dirty="0" smtClean="0"/>
              <a:t>enlargements; </a:t>
            </a:r>
          </a:p>
          <a:p>
            <a:pPr lvl="1"/>
            <a:r>
              <a:rPr lang="en-GB" sz="1400" dirty="0" smtClean="0"/>
              <a:t>100 </a:t>
            </a:r>
            <a:r>
              <a:rPr lang="en-GB" sz="1400" dirty="0"/>
              <a:t>school travel </a:t>
            </a:r>
            <a:r>
              <a:rPr lang="en-GB" sz="1400" dirty="0" smtClean="0"/>
              <a:t>plans;</a:t>
            </a:r>
          </a:p>
          <a:p>
            <a:pPr lvl="1"/>
            <a:r>
              <a:rPr lang="en-GB" sz="1400" dirty="0" smtClean="0"/>
              <a:t>905 </a:t>
            </a:r>
            <a:r>
              <a:rPr lang="en-GB" sz="1400" dirty="0"/>
              <a:t>bike </a:t>
            </a:r>
            <a:r>
              <a:rPr lang="en-GB" sz="1400" dirty="0" smtClean="0"/>
              <a:t>facilities; and </a:t>
            </a:r>
          </a:p>
          <a:p>
            <a:pPr lvl="1"/>
            <a:r>
              <a:rPr lang="en-GB" sz="1400" dirty="0" smtClean="0"/>
              <a:t>321 </a:t>
            </a:r>
            <a:r>
              <a:rPr lang="en-GB" sz="1400" dirty="0"/>
              <a:t>awareness raising campaigns etc. </a:t>
            </a:r>
            <a:endParaRPr lang="en-GB" sz="1400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So! </a:t>
            </a:r>
            <a:r>
              <a:rPr lang="en-GB" sz="1800" dirty="0" smtClean="0"/>
              <a:t>EMW </a:t>
            </a:r>
            <a:r>
              <a:rPr lang="en-GB" sz="1800" dirty="0"/>
              <a:t>is a great ‘label’ to give to such measures </a:t>
            </a:r>
            <a:r>
              <a:rPr lang="en-GB" sz="1800" dirty="0" smtClean="0"/>
              <a:t>which only </a:t>
            </a:r>
            <a:r>
              <a:rPr lang="en-GB" sz="1800" dirty="0"/>
              <a:t>need be </a:t>
            </a:r>
            <a:r>
              <a:rPr lang="en-GB" sz="1800" dirty="0" smtClean="0"/>
              <a:t>announced or linked </a:t>
            </a:r>
            <a:r>
              <a:rPr lang="en-GB" sz="1800" dirty="0"/>
              <a:t>to EMW </a:t>
            </a:r>
            <a:r>
              <a:rPr lang="en-GB" sz="1800" dirty="0" smtClean="0"/>
              <a:t>(not </a:t>
            </a:r>
            <a:r>
              <a:rPr lang="en-GB" sz="1800" dirty="0"/>
              <a:t>necessarily opened or launched as such during that </a:t>
            </a:r>
            <a:r>
              <a:rPr lang="en-GB" sz="1800" dirty="0" smtClean="0"/>
              <a:t>week). </a:t>
            </a:r>
          </a:p>
          <a:p>
            <a:r>
              <a:rPr lang="en-US" sz="1800" dirty="0">
                <a:cs typeface="Arial" panose="020B0604020202020204" pitchFamily="34" charset="0"/>
              </a:rPr>
              <a:t>Registration for 2016 to open in May </a:t>
            </a:r>
            <a:r>
              <a:rPr lang="en-US" sz="1800" dirty="0">
                <a:cs typeface="Arial" panose="020B0604020202020204" pitchFamily="34" charset="0"/>
                <a:hlinkClick r:id="rId2"/>
              </a:rPr>
              <a:t>here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GB" sz="1800" dirty="0" smtClean="0"/>
              <a:t>The </a:t>
            </a:r>
            <a:r>
              <a:rPr lang="en-GB" sz="1800" dirty="0"/>
              <a:t>Secretariat </a:t>
            </a:r>
            <a:r>
              <a:rPr lang="en-GB" sz="1800" dirty="0" smtClean="0"/>
              <a:t>can share </a:t>
            </a:r>
            <a:r>
              <a:rPr lang="en-GB" sz="1800" dirty="0"/>
              <a:t>details on </a:t>
            </a:r>
            <a:r>
              <a:rPr lang="en-GB" sz="1800" dirty="0" smtClean="0"/>
              <a:t>active cities </a:t>
            </a:r>
            <a:r>
              <a:rPr lang="en-GB" sz="1800" dirty="0" smtClean="0"/>
              <a:t>upon request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60" y="5733320"/>
            <a:ext cx="1838325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20" y="5325581"/>
            <a:ext cx="2736380" cy="466725"/>
          </a:xfrm>
          <a:prstGeom prst="rect">
            <a:avLst/>
          </a:prstGeom>
        </p:spPr>
      </p:pic>
      <p:pic>
        <p:nvPicPr>
          <p:cNvPr id="8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6381410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7" y="6381410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0" y="1524445"/>
            <a:ext cx="1619661" cy="15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Embedded image permali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49" y="2695362"/>
            <a:ext cx="2374136" cy="13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5" y="260560"/>
            <a:ext cx="2387410" cy="23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90" y="3182663"/>
            <a:ext cx="2185984" cy="21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20090" y="5085229"/>
            <a:ext cx="1822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chemeClr val="bg1"/>
                </a:solidFill>
              </a:rPr>
              <a:t>Photo credit: </a:t>
            </a:r>
            <a:r>
              <a:rPr lang="en-US" altLang="en-US" sz="900" dirty="0" err="1">
                <a:solidFill>
                  <a:schemeClr val="bg1"/>
                </a:solidFill>
              </a:rPr>
              <a:t>Josu</a:t>
            </a:r>
            <a:r>
              <a:rPr lang="en-US" altLang="en-US" sz="900" dirty="0">
                <a:solidFill>
                  <a:schemeClr val="bg1"/>
                </a:solidFill>
              </a:rPr>
              <a:t> </a:t>
            </a:r>
            <a:r>
              <a:rPr lang="en-US" altLang="en-US" sz="900" dirty="0" err="1">
                <a:solidFill>
                  <a:schemeClr val="bg1"/>
                </a:solidFill>
              </a:rPr>
              <a:t>Ateca</a:t>
            </a:r>
            <a:r>
              <a:rPr lang="en-US" altLang="en-US" sz="900" dirty="0">
                <a:solidFill>
                  <a:schemeClr val="bg1"/>
                </a:solidFill>
              </a:rPr>
              <a:t> </a:t>
            </a:r>
            <a:r>
              <a:rPr lang="en-US" altLang="en-US" sz="900" dirty="0" err="1">
                <a:solidFill>
                  <a:schemeClr val="bg1"/>
                </a:solidFill>
              </a:rPr>
              <a:t>Acebo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40012" y="185623"/>
            <a:ext cx="2984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164194"/>
                </a:solidFill>
                <a:latin typeface="+mn-lt"/>
                <a:cs typeface="Arial" panose="020B0604020202020204" pitchFamily="34" charset="0"/>
              </a:rPr>
              <a:t>www.mobilityweek.eu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395513" y="639716"/>
            <a:ext cx="2551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BE" altLang="en-US" sz="2000" kern="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Jerome Simpson </a:t>
            </a:r>
            <a:br>
              <a:rPr lang="fr-BE" altLang="en-US" sz="2000" kern="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fr-BE" altLang="en-US" sz="2000" kern="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European</a:t>
            </a:r>
            <a:r>
              <a:rPr lang="fr-BE" altLang="en-US" sz="2000" kern="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BE" altLang="en-US" sz="2000" kern="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Secretariat</a:t>
            </a:r>
            <a:endParaRPr lang="fr-BE" altLang="en-US" sz="2000" kern="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algn="r"/>
            <a:r>
              <a:rPr lang="fr-BE" altLang="en-US" sz="2000" kern="0" dirty="0" smtClean="0">
                <a:latin typeface="+mn-lt"/>
                <a:cs typeface="Arial" panose="020B0604020202020204" pitchFamily="34" charset="0"/>
                <a:hlinkClick r:id="rId2"/>
              </a:rPr>
              <a:t>Jsimpson@rec.org</a:t>
            </a:r>
            <a:endParaRPr lang="fr-BE" altLang="en-US" sz="2000" kern="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40" y="4486953"/>
            <a:ext cx="913678" cy="630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638" y="2731796"/>
            <a:ext cx="882736" cy="87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65" y="1761689"/>
            <a:ext cx="1656230" cy="473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050" y="3617067"/>
            <a:ext cx="936247" cy="1789356"/>
          </a:xfrm>
          <a:prstGeom prst="rect">
            <a:avLst/>
          </a:prstGeom>
        </p:spPr>
      </p:pic>
      <p:pic>
        <p:nvPicPr>
          <p:cNvPr id="2050" name="Picture 2" descr="http://www.sump-challenges.eu/sites/www.sump-challenges.eu/files/styles/small/public/logos/polislogo_highresolution_rgb.jpg?itok=ax9jeXH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0" y="4174680"/>
            <a:ext cx="922484" cy="9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49" y="5310205"/>
            <a:ext cx="2864551" cy="72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235" y="5752794"/>
            <a:ext cx="1838325" cy="466725"/>
          </a:xfrm>
          <a:prstGeom prst="rect">
            <a:avLst/>
          </a:prstGeom>
        </p:spPr>
      </p:pic>
      <p:pic>
        <p:nvPicPr>
          <p:cNvPr id="11" name="Picture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7" y="6335336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4" y="6335336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3" y="1026988"/>
            <a:ext cx="3401560" cy="254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02" y="2731796"/>
            <a:ext cx="3721620" cy="26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2DD6D7FD2254C8753405B109F5BFB" ma:contentTypeVersion="5" ma:contentTypeDescription="Create a new document." ma:contentTypeScope="" ma:versionID="11b7ba64a33d4425789a7de7d29f2790">
  <xsd:schema xmlns:xsd="http://www.w3.org/2001/XMLSchema" xmlns:xs="http://www.w3.org/2001/XMLSchema" xmlns:p="http://schemas.microsoft.com/office/2006/metadata/properties" xmlns:ns2="7efda664-26d6-41fb-894b-929555b589f3" targetNamespace="http://schemas.microsoft.com/office/2006/metadata/properties" ma:root="true" ma:fieldsID="bbc3af6553dc5ff0f8b1bd50d2b32bf1" ns2:_="">
    <xsd:import namespace="7efda664-26d6-41fb-894b-929555b589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a664-26d6-41fb-894b-929555b58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E0D9F1-2409-42C2-BCBD-24CCFE2F143B}"/>
</file>

<file path=customXml/itemProps2.xml><?xml version="1.0" encoding="utf-8"?>
<ds:datastoreItem xmlns:ds="http://schemas.openxmlformats.org/officeDocument/2006/customXml" ds:itemID="{6DFAD427-4382-46B1-966E-52B8399ADC08}"/>
</file>

<file path=customXml/itemProps3.xml><?xml version="1.0" encoding="utf-8"?>
<ds:datastoreItem xmlns:ds="http://schemas.openxmlformats.org/officeDocument/2006/customXml" ds:itemID="{727BA3AB-7785-41AF-BF7E-3D032BA7BE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176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MS PGothic</vt:lpstr>
      <vt:lpstr>Arial</vt:lpstr>
      <vt:lpstr>Calibri</vt:lpstr>
      <vt:lpstr>Courier New</vt:lpstr>
      <vt:lpstr>Tahoma</vt:lpstr>
      <vt:lpstr>Wingdings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Caballero</dc:creator>
  <cp:lastModifiedBy>Jerome Simpson</cp:lastModifiedBy>
  <cp:revision>202</cp:revision>
  <cp:lastPrinted>2015-11-20T10:55:29Z</cp:lastPrinted>
  <dcterms:created xsi:type="dcterms:W3CDTF">2015-06-19T12:39:17Z</dcterms:created>
  <dcterms:modified xsi:type="dcterms:W3CDTF">2016-01-26T12:11:12Z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0x0101000C62DD6D7FD2254C8753405B109F5BFB</vt:lpwstr>
  </property>
</Properties>
</file>