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77" r:id="rId2"/>
    <p:sldId id="295" r:id="rId3"/>
    <p:sldId id="301" r:id="rId4"/>
    <p:sldId id="288" r:id="rId5"/>
    <p:sldId id="302" r:id="rId6"/>
    <p:sldId id="291" r:id="rId7"/>
    <p:sldId id="293" r:id="rId8"/>
    <p:sldId id="294" r:id="rId9"/>
  </p:sldIdLst>
  <p:sldSz cx="9144000" cy="6858000" type="screen4x3"/>
  <p:notesSz cx="6797675" cy="992822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AC285"/>
    <a:srgbClr val="002159"/>
    <a:srgbClr val="9AFF3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65" d="100"/>
          <a:sy n="65" d="100"/>
        </p:scale>
        <p:origin x="-4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27E29B-D390-4F45-85DB-6E9A798CF127}" type="datetimeFigureOut">
              <a:rPr lang="en-GB" smtClean="0"/>
              <a:pPr/>
              <a:t>27/11/2014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A89F3-2EB4-4EC6-91A7-18001AD4F7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15489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339A1-CFEF-4EB1-8972-52CEB71A3213}" type="datetimeFigureOut">
              <a:rPr lang="it-IT" smtClean="0"/>
              <a:pPr/>
              <a:t>27/11/2014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B426A-EFC9-4DED-AB0E-3313681989B8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294587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27/11/2014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27/11/2014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27/11/2014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27/11/2014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27/11/2014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27/11/2014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27/11/2014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27/11/2014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27/11/2014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  <p:pic>
        <p:nvPicPr>
          <p:cNvPr id="5" name="Picture 2" descr="C:\Users\User\Downloads\per-powerpoint-A 03 (1)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27/11/2014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  <p:pic>
        <p:nvPicPr>
          <p:cNvPr id="8" name="Picture 2" descr="C:\Users\User\Downloads\per-powerpoint-B-04 (1)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88"/>
            <a:ext cx="9144000" cy="7190656"/>
          </a:xfrm>
          <a:prstGeom prst="rect">
            <a:avLst/>
          </a:prstGeom>
          <a:noFill/>
        </p:spPr>
      </p:pic>
      <p:pic>
        <p:nvPicPr>
          <p:cNvPr id="9" name="Picture 5" descr="http://www.omicsonline.org/reporting-system/universities/university-of-messina-9091.g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80206" y="5752035"/>
            <a:ext cx="1105965" cy="110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44135" y="2573074"/>
            <a:ext cx="1182078" cy="3693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05010" y="1768139"/>
            <a:ext cx="1460329" cy="5728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97657" y="3305757"/>
            <a:ext cx="1075033" cy="5599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74210" y="4896327"/>
            <a:ext cx="921926" cy="596419"/>
          </a:xfrm>
          <a:prstGeom prst="rect">
            <a:avLst/>
          </a:prstGeom>
        </p:spPr>
      </p:pic>
      <p:pic>
        <p:nvPicPr>
          <p:cNvPr id="14" name="Picture 2" descr="New frontier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61090" y="1053184"/>
            <a:ext cx="1748171" cy="46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72497" y="4166594"/>
            <a:ext cx="1525349" cy="396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27/11/2014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27/11/2014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0.png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gif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1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2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hyperlink" Target="http://www.fi-frontiercities.eu/" TargetMode="External"/><Relationship Id="rId5" Type="http://schemas.openxmlformats.org/officeDocument/2006/relationships/image" Target="../media/image5.jpeg"/><Relationship Id="rId10" Type="http://schemas.openxmlformats.org/officeDocument/2006/relationships/hyperlink" Target="mailto:cities@fi-frontiercities.eu" TargetMode="External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5.jpeg"/><Relationship Id="rId3" Type="http://schemas.openxmlformats.org/officeDocument/2006/relationships/image" Target="../media/image3.gif"/><Relationship Id="rId7" Type="http://schemas.openxmlformats.org/officeDocument/2006/relationships/image" Target="../media/image7.jpeg"/><Relationship Id="rId12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3.png"/><Relationship Id="rId5" Type="http://schemas.openxmlformats.org/officeDocument/2006/relationships/image" Target="../media/image5.jpeg"/><Relationship Id="rId15" Type="http://schemas.openxmlformats.org/officeDocument/2006/relationships/hyperlink" Target="mailto:cities@fi-frontiercities.eu" TargetMode="External"/><Relationship Id="rId10" Type="http://schemas.openxmlformats.org/officeDocument/2006/relationships/hyperlink" Target="https://www.facebook.com/frontierCities" TargetMode="External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hyperlink" Target="mailto:projects3@frontierservices.e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6648" y="2564904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002159"/>
                </a:solidFill>
              </a:rPr>
              <a:t>FIWARE and Smart Mobility </a:t>
            </a:r>
            <a:endParaRPr lang="en-GB" sz="3600" dirty="0">
              <a:solidFill>
                <a:srgbClr val="00215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6568" y="3501008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600" dirty="0" smtClean="0">
                <a:solidFill>
                  <a:srgbClr val="002159"/>
                </a:solidFill>
              </a:rPr>
              <a:t>Information for EUROCITIES</a:t>
            </a:r>
            <a:endParaRPr lang="en-GB" sz="3600" dirty="0">
              <a:solidFill>
                <a:srgbClr val="00215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per-powerpoint-B-04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90656"/>
          </a:xfrm>
          <a:prstGeom prst="rect">
            <a:avLst/>
          </a:prstGeom>
          <a:noFill/>
        </p:spPr>
      </p:pic>
      <p:sp>
        <p:nvSpPr>
          <p:cNvPr id="8" name="CasellaDiTesto 7"/>
          <p:cNvSpPr txBox="1"/>
          <p:nvPr/>
        </p:nvSpPr>
        <p:spPr>
          <a:xfrm flipV="1">
            <a:off x="6972884" y="332656"/>
            <a:ext cx="2195736" cy="1008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544" y="789103"/>
            <a:ext cx="7082736" cy="1325563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rgbClr val="5AC285"/>
                </a:solidFill>
              </a:rPr>
              <a:t>frontierCities: </a:t>
            </a:r>
          </a:p>
          <a:p>
            <a:r>
              <a:rPr lang="en-GB" dirty="0" smtClean="0">
                <a:solidFill>
                  <a:srgbClr val="5AC285"/>
                </a:solidFill>
              </a:rPr>
              <a:t>Who We Are</a:t>
            </a:r>
            <a:endParaRPr lang="en-GB" dirty="0">
              <a:solidFill>
                <a:srgbClr val="5AC285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40068" y="2051373"/>
            <a:ext cx="6852212" cy="314407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GB" sz="2000" dirty="0" smtClean="0"/>
              <a:t>Promoting the use of FIWARE technology in European Cities</a:t>
            </a:r>
          </a:p>
          <a:p>
            <a:pPr marL="285750" indent="-285750"/>
            <a:endParaRPr lang="en-GB" sz="2000" dirty="0"/>
          </a:p>
          <a:p>
            <a:pPr marL="285750" indent="-285750"/>
            <a:r>
              <a:rPr lang="en-GB" sz="2000" dirty="0" smtClean="0"/>
              <a:t>Disbursing €3.9 million in grant funding</a:t>
            </a:r>
          </a:p>
          <a:p>
            <a:pPr marL="285750" indent="-285750"/>
            <a:endParaRPr lang="en-GB" sz="2000" dirty="0" smtClean="0"/>
          </a:p>
          <a:p>
            <a:pPr marL="285750" indent="-285750"/>
            <a:r>
              <a:rPr lang="en-GB" sz="2000" dirty="0" smtClean="0"/>
              <a:t>Focus on Smart Mobility Solutions </a:t>
            </a:r>
          </a:p>
          <a:p>
            <a:pPr marL="285750" indent="-285750"/>
            <a:endParaRPr lang="en-GB" sz="2000" dirty="0" smtClean="0"/>
          </a:p>
          <a:p>
            <a:pPr marL="285750" indent="-285750"/>
            <a:r>
              <a:rPr lang="en-GB" sz="2000" dirty="0" smtClean="0"/>
              <a:t>Develop and Deploy Applications for Cities</a:t>
            </a:r>
          </a:p>
          <a:p>
            <a:pPr marL="0" indent="0">
              <a:buNone/>
            </a:pPr>
            <a:endParaRPr lang="en-GB" sz="2000" dirty="0" smtClean="0"/>
          </a:p>
          <a:p>
            <a:pPr marL="285750" indent="-285750"/>
            <a:r>
              <a:rPr lang="en-GB" sz="2000" dirty="0" smtClean="0"/>
              <a:t>Connect Cities to Web-Developers, SMEs &amp; Start-Ups </a:t>
            </a:r>
          </a:p>
          <a:p>
            <a:pPr marL="285750" indent="-285750"/>
            <a:endParaRPr lang="en-GB" sz="1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5195445"/>
            <a:ext cx="6202357" cy="1815822"/>
          </a:xfrm>
          <a:prstGeom prst="rect">
            <a:avLst/>
          </a:prstGeom>
        </p:spPr>
      </p:pic>
      <p:pic>
        <p:nvPicPr>
          <p:cNvPr id="11" name="Picture 5" descr="http://www.omicsonline.org/reporting-system/universities/university-of-messina-909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85921" y="5684557"/>
            <a:ext cx="1105965" cy="110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49850" y="2505596"/>
            <a:ext cx="1182078" cy="3693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10725" y="1700661"/>
            <a:ext cx="1460329" cy="5728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3372" y="3238279"/>
            <a:ext cx="1075033" cy="5599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79925" y="4828849"/>
            <a:ext cx="921926" cy="596419"/>
          </a:xfrm>
          <a:prstGeom prst="rect">
            <a:avLst/>
          </a:prstGeom>
        </p:spPr>
      </p:pic>
      <p:pic>
        <p:nvPicPr>
          <p:cNvPr id="16" name="Picture 2" descr="New frontier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66805" y="985706"/>
            <a:ext cx="1748171" cy="46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78212" y="4099116"/>
            <a:ext cx="1525349" cy="39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999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per-powerpoint-B-04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90656"/>
          </a:xfrm>
          <a:prstGeom prst="rect">
            <a:avLst/>
          </a:prstGeom>
          <a:noFill/>
        </p:spPr>
      </p:pic>
      <p:sp>
        <p:nvSpPr>
          <p:cNvPr id="8" name="CasellaDiTesto 7"/>
          <p:cNvSpPr txBox="1"/>
          <p:nvPr/>
        </p:nvSpPr>
        <p:spPr>
          <a:xfrm flipV="1">
            <a:off x="6972884" y="332656"/>
            <a:ext cx="2195736" cy="1008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544" y="789103"/>
            <a:ext cx="7082736" cy="1325563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rgbClr val="5AC285"/>
                </a:solidFill>
              </a:rPr>
              <a:t>frontierCities: </a:t>
            </a:r>
          </a:p>
          <a:p>
            <a:r>
              <a:rPr lang="en-GB" dirty="0" smtClean="0">
                <a:solidFill>
                  <a:srgbClr val="5AC285"/>
                </a:solidFill>
              </a:rPr>
              <a:t>How We Work</a:t>
            </a:r>
            <a:endParaRPr lang="en-GB" dirty="0">
              <a:solidFill>
                <a:srgbClr val="5AC285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40068" y="2051373"/>
            <a:ext cx="6852212" cy="31440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endParaRPr lang="en-GB" sz="1800" dirty="0"/>
          </a:p>
        </p:txBody>
      </p:sp>
      <p:pic>
        <p:nvPicPr>
          <p:cNvPr id="11" name="Picture 5" descr="http://www.omicsonline.org/reporting-system/universities/university-of-messina-909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85921" y="5684557"/>
            <a:ext cx="1105965" cy="110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49850" y="2505596"/>
            <a:ext cx="1182078" cy="3693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10725" y="1700661"/>
            <a:ext cx="1460329" cy="5728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3372" y="3238279"/>
            <a:ext cx="1075033" cy="5599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79925" y="4828849"/>
            <a:ext cx="921926" cy="596419"/>
          </a:xfrm>
          <a:prstGeom prst="rect">
            <a:avLst/>
          </a:prstGeom>
        </p:spPr>
      </p:pic>
      <p:pic>
        <p:nvPicPr>
          <p:cNvPr id="16" name="Picture 2" descr="New frontie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66805" y="985706"/>
            <a:ext cx="1748171" cy="46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78212" y="4099116"/>
            <a:ext cx="1525349" cy="39672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9948" y="2800217"/>
            <a:ext cx="6913563" cy="406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 rot="20018515">
            <a:off x="312553" y="2263749"/>
            <a:ext cx="1203576" cy="2347402"/>
            <a:chOff x="594957" y="1811977"/>
            <a:chExt cx="1152128" cy="2347402"/>
          </a:xfrm>
          <a:effectLst>
            <a:reflection stA="75000" endPos="65000" dist="1143000" dir="5400000" sy="-100000" algn="bl" rotWithShape="0"/>
          </a:effectLst>
        </p:grpSpPr>
        <p:sp>
          <p:nvSpPr>
            <p:cNvPr id="3" name="Down Arrow 2"/>
            <p:cNvSpPr/>
            <p:nvPr/>
          </p:nvSpPr>
          <p:spPr>
            <a:xfrm>
              <a:off x="594957" y="1976569"/>
              <a:ext cx="1152128" cy="218281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r"/>
              <a:endParaRPr lang="en-GB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46938" y="1811977"/>
              <a:ext cx="648164" cy="1811093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pPr algn="r"/>
              <a:r>
                <a:rPr lang="en-GB" sz="3200" dirty="0" smtClean="0"/>
                <a:t>1</a:t>
              </a:r>
              <a:r>
                <a:rPr lang="en-GB" sz="3200" baseline="30000" dirty="0" smtClean="0"/>
                <a:t>st</a:t>
              </a:r>
              <a:r>
                <a:rPr lang="en-GB" sz="3200" dirty="0" smtClean="0"/>
                <a:t> Step</a:t>
              </a:r>
              <a:endParaRPr lang="en-GB" sz="3200" dirty="0"/>
            </a:p>
          </p:txBody>
        </p:sp>
      </p:grpSp>
      <p:grpSp>
        <p:nvGrpSpPr>
          <p:cNvPr id="19" name="Group 18"/>
          <p:cNvGrpSpPr/>
          <p:nvPr/>
        </p:nvGrpSpPr>
        <p:grpSpPr>
          <a:xfrm rot="20018515">
            <a:off x="1951293" y="2263750"/>
            <a:ext cx="1203576" cy="2347401"/>
            <a:chOff x="594957" y="1811978"/>
            <a:chExt cx="1152128" cy="2347401"/>
          </a:xfrm>
          <a:effectLst>
            <a:reflection stA="75000" endPos="65000" dist="1143000" dir="5400000" sy="-100000" algn="bl" rotWithShape="0"/>
          </a:effectLst>
        </p:grpSpPr>
        <p:sp>
          <p:nvSpPr>
            <p:cNvPr id="20" name="Down Arrow 19"/>
            <p:cNvSpPr/>
            <p:nvPr/>
          </p:nvSpPr>
          <p:spPr>
            <a:xfrm>
              <a:off x="594957" y="1976569"/>
              <a:ext cx="1152128" cy="218281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r"/>
              <a:endParaRPr lang="en-GB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32466" y="1811978"/>
              <a:ext cx="648164" cy="1811093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pPr algn="r"/>
              <a:r>
                <a:rPr lang="en-GB" sz="3200" dirty="0" smtClean="0"/>
                <a:t>2</a:t>
              </a:r>
              <a:r>
                <a:rPr lang="en-GB" sz="3200" baseline="30000" dirty="0" smtClean="0"/>
                <a:t>nd</a:t>
              </a:r>
              <a:r>
                <a:rPr lang="en-GB" sz="3200" dirty="0" smtClean="0"/>
                <a:t> Step</a:t>
              </a:r>
              <a:endParaRPr lang="en-GB" sz="3200" dirty="0"/>
            </a:p>
          </p:txBody>
        </p:sp>
      </p:grpSp>
      <p:grpSp>
        <p:nvGrpSpPr>
          <p:cNvPr id="22" name="Group 21"/>
          <p:cNvGrpSpPr/>
          <p:nvPr/>
        </p:nvGrpSpPr>
        <p:grpSpPr>
          <a:xfrm rot="20018515">
            <a:off x="5137089" y="2263750"/>
            <a:ext cx="1203576" cy="2347401"/>
            <a:chOff x="594957" y="1811978"/>
            <a:chExt cx="1152128" cy="2347401"/>
          </a:xfrm>
          <a:effectLst>
            <a:reflection stA="75000" endPos="65000" dist="1143000" dir="5400000" sy="-100000" algn="bl" rotWithShape="0"/>
          </a:effectLst>
        </p:grpSpPr>
        <p:sp>
          <p:nvSpPr>
            <p:cNvPr id="23" name="Down Arrow 22"/>
            <p:cNvSpPr/>
            <p:nvPr/>
          </p:nvSpPr>
          <p:spPr>
            <a:xfrm>
              <a:off x="594957" y="1976569"/>
              <a:ext cx="1152128" cy="218281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r"/>
              <a:endParaRPr lang="en-GB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32466" y="1811978"/>
              <a:ext cx="648164" cy="1811093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pPr algn="r"/>
              <a:r>
                <a:rPr lang="en-GB" sz="3200" dirty="0" smtClean="0"/>
                <a:t>4</a:t>
              </a:r>
              <a:r>
                <a:rPr lang="en-GB" sz="3200" baseline="30000" dirty="0" smtClean="0"/>
                <a:t>th</a:t>
              </a:r>
              <a:r>
                <a:rPr lang="en-GB" sz="3200" dirty="0" smtClean="0"/>
                <a:t> Step</a:t>
              </a:r>
              <a:endParaRPr lang="en-GB" sz="3200" dirty="0"/>
            </a:p>
          </p:txBody>
        </p:sp>
      </p:grpSp>
      <p:grpSp>
        <p:nvGrpSpPr>
          <p:cNvPr id="25" name="Group 24"/>
          <p:cNvGrpSpPr/>
          <p:nvPr/>
        </p:nvGrpSpPr>
        <p:grpSpPr>
          <a:xfrm rot="20018515">
            <a:off x="3457476" y="2263750"/>
            <a:ext cx="1203576" cy="2347401"/>
            <a:chOff x="594957" y="1811978"/>
            <a:chExt cx="1152128" cy="2347401"/>
          </a:xfrm>
          <a:effectLst>
            <a:reflection stA="75000" endPos="65000" dist="1143000" dir="5400000" sy="-100000" algn="bl" rotWithShape="0"/>
          </a:effectLst>
        </p:grpSpPr>
        <p:sp>
          <p:nvSpPr>
            <p:cNvPr id="26" name="Down Arrow 25"/>
            <p:cNvSpPr/>
            <p:nvPr/>
          </p:nvSpPr>
          <p:spPr>
            <a:xfrm>
              <a:off x="594957" y="1976569"/>
              <a:ext cx="1152128" cy="218281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r"/>
              <a:endParaRPr lang="en-GB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32466" y="1811978"/>
              <a:ext cx="648164" cy="1811093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pPr algn="r"/>
              <a:r>
                <a:rPr lang="en-GB" sz="3200" dirty="0" smtClean="0"/>
                <a:t>3</a:t>
              </a:r>
              <a:r>
                <a:rPr lang="en-GB" sz="3200" baseline="30000" dirty="0" smtClean="0"/>
                <a:t>rd</a:t>
              </a:r>
              <a:r>
                <a:rPr lang="en-GB" sz="3200" dirty="0" smtClean="0"/>
                <a:t> Step</a:t>
              </a:r>
              <a:endParaRPr lang="en-GB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37519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per-powerpoint-B-04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024" y="0"/>
            <a:ext cx="9144000" cy="7190656"/>
          </a:xfrm>
          <a:prstGeom prst="rect">
            <a:avLst/>
          </a:prstGeom>
          <a:noFill/>
        </p:spPr>
      </p:pic>
      <p:sp>
        <p:nvSpPr>
          <p:cNvPr id="8" name="CasellaDiTesto 7"/>
          <p:cNvSpPr txBox="1"/>
          <p:nvPr/>
        </p:nvSpPr>
        <p:spPr>
          <a:xfrm flipV="1">
            <a:off x="6972884" y="332656"/>
            <a:ext cx="2195736" cy="1008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1" name="Picture 5" descr="http://www.omicsonline.org/reporting-system/universities/university-of-messina-909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85921" y="5684557"/>
            <a:ext cx="1105965" cy="110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49850" y="2505596"/>
            <a:ext cx="1182078" cy="3693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10725" y="1700661"/>
            <a:ext cx="1460329" cy="5728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3372" y="3238279"/>
            <a:ext cx="1075033" cy="5599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79925" y="4828849"/>
            <a:ext cx="921926" cy="596419"/>
          </a:xfrm>
          <a:prstGeom prst="rect">
            <a:avLst/>
          </a:prstGeom>
        </p:spPr>
      </p:pic>
      <p:pic>
        <p:nvPicPr>
          <p:cNvPr id="16" name="Picture 2" descr="New frontie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66805" y="985706"/>
            <a:ext cx="1748171" cy="46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78212" y="4099116"/>
            <a:ext cx="1525349" cy="396720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1177189" y="936519"/>
            <a:ext cx="5616624" cy="165618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5AC285"/>
                </a:solidFill>
              </a:rPr>
              <a:t>Smart Mobility Solutions in Action </a:t>
            </a:r>
            <a:endParaRPr lang="en-GB" b="1" dirty="0">
              <a:solidFill>
                <a:srgbClr val="5AC285"/>
              </a:solidFill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67544" y="2273548"/>
            <a:ext cx="4896544" cy="483322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GB" sz="2000" dirty="0" smtClean="0"/>
              <a:t>Intelligent Traffic Systems – Dublin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600" dirty="0" smtClean="0"/>
              <a:t>Deploy sensors to monitor traffic movement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600" dirty="0" smtClean="0"/>
              <a:t>Data analysis then adjusts traffic lights systems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600" dirty="0" smtClean="0"/>
              <a:t>Reducing traffic congestion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600" dirty="0" smtClean="0"/>
              <a:t>Cutting commuting times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600" dirty="0" smtClean="0"/>
              <a:t>Lowering CO2 emission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GB" sz="1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 err="1" smtClean="0"/>
              <a:t>Uber</a:t>
            </a:r>
            <a:r>
              <a:rPr lang="en-GB" sz="2000" dirty="0" smtClean="0"/>
              <a:t> </a:t>
            </a:r>
            <a:endParaRPr lang="en-GB" sz="18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600" dirty="0" smtClean="0"/>
              <a:t>Citizen selects their driver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600" dirty="0" smtClean="0"/>
              <a:t>GPS enabled technology allows you to watch the driver approach your location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600" dirty="0" smtClean="0"/>
              <a:t>GPS maps the route to your end destination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600" dirty="0" smtClean="0"/>
              <a:t>Pay via card linked to your online account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600" dirty="0" smtClean="0"/>
              <a:t>Rate your driver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600" dirty="0" smtClean="0"/>
              <a:t>Fraction of the cost of a regular taxi</a:t>
            </a:r>
            <a:endParaRPr lang="en-GB" dirty="0"/>
          </a:p>
          <a:p>
            <a:endParaRPr lang="en-GB" sz="2000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95703">
            <a:off x="4763991" y="3792971"/>
            <a:ext cx="2263006" cy="1505928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2994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per-powerpoint-B-04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024" y="0"/>
            <a:ext cx="9144000" cy="7190656"/>
          </a:xfrm>
          <a:prstGeom prst="rect">
            <a:avLst/>
          </a:prstGeom>
          <a:noFill/>
        </p:spPr>
      </p:pic>
      <p:sp>
        <p:nvSpPr>
          <p:cNvPr id="8" name="CasellaDiTesto 7"/>
          <p:cNvSpPr txBox="1"/>
          <p:nvPr/>
        </p:nvSpPr>
        <p:spPr>
          <a:xfrm flipV="1">
            <a:off x="6972884" y="332656"/>
            <a:ext cx="2195736" cy="1008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1" name="Picture 5" descr="http://www.omicsonline.org/reporting-system/universities/university-of-messina-909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85921" y="5684557"/>
            <a:ext cx="1105965" cy="110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49850" y="2505596"/>
            <a:ext cx="1182078" cy="3693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10725" y="1700661"/>
            <a:ext cx="1460329" cy="5728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3372" y="3238279"/>
            <a:ext cx="1075033" cy="5599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79925" y="4828849"/>
            <a:ext cx="921926" cy="596419"/>
          </a:xfrm>
          <a:prstGeom prst="rect">
            <a:avLst/>
          </a:prstGeom>
        </p:spPr>
      </p:pic>
      <p:pic>
        <p:nvPicPr>
          <p:cNvPr id="16" name="Picture 2" descr="New frontie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66805" y="985706"/>
            <a:ext cx="1748171" cy="46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78212" y="4099116"/>
            <a:ext cx="1525349" cy="396720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1177189" y="936519"/>
            <a:ext cx="5616624" cy="165618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5AC285"/>
                </a:solidFill>
              </a:rPr>
              <a:t>Why frontierCities?</a:t>
            </a:r>
            <a:endParaRPr lang="en-GB" b="1" dirty="0">
              <a:solidFill>
                <a:srgbClr val="5AC285"/>
              </a:solidFill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67544" y="2273548"/>
            <a:ext cx="6768752" cy="483322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GB" sz="2000" b="1" dirty="0" smtClean="0">
                <a:solidFill>
                  <a:srgbClr val="002159"/>
                </a:solidFill>
              </a:rPr>
              <a:t>Needs Assessment: </a:t>
            </a:r>
            <a:r>
              <a:rPr lang="en-GB" sz="2000" dirty="0" smtClean="0"/>
              <a:t>We assist cities identify their smart mobility needs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b="1" dirty="0" smtClean="0">
                <a:solidFill>
                  <a:srgbClr val="002159"/>
                </a:solidFill>
              </a:rPr>
              <a:t>Partnerships: </a:t>
            </a:r>
            <a:r>
              <a:rPr lang="en-GB" sz="2000" dirty="0" smtClean="0"/>
              <a:t>Match proposals which address a city’s specific needs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b="1" dirty="0" smtClean="0">
                <a:solidFill>
                  <a:srgbClr val="002159"/>
                </a:solidFill>
              </a:rPr>
              <a:t>Support:</a:t>
            </a:r>
            <a:r>
              <a:rPr lang="en-GB" sz="2000" dirty="0" smtClean="0"/>
              <a:t> We will offer business &amp; technical support to the ensure high quality customised application development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b="1" dirty="0" smtClean="0">
                <a:solidFill>
                  <a:srgbClr val="002159"/>
                </a:solidFill>
              </a:rPr>
              <a:t>Cost:</a:t>
            </a:r>
            <a:r>
              <a:rPr lang="en-GB" sz="2000" dirty="0" smtClean="0"/>
              <a:t> Cities will not have to pay for the cost of the application’s development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b="1" dirty="0" smtClean="0">
                <a:solidFill>
                  <a:srgbClr val="002159"/>
                </a:solidFill>
              </a:rPr>
              <a:t>Positive Impact: </a:t>
            </a:r>
            <a:r>
              <a:rPr lang="en-GB" sz="2000" dirty="0" smtClean="0"/>
              <a:t>Once applications are deployed they will increase the quality of life of citizens and your city’s smart mobility performance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b="1" dirty="0" smtClean="0">
                <a:solidFill>
                  <a:srgbClr val="002159"/>
                </a:solidFill>
              </a:rPr>
              <a:t>Profile: </a:t>
            </a:r>
            <a:r>
              <a:rPr lang="en-GB" sz="2000" dirty="0" smtClean="0"/>
              <a:t>Showcase your city as a forward-looking actor embracing future internet technology applications.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000" dirty="0" smtClean="0"/>
          </a:p>
          <a:p>
            <a:pPr>
              <a:buFont typeface="Wingdings" panose="05000000000000000000" pitchFamily="2" charset="2"/>
              <a:buChar char="§"/>
            </a:pP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20856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per-powerpoint-B-04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400" y="12000"/>
            <a:ext cx="9144000" cy="7190656"/>
          </a:xfrm>
          <a:prstGeom prst="rect">
            <a:avLst/>
          </a:prstGeom>
          <a:noFill/>
        </p:spPr>
      </p:pic>
      <p:sp>
        <p:nvSpPr>
          <p:cNvPr id="8" name="CasellaDiTesto 7"/>
          <p:cNvSpPr txBox="1"/>
          <p:nvPr/>
        </p:nvSpPr>
        <p:spPr>
          <a:xfrm flipV="1">
            <a:off x="6972884" y="332656"/>
            <a:ext cx="2195736" cy="1008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1" name="Picture 5" descr="http://www.omicsonline.org/reporting-system/universities/university-of-messina-909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85921" y="5684557"/>
            <a:ext cx="1105965" cy="110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49850" y="2505596"/>
            <a:ext cx="1182078" cy="3693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10725" y="1700661"/>
            <a:ext cx="1460329" cy="5728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3372" y="3238279"/>
            <a:ext cx="1075033" cy="5599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79925" y="4828849"/>
            <a:ext cx="921926" cy="596419"/>
          </a:xfrm>
          <a:prstGeom prst="rect">
            <a:avLst/>
          </a:prstGeom>
        </p:spPr>
      </p:pic>
      <p:pic>
        <p:nvPicPr>
          <p:cNvPr id="16" name="Picture 2" descr="New frontie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66805" y="985706"/>
            <a:ext cx="1748171" cy="46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78212" y="4099116"/>
            <a:ext cx="1525349" cy="396720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221971" y="1157734"/>
            <a:ext cx="6989716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5AC285"/>
                </a:solidFill>
              </a:rPr>
              <a:t>Application Process</a:t>
            </a:r>
            <a:endParaRPr lang="en-GB" b="1" dirty="0">
              <a:solidFill>
                <a:srgbClr val="5AC285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81325" y="4360735"/>
            <a:ext cx="6512109" cy="2453658"/>
            <a:chOff x="1515904" y="2410512"/>
            <a:chExt cx="7030954" cy="2778259"/>
          </a:xfrm>
        </p:grpSpPr>
        <p:sp>
          <p:nvSpPr>
            <p:cNvPr id="22" name="Right Arrow 21"/>
            <p:cNvSpPr/>
            <p:nvPr/>
          </p:nvSpPr>
          <p:spPr>
            <a:xfrm>
              <a:off x="1515904" y="2410512"/>
              <a:ext cx="7030954" cy="2778259"/>
            </a:xfrm>
            <a:prstGeom prst="rightArrow">
              <a:avLst/>
            </a:prstGeom>
            <a:solidFill>
              <a:srgbClr val="002159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3254237" y="2776373"/>
              <a:ext cx="1438126" cy="2038127"/>
            </a:xfrm>
            <a:custGeom>
              <a:avLst/>
              <a:gdLst>
                <a:gd name="connsiteX0" fmla="*/ 0 w 1416467"/>
                <a:gd name="connsiteY0" fmla="*/ 184654 h 1107903"/>
                <a:gd name="connsiteX1" fmla="*/ 184654 w 1416467"/>
                <a:gd name="connsiteY1" fmla="*/ 0 h 1107903"/>
                <a:gd name="connsiteX2" fmla="*/ 1231813 w 1416467"/>
                <a:gd name="connsiteY2" fmla="*/ 0 h 1107903"/>
                <a:gd name="connsiteX3" fmla="*/ 1416467 w 1416467"/>
                <a:gd name="connsiteY3" fmla="*/ 184654 h 1107903"/>
                <a:gd name="connsiteX4" fmla="*/ 1416467 w 1416467"/>
                <a:gd name="connsiteY4" fmla="*/ 923249 h 1107903"/>
                <a:gd name="connsiteX5" fmla="*/ 1231813 w 1416467"/>
                <a:gd name="connsiteY5" fmla="*/ 1107903 h 1107903"/>
                <a:gd name="connsiteX6" fmla="*/ 184654 w 1416467"/>
                <a:gd name="connsiteY6" fmla="*/ 1107903 h 1107903"/>
                <a:gd name="connsiteX7" fmla="*/ 0 w 1416467"/>
                <a:gd name="connsiteY7" fmla="*/ 923249 h 1107903"/>
                <a:gd name="connsiteX8" fmla="*/ 0 w 1416467"/>
                <a:gd name="connsiteY8" fmla="*/ 184654 h 1107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6467" h="1107903">
                  <a:moveTo>
                    <a:pt x="0" y="184654"/>
                  </a:moveTo>
                  <a:cubicBezTo>
                    <a:pt x="0" y="82672"/>
                    <a:pt x="82672" y="0"/>
                    <a:pt x="184654" y="0"/>
                  </a:cubicBezTo>
                  <a:lnTo>
                    <a:pt x="1231813" y="0"/>
                  </a:lnTo>
                  <a:cubicBezTo>
                    <a:pt x="1333795" y="0"/>
                    <a:pt x="1416467" y="82672"/>
                    <a:pt x="1416467" y="184654"/>
                  </a:cubicBezTo>
                  <a:lnTo>
                    <a:pt x="1416467" y="923249"/>
                  </a:lnTo>
                  <a:cubicBezTo>
                    <a:pt x="1416467" y="1025231"/>
                    <a:pt x="1333795" y="1107903"/>
                    <a:pt x="1231813" y="1107903"/>
                  </a:cubicBezTo>
                  <a:lnTo>
                    <a:pt x="184654" y="1107903"/>
                  </a:lnTo>
                  <a:cubicBezTo>
                    <a:pt x="82672" y="1107903"/>
                    <a:pt x="0" y="1025231"/>
                    <a:pt x="0" y="923249"/>
                  </a:cubicBezTo>
                  <a:lnTo>
                    <a:pt x="0" y="184654"/>
                  </a:lnTo>
                  <a:close/>
                </a:path>
              </a:pathLst>
            </a:custGeom>
            <a:solidFill>
              <a:srgbClr val="5AC28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1233" tIns="111233" rIns="111233" bIns="111233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500" dirty="0">
                <a:solidFill>
                  <a:prstClr val="white"/>
                </a:solidFill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1646059" y="2780579"/>
              <a:ext cx="1438126" cy="2038127"/>
            </a:xfrm>
            <a:custGeom>
              <a:avLst/>
              <a:gdLst>
                <a:gd name="connsiteX0" fmla="*/ 0 w 1416467"/>
                <a:gd name="connsiteY0" fmla="*/ 184654 h 1107903"/>
                <a:gd name="connsiteX1" fmla="*/ 184654 w 1416467"/>
                <a:gd name="connsiteY1" fmla="*/ 0 h 1107903"/>
                <a:gd name="connsiteX2" fmla="*/ 1231813 w 1416467"/>
                <a:gd name="connsiteY2" fmla="*/ 0 h 1107903"/>
                <a:gd name="connsiteX3" fmla="*/ 1416467 w 1416467"/>
                <a:gd name="connsiteY3" fmla="*/ 184654 h 1107903"/>
                <a:gd name="connsiteX4" fmla="*/ 1416467 w 1416467"/>
                <a:gd name="connsiteY4" fmla="*/ 923249 h 1107903"/>
                <a:gd name="connsiteX5" fmla="*/ 1231813 w 1416467"/>
                <a:gd name="connsiteY5" fmla="*/ 1107903 h 1107903"/>
                <a:gd name="connsiteX6" fmla="*/ 184654 w 1416467"/>
                <a:gd name="connsiteY6" fmla="*/ 1107903 h 1107903"/>
                <a:gd name="connsiteX7" fmla="*/ 0 w 1416467"/>
                <a:gd name="connsiteY7" fmla="*/ 923249 h 1107903"/>
                <a:gd name="connsiteX8" fmla="*/ 0 w 1416467"/>
                <a:gd name="connsiteY8" fmla="*/ 184654 h 1107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6467" h="1107903">
                  <a:moveTo>
                    <a:pt x="0" y="184654"/>
                  </a:moveTo>
                  <a:cubicBezTo>
                    <a:pt x="0" y="82672"/>
                    <a:pt x="82672" y="0"/>
                    <a:pt x="184654" y="0"/>
                  </a:cubicBezTo>
                  <a:lnTo>
                    <a:pt x="1231813" y="0"/>
                  </a:lnTo>
                  <a:cubicBezTo>
                    <a:pt x="1333795" y="0"/>
                    <a:pt x="1416467" y="82672"/>
                    <a:pt x="1416467" y="184654"/>
                  </a:cubicBezTo>
                  <a:lnTo>
                    <a:pt x="1416467" y="923249"/>
                  </a:lnTo>
                  <a:cubicBezTo>
                    <a:pt x="1416467" y="1025231"/>
                    <a:pt x="1333795" y="1107903"/>
                    <a:pt x="1231813" y="1107903"/>
                  </a:cubicBezTo>
                  <a:lnTo>
                    <a:pt x="184654" y="1107903"/>
                  </a:lnTo>
                  <a:cubicBezTo>
                    <a:pt x="82672" y="1107903"/>
                    <a:pt x="0" y="1025231"/>
                    <a:pt x="0" y="923249"/>
                  </a:cubicBezTo>
                  <a:lnTo>
                    <a:pt x="0" y="184654"/>
                  </a:lnTo>
                  <a:close/>
                </a:path>
              </a:pathLst>
            </a:custGeom>
            <a:solidFill>
              <a:srgbClr val="5AC28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1233" tIns="111233" rIns="111233" bIns="111233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500" dirty="0">
                <a:solidFill>
                  <a:prstClr val="white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803937" y="3070033"/>
              <a:ext cx="108012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prstClr val="white"/>
                  </a:solidFill>
                </a:rPr>
                <a:t>Call Opens </a:t>
              </a:r>
            </a:p>
            <a:p>
              <a:pPr algn="ctr"/>
              <a:r>
                <a:rPr lang="en-GB" b="1" dirty="0" smtClean="0">
                  <a:solidFill>
                    <a:prstClr val="white"/>
                  </a:solidFill>
                </a:rPr>
                <a:t>Nov 20</a:t>
              </a:r>
              <a:r>
                <a:rPr lang="en-GB" b="1" baseline="30000" dirty="0" smtClean="0">
                  <a:solidFill>
                    <a:prstClr val="white"/>
                  </a:solidFill>
                </a:rPr>
                <a:t>th</a:t>
              </a:r>
              <a:r>
                <a:rPr lang="en-GB" b="1" dirty="0" smtClean="0">
                  <a:solidFill>
                    <a:prstClr val="white"/>
                  </a:solidFill>
                </a:rPr>
                <a:t> 2014</a:t>
              </a:r>
            </a:p>
          </p:txBody>
        </p:sp>
        <p:sp>
          <p:nvSpPr>
            <p:cNvPr id="26" name="Freeform 25"/>
            <p:cNvSpPr/>
            <p:nvPr/>
          </p:nvSpPr>
          <p:spPr>
            <a:xfrm>
              <a:off x="4862416" y="2773729"/>
              <a:ext cx="1438126" cy="2038127"/>
            </a:xfrm>
            <a:custGeom>
              <a:avLst/>
              <a:gdLst>
                <a:gd name="connsiteX0" fmla="*/ 0 w 1416467"/>
                <a:gd name="connsiteY0" fmla="*/ 184654 h 1107903"/>
                <a:gd name="connsiteX1" fmla="*/ 184654 w 1416467"/>
                <a:gd name="connsiteY1" fmla="*/ 0 h 1107903"/>
                <a:gd name="connsiteX2" fmla="*/ 1231813 w 1416467"/>
                <a:gd name="connsiteY2" fmla="*/ 0 h 1107903"/>
                <a:gd name="connsiteX3" fmla="*/ 1416467 w 1416467"/>
                <a:gd name="connsiteY3" fmla="*/ 184654 h 1107903"/>
                <a:gd name="connsiteX4" fmla="*/ 1416467 w 1416467"/>
                <a:gd name="connsiteY4" fmla="*/ 923249 h 1107903"/>
                <a:gd name="connsiteX5" fmla="*/ 1231813 w 1416467"/>
                <a:gd name="connsiteY5" fmla="*/ 1107903 h 1107903"/>
                <a:gd name="connsiteX6" fmla="*/ 184654 w 1416467"/>
                <a:gd name="connsiteY6" fmla="*/ 1107903 h 1107903"/>
                <a:gd name="connsiteX7" fmla="*/ 0 w 1416467"/>
                <a:gd name="connsiteY7" fmla="*/ 923249 h 1107903"/>
                <a:gd name="connsiteX8" fmla="*/ 0 w 1416467"/>
                <a:gd name="connsiteY8" fmla="*/ 184654 h 1107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6467" h="1107903">
                  <a:moveTo>
                    <a:pt x="0" y="184654"/>
                  </a:moveTo>
                  <a:cubicBezTo>
                    <a:pt x="0" y="82672"/>
                    <a:pt x="82672" y="0"/>
                    <a:pt x="184654" y="0"/>
                  </a:cubicBezTo>
                  <a:lnTo>
                    <a:pt x="1231813" y="0"/>
                  </a:lnTo>
                  <a:cubicBezTo>
                    <a:pt x="1333795" y="0"/>
                    <a:pt x="1416467" y="82672"/>
                    <a:pt x="1416467" y="184654"/>
                  </a:cubicBezTo>
                  <a:lnTo>
                    <a:pt x="1416467" y="923249"/>
                  </a:lnTo>
                  <a:cubicBezTo>
                    <a:pt x="1416467" y="1025231"/>
                    <a:pt x="1333795" y="1107903"/>
                    <a:pt x="1231813" y="1107903"/>
                  </a:cubicBezTo>
                  <a:lnTo>
                    <a:pt x="184654" y="1107903"/>
                  </a:lnTo>
                  <a:cubicBezTo>
                    <a:pt x="82672" y="1107903"/>
                    <a:pt x="0" y="1025231"/>
                    <a:pt x="0" y="923249"/>
                  </a:cubicBezTo>
                  <a:lnTo>
                    <a:pt x="0" y="184654"/>
                  </a:lnTo>
                  <a:close/>
                </a:path>
              </a:pathLst>
            </a:custGeom>
            <a:solidFill>
              <a:srgbClr val="5AC28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1233" tIns="111233" rIns="111233" bIns="111233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500" b="1" dirty="0">
                <a:solidFill>
                  <a:prstClr val="white"/>
                </a:solidFill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>
              <a:off x="6470595" y="2773729"/>
              <a:ext cx="1438126" cy="2038127"/>
            </a:xfrm>
            <a:custGeom>
              <a:avLst/>
              <a:gdLst>
                <a:gd name="connsiteX0" fmla="*/ 0 w 1416467"/>
                <a:gd name="connsiteY0" fmla="*/ 184654 h 1107903"/>
                <a:gd name="connsiteX1" fmla="*/ 184654 w 1416467"/>
                <a:gd name="connsiteY1" fmla="*/ 0 h 1107903"/>
                <a:gd name="connsiteX2" fmla="*/ 1231813 w 1416467"/>
                <a:gd name="connsiteY2" fmla="*/ 0 h 1107903"/>
                <a:gd name="connsiteX3" fmla="*/ 1416467 w 1416467"/>
                <a:gd name="connsiteY3" fmla="*/ 184654 h 1107903"/>
                <a:gd name="connsiteX4" fmla="*/ 1416467 w 1416467"/>
                <a:gd name="connsiteY4" fmla="*/ 923249 h 1107903"/>
                <a:gd name="connsiteX5" fmla="*/ 1231813 w 1416467"/>
                <a:gd name="connsiteY5" fmla="*/ 1107903 h 1107903"/>
                <a:gd name="connsiteX6" fmla="*/ 184654 w 1416467"/>
                <a:gd name="connsiteY6" fmla="*/ 1107903 h 1107903"/>
                <a:gd name="connsiteX7" fmla="*/ 0 w 1416467"/>
                <a:gd name="connsiteY7" fmla="*/ 923249 h 1107903"/>
                <a:gd name="connsiteX8" fmla="*/ 0 w 1416467"/>
                <a:gd name="connsiteY8" fmla="*/ 184654 h 1107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6467" h="1107903">
                  <a:moveTo>
                    <a:pt x="0" y="184654"/>
                  </a:moveTo>
                  <a:cubicBezTo>
                    <a:pt x="0" y="82672"/>
                    <a:pt x="82672" y="0"/>
                    <a:pt x="184654" y="0"/>
                  </a:cubicBezTo>
                  <a:lnTo>
                    <a:pt x="1231813" y="0"/>
                  </a:lnTo>
                  <a:cubicBezTo>
                    <a:pt x="1333795" y="0"/>
                    <a:pt x="1416467" y="82672"/>
                    <a:pt x="1416467" y="184654"/>
                  </a:cubicBezTo>
                  <a:lnTo>
                    <a:pt x="1416467" y="923249"/>
                  </a:lnTo>
                  <a:cubicBezTo>
                    <a:pt x="1416467" y="1025231"/>
                    <a:pt x="1333795" y="1107903"/>
                    <a:pt x="1231813" y="1107903"/>
                  </a:cubicBezTo>
                  <a:lnTo>
                    <a:pt x="184654" y="1107903"/>
                  </a:lnTo>
                  <a:cubicBezTo>
                    <a:pt x="82672" y="1107903"/>
                    <a:pt x="0" y="1025231"/>
                    <a:pt x="0" y="923249"/>
                  </a:cubicBezTo>
                  <a:lnTo>
                    <a:pt x="0" y="184654"/>
                  </a:lnTo>
                  <a:close/>
                </a:path>
              </a:pathLst>
            </a:custGeom>
            <a:solidFill>
              <a:srgbClr val="5AC28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1233" tIns="111233" rIns="111233" bIns="111233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500" dirty="0">
                <a:solidFill>
                  <a:prstClr val="white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628473" y="3208535"/>
              <a:ext cx="1140935" cy="1045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prstClr val="white"/>
                  </a:solidFill>
                </a:rPr>
                <a:t>Grantees to be Selected 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839652" y="2833817"/>
              <a:ext cx="1472268" cy="1672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prstClr val="white"/>
                  </a:solidFill>
                </a:rPr>
                <a:t>Step 2</a:t>
              </a:r>
            </a:p>
            <a:p>
              <a:pPr algn="ctr"/>
              <a:r>
                <a:rPr lang="en-GB" b="1" dirty="0" smtClean="0">
                  <a:solidFill>
                    <a:prstClr val="white"/>
                  </a:solidFill>
                </a:rPr>
                <a:t>Submission Date </a:t>
              </a:r>
            </a:p>
            <a:p>
              <a:pPr algn="ctr"/>
              <a:r>
                <a:rPr lang="en-GB" b="1" dirty="0">
                  <a:solidFill>
                    <a:prstClr val="white"/>
                  </a:solidFill>
                </a:rPr>
                <a:t>M</a:t>
              </a:r>
              <a:r>
                <a:rPr lang="en-GB" b="1" dirty="0" smtClean="0">
                  <a:solidFill>
                    <a:prstClr val="white"/>
                  </a:solidFill>
                </a:rPr>
                <a:t>arch 14</a:t>
              </a:r>
              <a:r>
                <a:rPr lang="en-GB" b="1" baseline="30000" dirty="0" smtClean="0">
                  <a:solidFill>
                    <a:prstClr val="white"/>
                  </a:solidFill>
                </a:rPr>
                <a:t>th</a:t>
              </a:r>
              <a:r>
                <a:rPr lang="en-GB" b="1" dirty="0" smtClean="0">
                  <a:solidFill>
                    <a:prstClr val="white"/>
                  </a:solidFill>
                </a:rPr>
                <a:t> 2015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248662" y="2904843"/>
              <a:ext cx="1443700" cy="1672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prstClr val="white"/>
                  </a:solidFill>
                </a:rPr>
                <a:t>Step 1 </a:t>
              </a:r>
            </a:p>
            <a:p>
              <a:pPr algn="ctr"/>
              <a:r>
                <a:rPr lang="en-GB" b="1" dirty="0" smtClean="0">
                  <a:solidFill>
                    <a:prstClr val="white"/>
                  </a:solidFill>
                </a:rPr>
                <a:t>Submission Date</a:t>
              </a:r>
            </a:p>
            <a:p>
              <a:pPr algn="ctr"/>
              <a:r>
                <a:rPr lang="en-GB" b="1" dirty="0" smtClean="0">
                  <a:solidFill>
                    <a:prstClr val="white"/>
                  </a:solidFill>
                </a:rPr>
                <a:t>Jan 14</a:t>
              </a:r>
              <a:r>
                <a:rPr lang="en-GB" b="1" baseline="30000" dirty="0" smtClean="0">
                  <a:solidFill>
                    <a:prstClr val="white"/>
                  </a:solidFill>
                </a:rPr>
                <a:t>th</a:t>
              </a:r>
              <a:r>
                <a:rPr lang="en-GB" b="1" dirty="0" smtClean="0">
                  <a:solidFill>
                    <a:prstClr val="white"/>
                  </a:solidFill>
                </a:rPr>
                <a:t> 2015 </a:t>
              </a:r>
            </a:p>
          </p:txBody>
        </p:sp>
      </p:grpSp>
      <p:sp>
        <p:nvSpPr>
          <p:cNvPr id="31" name="Down Arrow Callout 30"/>
          <p:cNvSpPr/>
          <p:nvPr/>
        </p:nvSpPr>
        <p:spPr>
          <a:xfrm>
            <a:off x="2191379" y="3545828"/>
            <a:ext cx="2821504" cy="1005776"/>
          </a:xfrm>
          <a:prstGeom prst="downArrowCallout">
            <a:avLst/>
          </a:prstGeom>
          <a:solidFill>
            <a:srgbClr val="0021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2522011" y="3518238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Two-Step Application Process 	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1916832"/>
            <a:ext cx="65053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frontierCities will launch our call for proposals from applicants on November 20</a:t>
            </a:r>
            <a:r>
              <a:rPr lang="en-GB" baseline="30000" dirty="0" smtClean="0"/>
              <a:t>th</a:t>
            </a:r>
            <a:r>
              <a:rPr lang="en-GB" dirty="0"/>
              <a:t> </a:t>
            </a:r>
            <a:r>
              <a:rPr lang="en-GB" dirty="0" smtClean="0"/>
              <a:t>with our final deadline for proposals closing on March 14</a:t>
            </a:r>
            <a:r>
              <a:rPr lang="en-GB" baseline="30000" dirty="0" smtClean="0"/>
              <a:t>th</a:t>
            </a:r>
            <a:r>
              <a:rPr lang="en-GB" dirty="0" smtClean="0"/>
              <a:t>. During this period we will be seeking interested cities to participate in frontierCities. Once we have selected our grantees we will then match their proposals with interested cities.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2991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per-powerpoint-B-04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400" y="12000"/>
            <a:ext cx="9144000" cy="7190656"/>
          </a:xfrm>
          <a:prstGeom prst="rect">
            <a:avLst/>
          </a:prstGeom>
          <a:noFill/>
        </p:spPr>
      </p:pic>
      <p:sp>
        <p:nvSpPr>
          <p:cNvPr id="8" name="CasellaDiTesto 7"/>
          <p:cNvSpPr txBox="1"/>
          <p:nvPr/>
        </p:nvSpPr>
        <p:spPr>
          <a:xfrm flipV="1">
            <a:off x="6972884" y="332656"/>
            <a:ext cx="2195736" cy="1008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1" name="Picture 5" descr="http://www.omicsonline.org/reporting-system/universities/university-of-messina-909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85921" y="5684557"/>
            <a:ext cx="1105965" cy="110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49850" y="2505596"/>
            <a:ext cx="1182078" cy="3693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10725" y="1700661"/>
            <a:ext cx="1460329" cy="5728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3372" y="3238279"/>
            <a:ext cx="1075033" cy="5599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79925" y="4828849"/>
            <a:ext cx="921926" cy="596419"/>
          </a:xfrm>
          <a:prstGeom prst="rect">
            <a:avLst/>
          </a:prstGeom>
        </p:spPr>
      </p:pic>
      <p:pic>
        <p:nvPicPr>
          <p:cNvPr id="16" name="Picture 2" descr="New frontie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66805" y="985706"/>
            <a:ext cx="1748171" cy="46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78212" y="4099116"/>
            <a:ext cx="1525349" cy="396720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395536" y="1087981"/>
            <a:ext cx="64292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rgbClr val="5AC285"/>
                </a:solidFill>
              </a:rPr>
              <a:t>Interested in Participating ?</a:t>
            </a:r>
            <a:endParaRPr lang="en-GB" dirty="0">
              <a:solidFill>
                <a:srgbClr val="5AC285"/>
              </a:solidFill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301494" y="2218755"/>
            <a:ext cx="6648572" cy="227708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GB" sz="2000" dirty="0" smtClean="0">
                <a:sym typeface="Wingdings" panose="05000000000000000000" pitchFamily="2" charset="2"/>
              </a:rPr>
              <a:t>Right now we’re preparing our launch on </a:t>
            </a:r>
            <a:r>
              <a:rPr lang="en-GB" sz="2000" b="1" dirty="0" smtClean="0">
                <a:solidFill>
                  <a:srgbClr val="002159"/>
                </a:solidFill>
                <a:sym typeface="Wingdings" panose="05000000000000000000" pitchFamily="2" charset="2"/>
              </a:rPr>
              <a:t>November 20th </a:t>
            </a:r>
          </a:p>
          <a:p>
            <a:pPr marL="285750" indent="-285750"/>
            <a:endParaRPr lang="en-GB" sz="2000" dirty="0" smtClean="0">
              <a:sym typeface="Wingdings" panose="05000000000000000000" pitchFamily="2" charset="2"/>
            </a:endParaRPr>
          </a:p>
          <a:p>
            <a:pPr marL="285750" indent="-285750"/>
            <a:r>
              <a:rPr lang="en-GB" sz="2000" dirty="0" smtClean="0">
                <a:sym typeface="Wingdings" panose="05000000000000000000" pitchFamily="2" charset="2"/>
              </a:rPr>
              <a:t>In the meantime contact us and register your interest and we’ll be in touch with you!</a:t>
            </a:r>
          </a:p>
          <a:p>
            <a:pPr marL="285750" indent="-285750"/>
            <a:endParaRPr lang="en-GB" sz="2000" dirty="0">
              <a:sym typeface="Wingdings" panose="05000000000000000000" pitchFamily="2" charset="2"/>
            </a:endParaRPr>
          </a:p>
          <a:p>
            <a:pPr marL="285750" indent="-285750"/>
            <a:endParaRPr lang="en-GB" sz="20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sz="2000" dirty="0">
              <a:sym typeface="Wingdings" panose="05000000000000000000" pitchFamily="2" charset="2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03348" y="4378267"/>
            <a:ext cx="2160240" cy="2357648"/>
            <a:chOff x="899592" y="3501008"/>
            <a:chExt cx="2160240" cy="1944216"/>
          </a:xfrm>
          <a:solidFill>
            <a:srgbClr val="5AC285"/>
          </a:solidFill>
        </p:grpSpPr>
        <p:sp>
          <p:nvSpPr>
            <p:cNvPr id="21" name="Right Arrow 20"/>
            <p:cNvSpPr/>
            <p:nvPr/>
          </p:nvSpPr>
          <p:spPr>
            <a:xfrm>
              <a:off x="899592" y="3501008"/>
              <a:ext cx="2160240" cy="1944216"/>
            </a:xfrm>
            <a:prstGeom prst="rightArrow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solidFill>
                  <a:schemeClr val="bg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99592" y="4014012"/>
              <a:ext cx="1800200" cy="76141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b="1" dirty="0" smtClean="0">
                  <a:solidFill>
                    <a:schemeClr val="bg1"/>
                  </a:solidFill>
                </a:rPr>
                <a:t>Contact us:</a:t>
              </a:r>
            </a:p>
            <a:p>
              <a:r>
                <a:rPr lang="en-GB" b="1" dirty="0" smtClean="0">
                  <a:solidFill>
                    <a:schemeClr val="bg1"/>
                  </a:solidFill>
                  <a:hlinkClick r:id="rId10"/>
                </a:rPr>
                <a:t>cities@fi-frontiercities.eu</a:t>
              </a:r>
              <a:r>
                <a:rPr lang="en-GB" b="1" dirty="0" smtClean="0">
                  <a:solidFill>
                    <a:schemeClr val="bg1"/>
                  </a:solidFill>
                </a:rPr>
                <a:t> 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507604" y="4201713"/>
            <a:ext cx="2160240" cy="2534202"/>
            <a:chOff x="3347864" y="3501008"/>
            <a:chExt cx="2160240" cy="1944216"/>
          </a:xfrm>
          <a:solidFill>
            <a:srgbClr val="5AC285"/>
          </a:solidFill>
        </p:grpSpPr>
        <p:sp>
          <p:nvSpPr>
            <p:cNvPr id="24" name="Right Arrow 23"/>
            <p:cNvSpPr/>
            <p:nvPr/>
          </p:nvSpPr>
          <p:spPr>
            <a:xfrm>
              <a:off x="3347864" y="3501008"/>
              <a:ext cx="2160240" cy="1944216"/>
            </a:xfrm>
            <a:prstGeom prst="rightArrow">
              <a:avLst/>
            </a:prstGeom>
            <a:solidFill>
              <a:srgbClr val="5AC28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347864" y="4040537"/>
              <a:ext cx="2160240" cy="70837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b="1" dirty="0" smtClean="0">
                  <a:solidFill>
                    <a:schemeClr val="bg1"/>
                  </a:solidFill>
                </a:rPr>
                <a:t>Visit our website: </a:t>
              </a:r>
              <a:r>
                <a:rPr lang="en-GB" b="1" dirty="0" smtClean="0">
                  <a:solidFill>
                    <a:schemeClr val="bg1"/>
                  </a:solidFill>
                  <a:hlinkClick r:id="rId11"/>
                </a:rPr>
                <a:t>www.fi-frontiercities.eu</a:t>
              </a:r>
              <a:r>
                <a:rPr lang="en-GB" b="1" dirty="0" smtClean="0">
                  <a:solidFill>
                    <a:schemeClr val="bg1"/>
                  </a:solidFill>
                </a:rPr>
                <a:t> 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843064" y="3464245"/>
            <a:ext cx="2129036" cy="3257358"/>
            <a:chOff x="5652120" y="3212976"/>
            <a:chExt cx="1872208" cy="2736304"/>
          </a:xfrm>
          <a:solidFill>
            <a:srgbClr val="5AC285"/>
          </a:solidFill>
        </p:grpSpPr>
        <p:sp>
          <p:nvSpPr>
            <p:cNvPr id="27" name="Rounded Rectangle 26"/>
            <p:cNvSpPr/>
            <p:nvPr/>
          </p:nvSpPr>
          <p:spPr>
            <a:xfrm>
              <a:off x="5652120" y="3212976"/>
              <a:ext cx="1872208" cy="2736304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solidFill>
                  <a:schemeClr val="bg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729300" y="3407572"/>
              <a:ext cx="1717848" cy="2404459"/>
            </a:xfrm>
            <a:prstGeom prst="rect">
              <a:avLst/>
            </a:prstGeom>
            <a:solidFill>
              <a:srgbClr val="5AC285"/>
            </a:solidFill>
          </p:spPr>
          <p:txBody>
            <a:bodyPr wrap="square" rtlCol="0" anchor="ctr">
              <a:spAutoFit/>
            </a:bodyPr>
            <a:lstStyle/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en-GB" b="1" dirty="0" smtClean="0">
                  <a:solidFill>
                    <a:schemeClr val="bg1"/>
                  </a:solidFill>
                </a:rPr>
                <a:t>We’ll keep you posted on upcoming events!</a:t>
              </a: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endParaRPr lang="en-GB" b="1" dirty="0">
                <a:solidFill>
                  <a:schemeClr val="bg1"/>
                </a:solidFill>
              </a:endParaRP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en-GB" b="1" dirty="0" smtClean="0">
                  <a:solidFill>
                    <a:schemeClr val="bg1"/>
                  </a:solidFill>
                </a:rPr>
                <a:t>We will update you with the latest frontierCities developments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03157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per-powerpoint-B-04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000"/>
            <a:ext cx="9144000" cy="7190656"/>
          </a:xfrm>
          <a:prstGeom prst="rect">
            <a:avLst/>
          </a:prstGeom>
          <a:noFill/>
        </p:spPr>
      </p:pic>
      <p:sp>
        <p:nvSpPr>
          <p:cNvPr id="8" name="CasellaDiTesto 7"/>
          <p:cNvSpPr txBox="1"/>
          <p:nvPr/>
        </p:nvSpPr>
        <p:spPr>
          <a:xfrm flipV="1">
            <a:off x="6972884" y="332656"/>
            <a:ext cx="2195736" cy="1008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1" name="Picture 5" descr="http://www.omicsonline.org/reporting-system/universities/university-of-messina-909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85921" y="5684557"/>
            <a:ext cx="1105965" cy="110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49850" y="2505596"/>
            <a:ext cx="1182078" cy="3693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10725" y="1700661"/>
            <a:ext cx="1460329" cy="5728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3372" y="3238279"/>
            <a:ext cx="1075033" cy="5599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79925" y="4828849"/>
            <a:ext cx="921926" cy="596419"/>
          </a:xfrm>
          <a:prstGeom prst="rect">
            <a:avLst/>
          </a:prstGeom>
        </p:spPr>
      </p:pic>
      <p:pic>
        <p:nvPicPr>
          <p:cNvPr id="16" name="Picture 2" descr="New frontie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66805" y="985706"/>
            <a:ext cx="1748171" cy="46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78212" y="4099116"/>
            <a:ext cx="1525349" cy="396720"/>
          </a:xfrm>
          <a:prstGeom prst="rect">
            <a:avLst/>
          </a:prstGeom>
        </p:spPr>
      </p:pic>
      <p:sp>
        <p:nvSpPr>
          <p:cNvPr id="29" name="Title 1"/>
          <p:cNvSpPr txBox="1">
            <a:spLocks/>
          </p:cNvSpPr>
          <p:nvPr/>
        </p:nvSpPr>
        <p:spPr>
          <a:xfrm>
            <a:off x="1822093" y="985706"/>
            <a:ext cx="468052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5AC285"/>
                </a:solidFill>
              </a:rPr>
              <a:t>Thank You</a:t>
            </a:r>
            <a:endParaRPr lang="en-GB" b="1" dirty="0">
              <a:solidFill>
                <a:srgbClr val="5AC285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67632" y="1753513"/>
            <a:ext cx="7199173" cy="4525963"/>
            <a:chOff x="813981" y="2034494"/>
            <a:chExt cx="7199173" cy="4525963"/>
          </a:xfrm>
        </p:grpSpPr>
        <p:sp>
          <p:nvSpPr>
            <p:cNvPr id="30" name="Content Placeholder 2"/>
            <p:cNvSpPr txBox="1">
              <a:spLocks/>
            </p:cNvSpPr>
            <p:nvPr/>
          </p:nvSpPr>
          <p:spPr>
            <a:xfrm>
              <a:off x="813981" y="2034494"/>
              <a:ext cx="7199173" cy="452596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lvl="1" indent="0">
                <a:buNone/>
              </a:pPr>
              <a:endParaRPr lang="en-GB" dirty="0" smtClean="0">
                <a:hlinkClick r:id="rId10"/>
              </a:endParaRPr>
            </a:p>
            <a:p>
              <a:pPr lvl="2"/>
              <a:r>
                <a:rPr lang="en-GB" dirty="0" smtClean="0">
                  <a:hlinkClick r:id="rId10"/>
                </a:rPr>
                <a:t> https://www.facebook.com/frontierCities</a:t>
              </a:r>
              <a:r>
                <a:rPr lang="en-GB" dirty="0" smtClean="0"/>
                <a:t> </a:t>
              </a:r>
            </a:p>
            <a:p>
              <a:pPr lvl="2"/>
              <a:endParaRPr lang="en-GB" dirty="0"/>
            </a:p>
            <a:p>
              <a:pPr lvl="2"/>
              <a:r>
                <a:rPr lang="en-GB" dirty="0" smtClean="0"/>
                <a:t> @</a:t>
              </a:r>
              <a:r>
                <a:rPr lang="en-GB" dirty="0" err="1" smtClean="0"/>
                <a:t>frontiercities</a:t>
              </a:r>
              <a:r>
                <a:rPr lang="en-GB" dirty="0" smtClean="0"/>
                <a:t> </a:t>
              </a:r>
            </a:p>
            <a:p>
              <a:endParaRPr lang="en-GB" dirty="0"/>
            </a:p>
          </p:txBody>
        </p:sp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2435590"/>
              <a:ext cx="683593" cy="686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5" descr="http://seven50.org/wp-content/uploads/2014/08/twitter-icon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1945" y="3353821"/>
              <a:ext cx="720080" cy="72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52326" y="4624046"/>
            <a:ext cx="3363299" cy="223395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7632" y="4624046"/>
            <a:ext cx="3252240" cy="2308324"/>
          </a:xfrm>
          <a:prstGeom prst="rect">
            <a:avLst/>
          </a:prstGeom>
          <a:solidFill>
            <a:srgbClr val="5AC28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Robbie Stakelum</a:t>
            </a:r>
          </a:p>
          <a:p>
            <a:pPr algn="ctr"/>
            <a:endParaRPr lang="en-GB" b="1" dirty="0" smtClean="0">
              <a:solidFill>
                <a:schemeClr val="bg1"/>
              </a:solidFill>
            </a:endParaRPr>
          </a:p>
          <a:p>
            <a:r>
              <a:rPr lang="en-GB" b="1" dirty="0" smtClean="0">
                <a:solidFill>
                  <a:schemeClr val="bg1"/>
                </a:solidFill>
                <a:hlinkClick r:id="rId14"/>
              </a:rPr>
              <a:t>projects3@frontierservices.eu</a:t>
            </a:r>
            <a:endParaRPr lang="en-GB" b="1" dirty="0" smtClean="0">
              <a:solidFill>
                <a:schemeClr val="bg1"/>
              </a:solidFill>
            </a:endParaRPr>
          </a:p>
          <a:p>
            <a:endParaRPr lang="en-GB" b="1" dirty="0" smtClean="0">
              <a:solidFill>
                <a:schemeClr val="bg1"/>
              </a:solidFill>
            </a:endParaRPr>
          </a:p>
          <a:p>
            <a:r>
              <a:rPr lang="en-GB" b="1" dirty="0" smtClean="0">
                <a:solidFill>
                  <a:schemeClr val="bg1"/>
                </a:solidFill>
                <a:hlinkClick r:id="rId15"/>
              </a:rPr>
              <a:t>cities@fi-frontiercities.eu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</a:p>
          <a:p>
            <a:endParaRPr lang="en-GB" b="1" dirty="0" smtClean="0">
              <a:solidFill>
                <a:schemeClr val="bg1"/>
              </a:solidFill>
            </a:endParaRPr>
          </a:p>
          <a:p>
            <a:r>
              <a:rPr lang="en-GB" b="1" dirty="0" smtClean="0">
                <a:solidFill>
                  <a:schemeClr val="bg1"/>
                </a:solidFill>
              </a:rPr>
              <a:t>+32 (0) 251 410 75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70369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1096</TotalTime>
  <Words>387</Words>
  <Application>Microsoft Office PowerPoint</Application>
  <PresentationFormat>On-screen Show (4:3)</PresentationFormat>
  <Paragraphs>76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Tema di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User</dc:creator>
  <cp:lastModifiedBy>RUBLOVA Dariya</cp:lastModifiedBy>
  <cp:revision>57</cp:revision>
  <cp:lastPrinted>2014-10-21T09:25:55Z</cp:lastPrinted>
  <dcterms:created xsi:type="dcterms:W3CDTF">2014-10-14T13:04:03Z</dcterms:created>
  <dcterms:modified xsi:type="dcterms:W3CDTF">2014-11-27T14:38:08Z</dcterms:modified>
</cp:coreProperties>
</file>