
<file path=[Content_Types].xml><?xml version="1.0" encoding="utf-8"?>
<Types xmlns="http://schemas.openxmlformats.org/package/2006/content-types">
  <Override PartName="/customXml/itemProps3.xml" ContentType="application/vnd.openxmlformats-officedocument.customXmlProperties+xml"/>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sldIdLst>
    <p:sldId id="257" r:id="rId7"/>
    <p:sldId id="258" r:id="rId8"/>
    <p:sldId id="259" r:id="rId9"/>
    <p:sldId id="260" r:id="rId10"/>
    <p:sldId id="261" r:id="rId11"/>
    <p:sldId id="275" r:id="rId12"/>
    <p:sldId id="270" r:id="rId13"/>
    <p:sldId id="263" r:id="rId14"/>
    <p:sldId id="276" r:id="rId15"/>
    <p:sldId id="267" r:id="rId16"/>
    <p:sldId id="268" r:id="rId17"/>
    <p:sldId id="269" r:id="rId18"/>
    <p:sldId id="271" r:id="rId19"/>
    <p:sldId id="272" r:id="rId20"/>
    <p:sldId id="293"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114" y="-6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129343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1545094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2356928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419925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198883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2831037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98872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4179194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2039670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95273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9589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3111866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592745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51972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463275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8"/>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197179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247513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3"/>
            <a:ext cx="10363200" cy="1362075"/>
          </a:xfrm>
        </p:spPr>
        <p:txBody>
          <a:bodyPr anchor="t"/>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379951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4042701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186622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1960890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2460834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3698824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2" y="273050"/>
            <a:ext cx="4011084" cy="1162050"/>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2988244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15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686934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3964937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41"/>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4641"/>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198289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294509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27213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1837227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53592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4180212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C608E577-5D24-4E5D-93B1-4A9700C47951}" type="datetimeFigureOut">
              <a:rPr lang="sv-SE" smtClean="0"/>
              <a:pPr/>
              <a:t>2018-11-19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3789033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8E577-5D24-4E5D-93B1-4A9700C47951}" type="datetimeFigureOut">
              <a:rPr lang="sv-SE" smtClean="0"/>
              <a:pPr/>
              <a:t>2018-11-19</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DB4CC-FEA5-4175-B113-30C693D70811}" type="slidenum">
              <a:rPr lang="sv-SE" smtClean="0"/>
              <a:pPr/>
              <a:t>‹#›</a:t>
            </a:fld>
            <a:endParaRPr lang="sv-SE"/>
          </a:p>
        </p:txBody>
      </p:sp>
    </p:spTree>
    <p:extLst>
      <p:ext uri="{BB962C8B-B14F-4D97-AF65-F5344CB8AC3E}">
        <p14:creationId xmlns:p14="http://schemas.microsoft.com/office/powerpoint/2010/main" xmlns="" val="598970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498930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6804F9-6F71-48C0-A7D7-F71D3274D37C}" type="datetimeFigureOut">
              <a:rPr lang="sv-SE" smtClean="0">
                <a:solidFill>
                  <a:prstClr val="black">
                    <a:tint val="75000"/>
                  </a:prstClr>
                </a:solidFill>
              </a:rPr>
              <a:pPr/>
              <a:t>2018-11-19</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B8E5F4-7370-49B4-8201-439F8DFCAA4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xmlns="" val="2342681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81069"/>
            <a:ext cx="9144000" cy="2387600"/>
          </a:xfrm>
        </p:spPr>
        <p:txBody>
          <a:bodyPr>
            <a:normAutofit/>
          </a:bodyPr>
          <a:lstStyle/>
          <a:p>
            <a:r>
              <a:rPr lang="sv-SE" b="1" i="1" dirty="0"/>
              <a:t>Ecological </a:t>
            </a:r>
            <a:r>
              <a:rPr lang="sv-SE" b="1" i="1" dirty="0" err="1"/>
              <a:t>Masculinities</a:t>
            </a:r>
            <a:r>
              <a:rPr lang="sv-SE" b="1" i="1" dirty="0"/>
              <a:t/>
            </a:r>
            <a:br>
              <a:rPr lang="sv-SE" b="1" i="1" dirty="0"/>
            </a:br>
            <a:r>
              <a:rPr lang="sv-SE" b="1" i="1" dirty="0"/>
              <a:t/>
            </a:r>
            <a:br>
              <a:rPr lang="sv-SE" b="1" i="1" dirty="0"/>
            </a:br>
            <a:endParaRPr lang="sv-SE" sz="3600" dirty="0"/>
          </a:p>
        </p:txBody>
      </p:sp>
      <p:sp>
        <p:nvSpPr>
          <p:cNvPr id="3" name="Underrubrik 2"/>
          <p:cNvSpPr>
            <a:spLocks noGrp="1"/>
          </p:cNvSpPr>
          <p:nvPr>
            <p:ph type="subTitle" idx="1"/>
          </p:nvPr>
        </p:nvSpPr>
        <p:spPr>
          <a:xfrm>
            <a:off x="1428466" y="5735638"/>
            <a:ext cx="9144000" cy="1655762"/>
          </a:xfrm>
        </p:spPr>
        <p:txBody>
          <a:bodyPr/>
          <a:lstStyle/>
          <a:p>
            <a:r>
              <a:rPr lang="sv-SE" dirty="0" err="1"/>
              <a:t>Assoc</a:t>
            </a:r>
            <a:r>
              <a:rPr lang="sv-SE" dirty="0"/>
              <a:t>. Prof. Martin Hultman </a:t>
            </a:r>
          </a:p>
          <a:p>
            <a:r>
              <a:rPr lang="sv-SE" dirty="0"/>
              <a:t>Chalmers University of </a:t>
            </a:r>
            <a:r>
              <a:rPr lang="sv-SE" dirty="0" err="1"/>
              <a:t>Technology</a:t>
            </a:r>
            <a:endParaRPr lang="sv-SE" dirty="0"/>
          </a:p>
        </p:txBody>
      </p:sp>
      <p:pic>
        <p:nvPicPr>
          <p:cNvPr id="4" name="Picture 3">
            <a:extLst>
              <a:ext uri="{FF2B5EF4-FFF2-40B4-BE49-F238E27FC236}">
                <a16:creationId xmlns:a16="http://schemas.microsoft.com/office/drawing/2014/main" xmlns="" id="{A791A9C3-E109-4176-9ED9-02558160BD9A}"/>
              </a:ext>
            </a:extLst>
          </p:cNvPr>
          <p:cNvPicPr>
            <a:picLocks noChangeAspect="1"/>
          </p:cNvPicPr>
          <p:nvPr/>
        </p:nvPicPr>
        <p:blipFill>
          <a:blip r:embed="rId2" cstate="print"/>
          <a:stretch>
            <a:fillRect/>
          </a:stretch>
        </p:blipFill>
        <p:spPr>
          <a:xfrm>
            <a:off x="4706471" y="1279439"/>
            <a:ext cx="2891117" cy="4433764"/>
          </a:xfrm>
          <a:prstGeom prst="rect">
            <a:avLst/>
          </a:prstGeom>
        </p:spPr>
      </p:pic>
    </p:spTree>
    <p:extLst>
      <p:ext uri="{BB962C8B-B14F-4D97-AF65-F5344CB8AC3E}">
        <p14:creationId xmlns:p14="http://schemas.microsoft.com/office/powerpoint/2010/main" xmlns="" val="329207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Second </a:t>
            </a:r>
            <a:r>
              <a:rPr lang="sv-SE" dirty="0" err="1"/>
              <a:t>stream</a:t>
            </a:r>
            <a:r>
              <a:rPr lang="sv-SE" dirty="0"/>
              <a:t>: Deep </a:t>
            </a:r>
            <a:r>
              <a:rPr lang="sv-SE" dirty="0" err="1"/>
              <a:t>ecology</a:t>
            </a:r>
            <a:r>
              <a:rPr lang="en-US" dirty="0"/>
              <a:t/>
            </a:r>
            <a:br>
              <a:rPr lang="en-US" dirty="0"/>
            </a:br>
            <a:endParaRPr lang="sv-SE" dirty="0"/>
          </a:p>
        </p:txBody>
      </p:sp>
      <p:sp>
        <p:nvSpPr>
          <p:cNvPr id="3" name="Platshållare för innehåll 2"/>
          <p:cNvSpPr>
            <a:spLocks noGrp="1"/>
          </p:cNvSpPr>
          <p:nvPr>
            <p:ph sz="half" idx="1"/>
          </p:nvPr>
        </p:nvSpPr>
        <p:spPr/>
        <p:txBody>
          <a:bodyPr>
            <a:normAutofit fontScale="70000" lnSpcReduction="20000"/>
          </a:bodyPr>
          <a:lstStyle/>
          <a:p>
            <a:r>
              <a:rPr lang="en-US" dirty="0"/>
              <a:t>Tense relationship that many individuals in Global North experience between celebrating the magnificent wilds juxtaposed against the dependence upon various forms of extractive industries.</a:t>
            </a:r>
          </a:p>
          <a:p>
            <a:r>
              <a:rPr lang="en-US" dirty="0"/>
              <a:t>Argue the need for deepen relationship with nature so that all come to know, feel, trust and identify with that relationship.</a:t>
            </a:r>
          </a:p>
          <a:p>
            <a:r>
              <a:rPr lang="en-US" dirty="0"/>
              <a:t>Humans do not have the right to reduce richness and diversity of life, but ought to only draw from Earth’s resources in order to satisfy vital needs.</a:t>
            </a:r>
          </a:p>
          <a:p>
            <a:r>
              <a:rPr lang="en-US" dirty="0"/>
              <a:t>Through </a:t>
            </a:r>
            <a:r>
              <a:rPr lang="en-US" dirty="0" err="1"/>
              <a:t>Ecosophy</a:t>
            </a:r>
            <a:r>
              <a:rPr lang="en-US" dirty="0"/>
              <a:t>-T, Arne Naess advocated for the rise of an ecological wisdom for every person who steps towards Self-realization! in connection with all Others</a:t>
            </a:r>
          </a:p>
          <a:p>
            <a:r>
              <a:rPr lang="en-US" dirty="0"/>
              <a:t>How to </a:t>
            </a:r>
            <a:r>
              <a:rPr lang="en-US" dirty="0" err="1"/>
              <a:t>ecologize</a:t>
            </a:r>
            <a:r>
              <a:rPr lang="en-US" dirty="0"/>
              <a:t> in cities and together? </a:t>
            </a:r>
            <a:endParaRPr lang="sv-SE" dirty="0"/>
          </a:p>
        </p:txBody>
      </p:sp>
      <p:pic>
        <p:nvPicPr>
          <p:cNvPr id="5" name="Content Placeholder 4">
            <a:extLst>
              <a:ext uri="{FF2B5EF4-FFF2-40B4-BE49-F238E27FC236}">
                <a16:creationId xmlns:a16="http://schemas.microsoft.com/office/drawing/2014/main" xmlns="" id="{086DD184-B76F-4151-8301-80F7A9C744A1}"/>
              </a:ext>
            </a:extLst>
          </p:cNvPr>
          <p:cNvPicPr>
            <a:picLocks noGrp="1" noChangeAspect="1"/>
          </p:cNvPicPr>
          <p:nvPr>
            <p:ph sz="half" idx="2"/>
          </p:nvPr>
        </p:nvPicPr>
        <p:blipFill>
          <a:blip r:embed="rId2" cstate="print"/>
          <a:stretch>
            <a:fillRect/>
          </a:stretch>
        </p:blipFill>
        <p:spPr>
          <a:xfrm>
            <a:off x="7567829" y="2415988"/>
            <a:ext cx="3974229" cy="2519660"/>
          </a:xfrm>
          <a:prstGeom prst="rect">
            <a:avLst/>
          </a:prstGeom>
        </p:spPr>
      </p:pic>
    </p:spTree>
    <p:extLst>
      <p:ext uri="{BB962C8B-B14F-4D97-AF65-F5344CB8AC3E}">
        <p14:creationId xmlns:p14="http://schemas.microsoft.com/office/powerpoint/2010/main" xmlns="" val="158638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Third</a:t>
            </a:r>
            <a:r>
              <a:rPr lang="sv-SE" dirty="0"/>
              <a:t> </a:t>
            </a:r>
            <a:r>
              <a:rPr lang="sv-SE" dirty="0" err="1"/>
              <a:t>stream</a:t>
            </a:r>
            <a:r>
              <a:rPr lang="sv-SE" dirty="0"/>
              <a:t>: </a:t>
            </a:r>
            <a:r>
              <a:rPr lang="sv-SE" dirty="0" err="1"/>
              <a:t>Ecological</a:t>
            </a:r>
            <a:r>
              <a:rPr lang="sv-SE" dirty="0"/>
              <a:t> Feminisms</a:t>
            </a:r>
          </a:p>
        </p:txBody>
      </p:sp>
      <p:sp>
        <p:nvSpPr>
          <p:cNvPr id="3" name="Platshållare för innehåll 2"/>
          <p:cNvSpPr>
            <a:spLocks noGrp="1"/>
          </p:cNvSpPr>
          <p:nvPr>
            <p:ph sz="half" idx="1"/>
          </p:nvPr>
        </p:nvSpPr>
        <p:spPr/>
        <p:txBody>
          <a:bodyPr>
            <a:normAutofit/>
          </a:bodyPr>
          <a:lstStyle/>
          <a:p>
            <a:r>
              <a:rPr lang="en-US" dirty="0"/>
              <a:t>Issues of power and domination</a:t>
            </a:r>
          </a:p>
          <a:p>
            <a:r>
              <a:rPr lang="en-US" dirty="0"/>
              <a:t>Gendered violence against women and Earth</a:t>
            </a:r>
          </a:p>
          <a:p>
            <a:r>
              <a:rPr lang="sv-SE" dirty="0" err="1"/>
              <a:t>Beyond</a:t>
            </a:r>
            <a:r>
              <a:rPr lang="sv-SE" dirty="0"/>
              <a:t> </a:t>
            </a:r>
            <a:r>
              <a:rPr lang="sv-SE" dirty="0" err="1"/>
              <a:t>Mothering</a:t>
            </a:r>
            <a:r>
              <a:rPr lang="sv-SE" dirty="0"/>
              <a:t> Earth</a:t>
            </a:r>
          </a:p>
          <a:p>
            <a:r>
              <a:rPr lang="sv-SE" dirty="0"/>
              <a:t>Queer </a:t>
            </a:r>
            <a:r>
              <a:rPr lang="sv-SE" dirty="0" err="1"/>
              <a:t>ecology</a:t>
            </a:r>
            <a:r>
              <a:rPr lang="sv-SE" dirty="0"/>
              <a:t> and material feminism</a:t>
            </a:r>
          </a:p>
          <a:p>
            <a:r>
              <a:rPr lang="sv-SE" dirty="0"/>
              <a:t>Not </a:t>
            </a:r>
            <a:r>
              <a:rPr lang="sv-SE" dirty="0" err="1"/>
              <a:t>exploring</a:t>
            </a:r>
            <a:r>
              <a:rPr lang="sv-SE" dirty="0"/>
              <a:t> so </a:t>
            </a:r>
            <a:r>
              <a:rPr lang="sv-SE" dirty="0" err="1"/>
              <a:t>much</a:t>
            </a:r>
            <a:r>
              <a:rPr lang="sv-SE" dirty="0"/>
              <a:t> </a:t>
            </a:r>
            <a:r>
              <a:rPr lang="sv-SE" dirty="0" err="1"/>
              <a:t>how</a:t>
            </a:r>
            <a:r>
              <a:rPr lang="sv-SE" dirty="0"/>
              <a:t> </a:t>
            </a:r>
            <a:r>
              <a:rPr lang="sv-SE" dirty="0" err="1"/>
              <a:t>maculinities</a:t>
            </a:r>
            <a:r>
              <a:rPr lang="sv-SE" dirty="0"/>
              <a:t> </a:t>
            </a:r>
            <a:r>
              <a:rPr lang="sv-SE" dirty="0" err="1"/>
              <a:t>can</a:t>
            </a:r>
            <a:r>
              <a:rPr lang="sv-SE" dirty="0"/>
              <a:t> be part of positive </a:t>
            </a:r>
            <a:r>
              <a:rPr lang="sv-SE" dirty="0" err="1"/>
              <a:t>change</a:t>
            </a:r>
            <a:r>
              <a:rPr lang="sv-SE" dirty="0"/>
              <a:t> </a:t>
            </a:r>
          </a:p>
        </p:txBody>
      </p:sp>
      <p:pic>
        <p:nvPicPr>
          <p:cNvPr id="5" name="Bildobjekt 1">
            <a:extLst>
              <a:ext uri="{FF2B5EF4-FFF2-40B4-BE49-F238E27FC236}">
                <a16:creationId xmlns:a16="http://schemas.microsoft.com/office/drawing/2014/main" xmlns="" id="{8D646410-BA50-4D60-BC4E-3A0FA116964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xmlns="" val="0"/>
              </a:ext>
            </a:extLst>
          </a:blip>
          <a:srcRect t="9378" b="42585"/>
          <a:stretch/>
        </p:blipFill>
        <p:spPr>
          <a:xfrm>
            <a:off x="7526880" y="2568388"/>
            <a:ext cx="3876225" cy="2482696"/>
          </a:xfrm>
          <a:prstGeom prst="rect">
            <a:avLst/>
          </a:prstGeom>
        </p:spPr>
      </p:pic>
    </p:spTree>
    <p:extLst>
      <p:ext uri="{BB962C8B-B14F-4D97-AF65-F5344CB8AC3E}">
        <p14:creationId xmlns:p14="http://schemas.microsoft.com/office/powerpoint/2010/main" xmlns="" val="977401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Fourth</a:t>
            </a:r>
            <a:r>
              <a:rPr lang="sv-SE" dirty="0"/>
              <a:t> </a:t>
            </a:r>
            <a:r>
              <a:rPr lang="sv-SE" dirty="0" err="1"/>
              <a:t>stream</a:t>
            </a:r>
            <a:r>
              <a:rPr lang="sv-SE" dirty="0"/>
              <a:t>: Feminist Care </a:t>
            </a:r>
            <a:r>
              <a:rPr lang="sv-SE" dirty="0" err="1"/>
              <a:t>theory</a:t>
            </a:r>
            <a:r>
              <a:rPr lang="sv-SE" dirty="0"/>
              <a:t> </a:t>
            </a:r>
          </a:p>
        </p:txBody>
      </p:sp>
      <p:sp>
        <p:nvSpPr>
          <p:cNvPr id="3" name="Platshållare för innehåll 2"/>
          <p:cNvSpPr>
            <a:spLocks noGrp="1"/>
          </p:cNvSpPr>
          <p:nvPr>
            <p:ph sz="half" idx="1"/>
          </p:nvPr>
        </p:nvSpPr>
        <p:spPr/>
        <p:txBody>
          <a:bodyPr>
            <a:normAutofit fontScale="85000" lnSpcReduction="10000"/>
          </a:bodyPr>
          <a:lstStyle/>
          <a:p>
            <a:r>
              <a:rPr lang="en-US" dirty="0"/>
              <a:t>Overall </a:t>
            </a:r>
            <a:r>
              <a:rPr lang="en-US" dirty="0" err="1"/>
              <a:t>malestream</a:t>
            </a:r>
            <a:r>
              <a:rPr lang="en-US" dirty="0"/>
              <a:t> care for selected others in a Utilitarian tradition</a:t>
            </a:r>
          </a:p>
          <a:p>
            <a:r>
              <a:rPr lang="en-US" dirty="0"/>
              <a:t>Western </a:t>
            </a:r>
            <a:r>
              <a:rPr lang="en-US" dirty="0" err="1"/>
              <a:t>malestream</a:t>
            </a:r>
            <a:r>
              <a:rPr lang="en-US" dirty="0"/>
              <a:t> constructs of care, which separate the human mind from embodied exchanges  between others and ourselves, giving little if any consideration to notions of the intrinsic value and the equal rights of all of life.</a:t>
            </a:r>
          </a:p>
          <a:p>
            <a:r>
              <a:rPr lang="en-US" dirty="0"/>
              <a:t>Men have the capacity to care, how could that be directed to the care for </a:t>
            </a:r>
            <a:r>
              <a:rPr lang="en-US" dirty="0" err="1"/>
              <a:t>glocal</a:t>
            </a:r>
            <a:r>
              <a:rPr lang="en-US" dirty="0"/>
              <a:t> commons and humans as well an non-human others? </a:t>
            </a:r>
          </a:p>
          <a:p>
            <a:endParaRPr lang="sv-SE" dirty="0"/>
          </a:p>
        </p:txBody>
      </p:sp>
      <p:pic>
        <p:nvPicPr>
          <p:cNvPr id="5" name="Content Placeholder 4">
            <a:extLst>
              <a:ext uri="{FF2B5EF4-FFF2-40B4-BE49-F238E27FC236}">
                <a16:creationId xmlns:a16="http://schemas.microsoft.com/office/drawing/2014/main" xmlns="" id="{DDA339D7-0580-454A-BF32-DD1E12CCF9FE}"/>
              </a:ext>
            </a:extLst>
          </p:cNvPr>
          <p:cNvPicPr>
            <a:picLocks noGrp="1" noChangeAspect="1"/>
          </p:cNvPicPr>
          <p:nvPr>
            <p:ph sz="half" idx="2"/>
          </p:nvPr>
        </p:nvPicPr>
        <p:blipFill>
          <a:blip r:embed="rId2" cstate="print"/>
          <a:stretch>
            <a:fillRect/>
          </a:stretch>
        </p:blipFill>
        <p:spPr>
          <a:xfrm>
            <a:off x="7026260" y="2384612"/>
            <a:ext cx="4219964" cy="2678270"/>
          </a:xfrm>
          <a:prstGeom prst="rect">
            <a:avLst/>
          </a:prstGeom>
        </p:spPr>
      </p:pic>
    </p:spTree>
    <p:extLst>
      <p:ext uri="{BB962C8B-B14F-4D97-AF65-F5344CB8AC3E}">
        <p14:creationId xmlns:p14="http://schemas.microsoft.com/office/powerpoint/2010/main" xmlns="" val="2916628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87" y="0"/>
            <a:ext cx="10515600" cy="1325563"/>
          </a:xfrm>
        </p:spPr>
        <p:txBody>
          <a:bodyPr>
            <a:normAutofit/>
          </a:bodyPr>
          <a:lstStyle/>
          <a:p>
            <a:r>
              <a:rPr lang="en-US" dirty="0"/>
              <a:t>The shelter: Transition towards Ecological Masculinities</a:t>
            </a:r>
            <a:endParaRPr lang="sv-SE" dirty="0"/>
          </a:p>
        </p:txBody>
      </p:sp>
      <p:sp>
        <p:nvSpPr>
          <p:cNvPr id="4" name="Platshållare för innehåll 3"/>
          <p:cNvSpPr>
            <a:spLocks noGrp="1"/>
          </p:cNvSpPr>
          <p:nvPr>
            <p:ph sz="half" idx="1"/>
          </p:nvPr>
        </p:nvSpPr>
        <p:spPr>
          <a:xfrm>
            <a:off x="-26911" y="1325563"/>
            <a:ext cx="5690356" cy="5162028"/>
          </a:xfrm>
        </p:spPr>
        <p:txBody>
          <a:bodyPr>
            <a:normAutofit fontScale="92500" lnSpcReduction="20000"/>
          </a:bodyPr>
          <a:lstStyle/>
          <a:p>
            <a:pPr marL="0" indent="0">
              <a:buNone/>
            </a:pPr>
            <a:endParaRPr lang="en-US" dirty="0"/>
          </a:p>
          <a:p>
            <a:r>
              <a:rPr lang="sv-SE" u="sng" dirty="0"/>
              <a:t>Awareness</a:t>
            </a:r>
            <a:r>
              <a:rPr lang="sv-SE" dirty="0"/>
              <a:t>: E</a:t>
            </a:r>
            <a:r>
              <a:rPr lang="en-US" dirty="0" err="1"/>
              <a:t>ducation</a:t>
            </a:r>
            <a:r>
              <a:rPr lang="en-US" dirty="0"/>
              <a:t>  </a:t>
            </a:r>
          </a:p>
          <a:p>
            <a:r>
              <a:rPr lang="sv-SE" u="sng" dirty="0" err="1"/>
              <a:t>Deconstruct</a:t>
            </a:r>
            <a:r>
              <a:rPr lang="sv-SE" dirty="0"/>
              <a:t>:  </a:t>
            </a:r>
            <a:r>
              <a:rPr lang="en-US" dirty="0">
                <a:latin typeface="AdvOTbbb9af44.BI"/>
              </a:rPr>
              <a:t>Critically </a:t>
            </a:r>
            <a:r>
              <a:rPr lang="en-US" dirty="0" err="1">
                <a:latin typeface="AdvOTbbb9af44.BI"/>
              </a:rPr>
              <a:t>analyse</a:t>
            </a:r>
            <a:r>
              <a:rPr lang="en-US" dirty="0">
                <a:latin typeface="AdvOTbbb9af44.BI"/>
              </a:rPr>
              <a:t> the mechanisms of domination</a:t>
            </a:r>
            <a:endParaRPr lang="sv-SE" dirty="0"/>
          </a:p>
          <a:p>
            <a:r>
              <a:rPr lang="sv-SE" u="sng" dirty="0" err="1"/>
              <a:t>Amend</a:t>
            </a:r>
            <a:r>
              <a:rPr lang="sv-SE" dirty="0"/>
              <a:t>: C</a:t>
            </a:r>
            <a:r>
              <a:rPr lang="en-US" dirty="0" err="1"/>
              <a:t>osts</a:t>
            </a:r>
            <a:r>
              <a:rPr lang="en-US" dirty="0"/>
              <a:t> that others and you yourself incur, make amends for them (either directly or indirectly)</a:t>
            </a:r>
            <a:endParaRPr lang="sv-SE" dirty="0"/>
          </a:p>
          <a:p>
            <a:r>
              <a:rPr lang="sv-SE" u="sng" dirty="0" err="1"/>
              <a:t>Modify</a:t>
            </a:r>
            <a:r>
              <a:rPr lang="sv-SE" dirty="0"/>
              <a:t>: T</a:t>
            </a:r>
            <a:r>
              <a:rPr lang="en-US" dirty="0" err="1"/>
              <a:t>houghts</a:t>
            </a:r>
            <a:r>
              <a:rPr lang="en-US" dirty="0"/>
              <a:t>, words and deeds to support greater care for all others and yourself – simultaneously</a:t>
            </a:r>
            <a:r>
              <a:rPr lang="sv-SE" dirty="0"/>
              <a:t>  </a:t>
            </a:r>
          </a:p>
          <a:p>
            <a:r>
              <a:rPr lang="sv-SE" u="sng" dirty="0" err="1"/>
              <a:t>Nourish</a:t>
            </a:r>
            <a:r>
              <a:rPr lang="sv-SE" dirty="0"/>
              <a:t>: D</a:t>
            </a:r>
            <a:r>
              <a:rPr lang="en-US" dirty="0" err="1"/>
              <a:t>enormalising</a:t>
            </a:r>
            <a:r>
              <a:rPr lang="en-US" dirty="0"/>
              <a:t> of hegemonic masculinities, seeking new forms of masculinities that celebrate broader, deeper and wider care</a:t>
            </a:r>
            <a:r>
              <a:rPr lang="sv-SE" dirty="0"/>
              <a:t>  </a:t>
            </a:r>
          </a:p>
        </p:txBody>
      </p:sp>
      <p:pic>
        <p:nvPicPr>
          <p:cNvPr id="6" name="Platshållare för innehåll 5"/>
          <p:cNvPicPr>
            <a:picLocks noGrp="1" noChangeAspect="1"/>
          </p:cNvPicPr>
          <p:nvPr>
            <p:ph sz="half" idx="2"/>
          </p:nvPr>
        </p:nvPicPr>
        <p:blipFill>
          <a:blip r:embed="rId2" cstate="print"/>
          <a:stretch>
            <a:fillRect/>
          </a:stretch>
        </p:blipFill>
        <p:spPr>
          <a:xfrm>
            <a:off x="3834662" y="1173961"/>
            <a:ext cx="5663444" cy="5873203"/>
          </a:xfrm>
          <a:prstGeom prst="rect">
            <a:avLst/>
          </a:prstGeom>
        </p:spPr>
      </p:pic>
      <p:pic>
        <p:nvPicPr>
          <p:cNvPr id="3" name="Picture 2">
            <a:extLst>
              <a:ext uri="{FF2B5EF4-FFF2-40B4-BE49-F238E27FC236}">
                <a16:creationId xmlns:a16="http://schemas.microsoft.com/office/drawing/2014/main" xmlns="" id="{7762AA0E-0334-46FF-9BEB-C0F86F3985B8}"/>
              </a:ext>
            </a:extLst>
          </p:cNvPr>
          <p:cNvPicPr>
            <a:picLocks noChangeAspect="1"/>
          </p:cNvPicPr>
          <p:nvPr/>
        </p:nvPicPr>
        <p:blipFill>
          <a:blip r:embed="rId3" cstate="print"/>
          <a:stretch>
            <a:fillRect/>
          </a:stretch>
        </p:blipFill>
        <p:spPr>
          <a:xfrm>
            <a:off x="7784464" y="1700627"/>
            <a:ext cx="4450466" cy="3609145"/>
          </a:xfrm>
          <a:prstGeom prst="rect">
            <a:avLst/>
          </a:prstGeom>
        </p:spPr>
      </p:pic>
    </p:spTree>
    <p:extLst>
      <p:ext uri="{BB962C8B-B14F-4D97-AF65-F5344CB8AC3E}">
        <p14:creationId xmlns:p14="http://schemas.microsoft.com/office/powerpoint/2010/main" xmlns="" val="2314107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5 min: </a:t>
            </a:r>
            <a:r>
              <a:rPr lang="en-GB" dirty="0"/>
              <a:t>Beehive</a:t>
            </a:r>
            <a:r>
              <a:rPr lang="sv-SE" dirty="0"/>
              <a:t>, 2 and 2</a:t>
            </a:r>
          </a:p>
        </p:txBody>
      </p:sp>
      <p:sp>
        <p:nvSpPr>
          <p:cNvPr id="3" name="Platshållare för innehåll 2"/>
          <p:cNvSpPr>
            <a:spLocks noGrp="1"/>
          </p:cNvSpPr>
          <p:nvPr>
            <p:ph idx="1"/>
          </p:nvPr>
        </p:nvSpPr>
        <p:spPr/>
        <p:txBody>
          <a:bodyPr>
            <a:normAutofit/>
          </a:bodyPr>
          <a:lstStyle/>
          <a:p>
            <a:r>
              <a:rPr lang="sv-SE" dirty="0"/>
              <a:t>What do </a:t>
            </a:r>
            <a:r>
              <a:rPr lang="sv-SE" dirty="0" err="1"/>
              <a:t>you</a:t>
            </a:r>
            <a:r>
              <a:rPr lang="sv-SE" dirty="0"/>
              <a:t> </a:t>
            </a:r>
            <a:r>
              <a:rPr lang="sv-SE" dirty="0" err="1"/>
              <a:t>see</a:t>
            </a:r>
            <a:r>
              <a:rPr lang="sv-SE" dirty="0"/>
              <a:t> in </a:t>
            </a:r>
            <a:r>
              <a:rPr lang="sv-SE" dirty="0" err="1"/>
              <a:t>your</a:t>
            </a:r>
            <a:r>
              <a:rPr lang="sv-SE" dirty="0"/>
              <a:t> </a:t>
            </a:r>
            <a:r>
              <a:rPr lang="sv-SE" dirty="0" err="1"/>
              <a:t>own</a:t>
            </a:r>
            <a:r>
              <a:rPr lang="sv-SE" dirty="0"/>
              <a:t> organisation </a:t>
            </a:r>
            <a:r>
              <a:rPr lang="sv-SE" dirty="0" err="1"/>
              <a:t>when</a:t>
            </a:r>
            <a:r>
              <a:rPr lang="sv-SE" dirty="0"/>
              <a:t> </a:t>
            </a:r>
            <a:r>
              <a:rPr lang="sv-SE" dirty="0" err="1"/>
              <a:t>you</a:t>
            </a:r>
            <a:r>
              <a:rPr lang="sv-SE" dirty="0"/>
              <a:t> </a:t>
            </a:r>
            <a:r>
              <a:rPr lang="sv-SE" dirty="0" err="1"/>
              <a:t>reflect</a:t>
            </a:r>
            <a:r>
              <a:rPr lang="sv-SE" dirty="0"/>
              <a:t> </a:t>
            </a:r>
            <a:r>
              <a:rPr lang="sv-SE" dirty="0" err="1"/>
              <a:t>with</a:t>
            </a:r>
            <a:r>
              <a:rPr lang="sv-SE" dirty="0"/>
              <a:t> different </a:t>
            </a:r>
            <a:r>
              <a:rPr lang="sv-SE" dirty="0" err="1"/>
              <a:t>masculinities</a:t>
            </a:r>
            <a:r>
              <a:rPr lang="sv-SE" dirty="0"/>
              <a:t>?</a:t>
            </a:r>
          </a:p>
          <a:p>
            <a:r>
              <a:rPr lang="sv-SE" dirty="0" err="1"/>
              <a:t>How</a:t>
            </a:r>
            <a:r>
              <a:rPr lang="sv-SE" dirty="0"/>
              <a:t> </a:t>
            </a:r>
            <a:r>
              <a:rPr lang="sv-SE" dirty="0" err="1"/>
              <a:t>does</a:t>
            </a:r>
            <a:r>
              <a:rPr lang="sv-SE" dirty="0"/>
              <a:t> </a:t>
            </a:r>
            <a:r>
              <a:rPr lang="sv-SE" dirty="0" err="1"/>
              <a:t>environment</a:t>
            </a:r>
            <a:r>
              <a:rPr lang="sv-SE" dirty="0"/>
              <a:t> and </a:t>
            </a:r>
            <a:r>
              <a:rPr lang="sv-SE" dirty="0" err="1"/>
              <a:t>masculinities</a:t>
            </a:r>
            <a:r>
              <a:rPr lang="sv-SE" dirty="0"/>
              <a:t> </a:t>
            </a:r>
            <a:r>
              <a:rPr lang="sv-SE" dirty="0" err="1"/>
              <a:t>link</a:t>
            </a:r>
            <a:r>
              <a:rPr lang="sv-SE" dirty="0"/>
              <a:t> </a:t>
            </a:r>
            <a:r>
              <a:rPr lang="sv-SE" dirty="0" err="1"/>
              <a:t>together</a:t>
            </a:r>
            <a:r>
              <a:rPr lang="sv-SE" dirty="0"/>
              <a:t> for </a:t>
            </a:r>
            <a:r>
              <a:rPr lang="sv-SE" dirty="0" err="1"/>
              <a:t>you</a:t>
            </a:r>
            <a:r>
              <a:rPr lang="sv-SE" dirty="0"/>
              <a:t>?</a:t>
            </a:r>
          </a:p>
          <a:p>
            <a:r>
              <a:rPr lang="sv-SE" dirty="0"/>
              <a:t>In </a:t>
            </a:r>
            <a:r>
              <a:rPr lang="sv-SE" dirty="0" err="1"/>
              <a:t>what</a:t>
            </a:r>
            <a:r>
              <a:rPr lang="sv-SE" dirty="0"/>
              <a:t> </a:t>
            </a:r>
            <a:r>
              <a:rPr lang="sv-SE" dirty="0" err="1"/>
              <a:t>way</a:t>
            </a:r>
            <a:r>
              <a:rPr lang="sv-SE" dirty="0"/>
              <a:t> do </a:t>
            </a:r>
            <a:r>
              <a:rPr lang="sv-SE" dirty="0" err="1"/>
              <a:t>you</a:t>
            </a:r>
            <a:r>
              <a:rPr lang="sv-SE" dirty="0"/>
              <a:t> </a:t>
            </a:r>
            <a:r>
              <a:rPr lang="sv-SE" dirty="0" err="1"/>
              <a:t>think</a:t>
            </a:r>
            <a:r>
              <a:rPr lang="sv-SE" dirty="0"/>
              <a:t> men, </a:t>
            </a:r>
            <a:r>
              <a:rPr lang="sv-SE" dirty="0" err="1"/>
              <a:t>masculinities</a:t>
            </a:r>
            <a:r>
              <a:rPr lang="sv-SE" dirty="0"/>
              <a:t> and </a:t>
            </a:r>
            <a:r>
              <a:rPr lang="sv-SE" dirty="0" err="1"/>
              <a:t>enviroment</a:t>
            </a:r>
            <a:r>
              <a:rPr lang="sv-SE" dirty="0"/>
              <a:t> </a:t>
            </a:r>
            <a:r>
              <a:rPr lang="sv-SE" dirty="0" err="1"/>
              <a:t>can</a:t>
            </a:r>
            <a:r>
              <a:rPr lang="sv-SE" dirty="0"/>
              <a:t> </a:t>
            </a:r>
            <a:r>
              <a:rPr lang="sv-SE" dirty="0" err="1"/>
              <a:t>become</a:t>
            </a:r>
            <a:r>
              <a:rPr lang="sv-SE" dirty="0"/>
              <a:t> an </a:t>
            </a:r>
            <a:r>
              <a:rPr lang="sv-SE" dirty="0" err="1"/>
              <a:t>important</a:t>
            </a:r>
            <a:r>
              <a:rPr lang="sv-SE" dirty="0"/>
              <a:t> </a:t>
            </a:r>
            <a:r>
              <a:rPr lang="sv-SE" dirty="0" err="1"/>
              <a:t>issue</a:t>
            </a:r>
            <a:r>
              <a:rPr lang="sv-SE" dirty="0"/>
              <a:t> in </a:t>
            </a:r>
            <a:r>
              <a:rPr lang="sv-SE" dirty="0" err="1"/>
              <a:t>your</a:t>
            </a:r>
            <a:r>
              <a:rPr lang="sv-SE" dirty="0"/>
              <a:t> research?</a:t>
            </a:r>
          </a:p>
        </p:txBody>
      </p:sp>
      <p:pic>
        <p:nvPicPr>
          <p:cNvPr id="4" name="Picture 3">
            <a:extLst>
              <a:ext uri="{FF2B5EF4-FFF2-40B4-BE49-F238E27FC236}">
                <a16:creationId xmlns:a16="http://schemas.microsoft.com/office/drawing/2014/main" xmlns="" id="{5DF86366-30F2-4F39-BE7A-E6CBFC179069}"/>
              </a:ext>
            </a:extLst>
          </p:cNvPr>
          <p:cNvPicPr>
            <a:picLocks noChangeAspect="1"/>
          </p:cNvPicPr>
          <p:nvPr/>
        </p:nvPicPr>
        <p:blipFill>
          <a:blip r:embed="rId2" cstate="print"/>
          <a:stretch>
            <a:fillRect/>
          </a:stretch>
        </p:blipFill>
        <p:spPr>
          <a:xfrm>
            <a:off x="8099813" y="4420339"/>
            <a:ext cx="2666798" cy="1840719"/>
          </a:xfrm>
          <a:prstGeom prst="rect">
            <a:avLst/>
          </a:prstGeom>
        </p:spPr>
      </p:pic>
    </p:spTree>
    <p:extLst>
      <p:ext uri="{BB962C8B-B14F-4D97-AF65-F5344CB8AC3E}">
        <p14:creationId xmlns:p14="http://schemas.microsoft.com/office/powerpoint/2010/main" xmlns="" val="3913315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219636" y="138953"/>
            <a:ext cx="10515600" cy="691123"/>
          </a:xfrm>
        </p:spPr>
        <p:txBody>
          <a:bodyPr>
            <a:normAutofit fontScale="90000"/>
          </a:bodyPr>
          <a:lstStyle/>
          <a:p>
            <a:r>
              <a:rPr lang="sv-SE" sz="4400" dirty="0">
                <a:latin typeface="Calibri Light" panose="020F0302020204030204" pitchFamily="34" charset="0"/>
                <a:cs typeface="Calibri Light" panose="020F0302020204030204" pitchFamily="34" charset="0"/>
              </a:rPr>
              <a:t> </a:t>
            </a:r>
            <a:r>
              <a:rPr lang="sv-SE" sz="2800" dirty="0"/>
              <a:t>Related </a:t>
            </a:r>
            <a:r>
              <a:rPr lang="sv-SE" sz="2800" dirty="0" err="1"/>
              <a:t>publications</a:t>
            </a:r>
            <a:endParaRPr lang="sv-SE" sz="2800" dirty="0">
              <a:latin typeface="Calibri Light" panose="020F0302020204030204" pitchFamily="34" charset="0"/>
              <a:cs typeface="Calibri Light" panose="020F0302020204030204" pitchFamily="34" charset="0"/>
            </a:endParaRPr>
          </a:p>
        </p:txBody>
      </p:sp>
      <p:sp>
        <p:nvSpPr>
          <p:cNvPr id="5" name="Platshållare för innehåll 4"/>
          <p:cNvSpPr>
            <a:spLocks noGrp="1"/>
          </p:cNvSpPr>
          <p:nvPr>
            <p:ph sz="half" idx="1"/>
          </p:nvPr>
        </p:nvSpPr>
        <p:spPr>
          <a:xfrm>
            <a:off x="0" y="1174376"/>
            <a:ext cx="5840507" cy="5576047"/>
          </a:xfrm>
        </p:spPr>
        <p:txBody>
          <a:bodyPr>
            <a:normAutofit fontScale="25000" lnSpcReduction="20000"/>
          </a:bodyPr>
          <a:lstStyle/>
          <a:p>
            <a:pPr marL="0" lvl="0" indent="0">
              <a:buNone/>
            </a:pPr>
            <a:r>
              <a:rPr lang="en-US" sz="5600" b="1" dirty="0">
                <a:solidFill>
                  <a:prstClr val="black"/>
                </a:solidFill>
              </a:rPr>
              <a:t>Books:</a:t>
            </a:r>
          </a:p>
          <a:p>
            <a:pPr marL="0" lvl="0" indent="0">
              <a:buNone/>
            </a:pPr>
            <a:r>
              <a:rPr lang="en-US" sz="5600" dirty="0">
                <a:solidFill>
                  <a:prstClr val="black"/>
                </a:solidFill>
              </a:rPr>
              <a:t>Hultman, Martin and Paul </a:t>
            </a:r>
            <a:r>
              <a:rPr lang="en-US" sz="5600" dirty="0" err="1">
                <a:solidFill>
                  <a:prstClr val="black"/>
                </a:solidFill>
              </a:rPr>
              <a:t>Pulé</a:t>
            </a:r>
            <a:r>
              <a:rPr lang="en-US" sz="5600" dirty="0">
                <a:solidFill>
                  <a:prstClr val="black"/>
                </a:solidFill>
              </a:rPr>
              <a:t> (2018), </a:t>
            </a:r>
            <a:r>
              <a:rPr lang="en-US" sz="5600" b="1" i="1" dirty="0">
                <a:solidFill>
                  <a:prstClr val="black"/>
                </a:solidFill>
              </a:rPr>
              <a:t>Ecological Masculinities</a:t>
            </a:r>
            <a:r>
              <a:rPr lang="en-US" sz="5600" dirty="0">
                <a:solidFill>
                  <a:prstClr val="black"/>
                </a:solidFill>
              </a:rPr>
              <a:t>, Routledge: 	London</a:t>
            </a:r>
          </a:p>
          <a:p>
            <a:pPr marL="0" lvl="0" indent="0">
              <a:buNone/>
            </a:pPr>
            <a:r>
              <a:rPr lang="sv-SE" sz="5600" dirty="0">
                <a:solidFill>
                  <a:prstClr val="black"/>
                </a:solidFill>
              </a:rPr>
              <a:t>Hultman, Martin et.al., (kommande) </a:t>
            </a:r>
            <a:r>
              <a:rPr lang="sv-SE" sz="5600" b="1" i="1" dirty="0">
                <a:solidFill>
                  <a:prstClr val="black"/>
                </a:solidFill>
              </a:rPr>
              <a:t>Att</a:t>
            </a:r>
            <a:r>
              <a:rPr lang="sv-SE" sz="5600" b="1" dirty="0">
                <a:solidFill>
                  <a:prstClr val="black"/>
                </a:solidFill>
              </a:rPr>
              <a:t> </a:t>
            </a:r>
            <a:r>
              <a:rPr lang="sv-SE" sz="5600" b="1" i="1" dirty="0">
                <a:solidFill>
                  <a:prstClr val="black"/>
                </a:solidFill>
              </a:rPr>
              <a:t>ställa frågan. Att konkretisera 	omställning. Att förlora striden. Svensk energi- och miljöpolitik 	1971-	1991</a:t>
            </a:r>
            <a:r>
              <a:rPr lang="sv-SE" sz="5600" i="1" dirty="0">
                <a:solidFill>
                  <a:prstClr val="black"/>
                </a:solidFill>
              </a:rPr>
              <a:t>.</a:t>
            </a:r>
          </a:p>
          <a:p>
            <a:pPr marL="0" lvl="0" indent="0">
              <a:buNone/>
            </a:pPr>
            <a:r>
              <a:rPr lang="en-US" sz="5600" b="1" dirty="0">
                <a:solidFill>
                  <a:prstClr val="black"/>
                </a:solidFill>
              </a:rPr>
              <a:t>Articles: </a:t>
            </a:r>
          </a:p>
          <a:p>
            <a:pPr marL="0" lvl="0" indent="0">
              <a:buNone/>
            </a:pPr>
            <a:r>
              <a:rPr lang="en-US" sz="5600" dirty="0">
                <a:solidFill>
                  <a:prstClr val="black"/>
                </a:solidFill>
              </a:rPr>
              <a:t>Kall, A. S., &amp; Hultman, M. (2018). </a:t>
            </a:r>
            <a:r>
              <a:rPr lang="en-US" sz="5600" b="1" dirty="0" err="1">
                <a:solidFill>
                  <a:prstClr val="black"/>
                </a:solidFill>
              </a:rPr>
              <a:t>Pacifismo</a:t>
            </a:r>
            <a:r>
              <a:rPr lang="en-US" sz="5600" b="1" dirty="0">
                <a:solidFill>
                  <a:prstClr val="black"/>
                </a:solidFill>
              </a:rPr>
              <a:t> </a:t>
            </a:r>
            <a:r>
              <a:rPr lang="en-US" sz="5600" b="1" dirty="0" err="1">
                <a:solidFill>
                  <a:prstClr val="black"/>
                </a:solidFill>
              </a:rPr>
              <a:t>femminile</a:t>
            </a:r>
            <a:r>
              <a:rPr lang="en-US" sz="5600" b="1" dirty="0">
                <a:solidFill>
                  <a:prstClr val="black"/>
                </a:solidFill>
              </a:rPr>
              <a:t> </a:t>
            </a:r>
            <a:r>
              <a:rPr lang="en-US" sz="5600" b="1" dirty="0" err="1">
                <a:solidFill>
                  <a:prstClr val="black"/>
                </a:solidFill>
              </a:rPr>
              <a:t>ed</a:t>
            </a:r>
            <a:r>
              <a:rPr lang="en-US" sz="5600" b="1" dirty="0">
                <a:solidFill>
                  <a:prstClr val="black"/>
                </a:solidFill>
              </a:rPr>
              <a:t> </a:t>
            </a:r>
            <a:r>
              <a:rPr lang="en-US" sz="5600" b="1" dirty="0" err="1">
                <a:solidFill>
                  <a:prstClr val="black"/>
                </a:solidFill>
              </a:rPr>
              <a:t>energie</a:t>
            </a:r>
            <a:r>
              <a:rPr lang="en-US" sz="5600" b="1" dirty="0">
                <a:solidFill>
                  <a:prstClr val="black"/>
                </a:solidFill>
              </a:rPr>
              <a:t> </a:t>
            </a:r>
            <a:r>
              <a:rPr lang="en-US" sz="5600" b="1" dirty="0" err="1">
                <a:solidFill>
                  <a:prstClr val="black"/>
                </a:solidFill>
              </a:rPr>
              <a:t>rinnovabili</a:t>
            </a:r>
            <a:r>
              <a:rPr lang="en-US" sz="5600" b="1" dirty="0">
                <a:solidFill>
                  <a:prstClr val="black"/>
                </a:solidFill>
              </a:rPr>
              <a:t> 	</a:t>
            </a:r>
            <a:r>
              <a:rPr lang="en-US" sz="5600" b="1" dirty="0" err="1">
                <a:solidFill>
                  <a:prstClr val="black"/>
                </a:solidFill>
              </a:rPr>
              <a:t>su</a:t>
            </a:r>
            <a:r>
              <a:rPr lang="en-US" sz="5600" b="1" dirty="0">
                <a:solidFill>
                  <a:prstClr val="black"/>
                </a:solidFill>
              </a:rPr>
              <a:t> </a:t>
            </a:r>
            <a:r>
              <a:rPr lang="en-US" sz="5600" b="1" dirty="0" err="1">
                <a:solidFill>
                  <a:prstClr val="black"/>
                </a:solidFill>
              </a:rPr>
              <a:t>piccola</a:t>
            </a:r>
            <a:r>
              <a:rPr lang="en-US" sz="5600" b="1" dirty="0">
                <a:solidFill>
                  <a:prstClr val="black"/>
                </a:solidFill>
              </a:rPr>
              <a:t> 	</a:t>
            </a:r>
            <a:r>
              <a:rPr lang="en-US" sz="5600" b="1" dirty="0" err="1">
                <a:solidFill>
                  <a:prstClr val="black"/>
                </a:solidFill>
              </a:rPr>
              <a:t>scala</a:t>
            </a:r>
            <a:r>
              <a:rPr lang="en-US" sz="5600" b="1" dirty="0">
                <a:solidFill>
                  <a:prstClr val="black"/>
                </a:solidFill>
              </a:rPr>
              <a:t>. La </a:t>
            </a:r>
            <a:r>
              <a:rPr lang="en-US" sz="5600" b="1" dirty="0" err="1">
                <a:solidFill>
                  <a:prstClr val="black"/>
                </a:solidFill>
              </a:rPr>
              <a:t>mobilitazione</a:t>
            </a:r>
            <a:r>
              <a:rPr lang="en-US" sz="5600" b="1" dirty="0">
                <a:solidFill>
                  <a:prstClr val="black"/>
                </a:solidFill>
              </a:rPr>
              <a:t> anti-</a:t>
            </a:r>
            <a:r>
              <a:rPr lang="en-US" sz="5600" b="1" dirty="0" err="1">
                <a:solidFill>
                  <a:prstClr val="black"/>
                </a:solidFill>
              </a:rPr>
              <a:t>nucleare</a:t>
            </a:r>
            <a:r>
              <a:rPr lang="en-US" sz="5600" b="1" dirty="0">
                <a:solidFill>
                  <a:prstClr val="black"/>
                </a:solidFill>
              </a:rPr>
              <a:t> 	</a:t>
            </a:r>
            <a:r>
              <a:rPr lang="en-US" sz="5600" b="1" dirty="0" err="1">
                <a:solidFill>
                  <a:prstClr val="black"/>
                </a:solidFill>
              </a:rPr>
              <a:t>nella</a:t>
            </a:r>
            <a:r>
              <a:rPr lang="en-US" sz="5600" b="1" dirty="0">
                <a:solidFill>
                  <a:prstClr val="black"/>
                </a:solidFill>
              </a:rPr>
              <a:t> 	</a:t>
            </a:r>
            <a:r>
              <a:rPr lang="en-US" sz="5600" b="1" dirty="0" err="1">
                <a:solidFill>
                  <a:prstClr val="black"/>
                </a:solidFill>
              </a:rPr>
              <a:t>Svezia</a:t>
            </a:r>
            <a:r>
              <a:rPr lang="en-US" sz="5600" b="1" dirty="0">
                <a:solidFill>
                  <a:prstClr val="black"/>
                </a:solidFill>
              </a:rPr>
              <a:t> </a:t>
            </a:r>
            <a:r>
              <a:rPr lang="en-US" sz="5600" b="1" dirty="0" err="1">
                <a:solidFill>
                  <a:prstClr val="black"/>
                </a:solidFill>
              </a:rPr>
              <a:t>degli</a:t>
            </a:r>
            <a:r>
              <a:rPr lang="en-US" sz="5600" b="1" dirty="0">
                <a:solidFill>
                  <a:prstClr val="black"/>
                </a:solidFill>
              </a:rPr>
              <a:t> 	</a:t>
            </a:r>
            <a:r>
              <a:rPr lang="en-US" sz="5600" b="1" dirty="0" err="1">
                <a:solidFill>
                  <a:prstClr val="black"/>
                </a:solidFill>
              </a:rPr>
              <a:t>anni</a:t>
            </a:r>
            <a:r>
              <a:rPr lang="en-US" sz="5600" b="1" dirty="0">
                <a:solidFill>
                  <a:prstClr val="black"/>
                </a:solidFill>
              </a:rPr>
              <a:t> </a:t>
            </a:r>
            <a:r>
              <a:rPr lang="en-US" sz="5600" b="1" dirty="0" err="1">
                <a:solidFill>
                  <a:prstClr val="black"/>
                </a:solidFill>
              </a:rPr>
              <a:t>Settanta</a:t>
            </a:r>
            <a:r>
              <a:rPr lang="en-US" sz="5600" dirty="0">
                <a:solidFill>
                  <a:prstClr val="black"/>
                </a:solidFill>
              </a:rPr>
              <a:t>. La 	camera </a:t>
            </a:r>
            <a:r>
              <a:rPr lang="en-US" sz="5600" dirty="0" err="1">
                <a:solidFill>
                  <a:prstClr val="black"/>
                </a:solidFill>
              </a:rPr>
              <a:t>blu</a:t>
            </a:r>
            <a:r>
              <a:rPr lang="en-US" sz="5600" dirty="0">
                <a:solidFill>
                  <a:prstClr val="black"/>
                </a:solidFill>
              </a:rPr>
              <a:t>. 	</a:t>
            </a:r>
            <a:r>
              <a:rPr lang="en-US" sz="5600" dirty="0" err="1">
                <a:solidFill>
                  <a:prstClr val="black"/>
                </a:solidFill>
              </a:rPr>
              <a:t>Rivista</a:t>
            </a:r>
            <a:r>
              <a:rPr lang="en-US" sz="5600" dirty="0">
                <a:solidFill>
                  <a:prstClr val="black"/>
                </a:solidFill>
              </a:rPr>
              <a:t> di </a:t>
            </a:r>
            <a:r>
              <a:rPr lang="en-US" sz="5600" dirty="0" err="1">
                <a:solidFill>
                  <a:prstClr val="black"/>
                </a:solidFill>
              </a:rPr>
              <a:t>studi</a:t>
            </a:r>
            <a:r>
              <a:rPr lang="en-US" sz="5600" dirty="0">
                <a:solidFill>
                  <a:prstClr val="black"/>
                </a:solidFill>
              </a:rPr>
              <a:t> 	di </a:t>
            </a:r>
            <a:r>
              <a:rPr lang="en-US" sz="5600" dirty="0" err="1">
                <a:solidFill>
                  <a:prstClr val="black"/>
                </a:solidFill>
              </a:rPr>
              <a:t>genere</a:t>
            </a:r>
            <a:r>
              <a:rPr lang="en-US" sz="5600" dirty="0">
                <a:solidFill>
                  <a:prstClr val="black"/>
                </a:solidFill>
              </a:rPr>
              <a:t>, (18).</a:t>
            </a:r>
          </a:p>
          <a:p>
            <a:pPr marL="0" lvl="0" indent="0">
              <a:buNone/>
            </a:pPr>
            <a:r>
              <a:rPr lang="en-US" sz="5600" dirty="0">
                <a:solidFill>
                  <a:prstClr val="black"/>
                </a:solidFill>
              </a:rPr>
              <a:t>Krange, O. Kaltenborn, B.&amp; Hultman, M. (2018). “</a:t>
            </a:r>
            <a:r>
              <a:rPr lang="en-US" sz="5600" b="1" dirty="0">
                <a:solidFill>
                  <a:prstClr val="black"/>
                </a:solidFill>
              </a:rPr>
              <a:t>Cool Dudes in Norway: 	Climate 	Change denial among conservative 	Norwegian 	Men</a:t>
            </a:r>
            <a:r>
              <a:rPr lang="en-US" sz="5600" dirty="0">
                <a:solidFill>
                  <a:prstClr val="black"/>
                </a:solidFill>
              </a:rPr>
              <a:t>”. Environmental Sociology. </a:t>
            </a:r>
          </a:p>
          <a:p>
            <a:pPr marL="0" lvl="0" indent="0">
              <a:buNone/>
            </a:pPr>
            <a:endParaRPr lang="en-US" sz="5600" dirty="0">
              <a:solidFill>
                <a:prstClr val="black"/>
              </a:solidFill>
            </a:endParaRPr>
          </a:p>
          <a:p>
            <a:pPr marL="0" lvl="0" indent="0">
              <a:buNone/>
            </a:pPr>
            <a:r>
              <a:rPr lang="en-US" sz="5600" dirty="0">
                <a:solidFill>
                  <a:prstClr val="black"/>
                </a:solidFill>
              </a:rPr>
              <a:t>Hultman, Martin (2016) </a:t>
            </a:r>
            <a:r>
              <a:rPr lang="en-US" sz="5600" b="1" dirty="0" err="1">
                <a:solidFill>
                  <a:prstClr val="black"/>
                </a:solidFill>
              </a:rPr>
              <a:t>Gröna</a:t>
            </a:r>
            <a:r>
              <a:rPr lang="en-US" sz="5600" b="1" dirty="0">
                <a:solidFill>
                  <a:prstClr val="black"/>
                </a:solidFill>
              </a:rPr>
              <a:t> </a:t>
            </a:r>
            <a:r>
              <a:rPr lang="en-US" sz="5600" b="1" dirty="0" err="1">
                <a:solidFill>
                  <a:prstClr val="black"/>
                </a:solidFill>
              </a:rPr>
              <a:t>män</a:t>
            </a:r>
            <a:r>
              <a:rPr lang="en-US" sz="5600" b="1" dirty="0">
                <a:solidFill>
                  <a:prstClr val="black"/>
                </a:solidFill>
              </a:rPr>
              <a:t>? </a:t>
            </a:r>
            <a:r>
              <a:rPr lang="en-US" sz="5600" b="1" dirty="0" err="1">
                <a:solidFill>
                  <a:prstClr val="black"/>
                </a:solidFill>
              </a:rPr>
              <a:t>Konceptualisering</a:t>
            </a:r>
            <a:r>
              <a:rPr lang="en-US" sz="5600" b="1" dirty="0">
                <a:solidFill>
                  <a:prstClr val="black"/>
                </a:solidFill>
              </a:rPr>
              <a:t> </a:t>
            </a:r>
            <a:r>
              <a:rPr lang="en-US" sz="5600" b="1" dirty="0" err="1">
                <a:solidFill>
                  <a:prstClr val="black"/>
                </a:solidFill>
              </a:rPr>
              <a:t>av</a:t>
            </a:r>
            <a:r>
              <a:rPr lang="en-US" sz="5600" b="1" dirty="0">
                <a:solidFill>
                  <a:prstClr val="black"/>
                </a:solidFill>
              </a:rPr>
              <a:t> </a:t>
            </a:r>
            <a:r>
              <a:rPr lang="en-US" sz="5600" b="1" dirty="0" err="1">
                <a:solidFill>
                  <a:prstClr val="black"/>
                </a:solidFill>
              </a:rPr>
              <a:t>industrimodern</a:t>
            </a:r>
            <a:r>
              <a:rPr lang="en-US" sz="5600" b="1" dirty="0">
                <a:solidFill>
                  <a:prstClr val="black"/>
                </a:solidFill>
              </a:rPr>
              <a:t>, 	</a:t>
            </a:r>
            <a:r>
              <a:rPr lang="en-US" sz="5600" b="1" dirty="0" err="1">
                <a:solidFill>
                  <a:prstClr val="black"/>
                </a:solidFill>
              </a:rPr>
              <a:t>ekomodern</a:t>
            </a:r>
            <a:r>
              <a:rPr lang="en-US" sz="5600" b="1" dirty="0">
                <a:solidFill>
                  <a:prstClr val="black"/>
                </a:solidFill>
              </a:rPr>
              <a:t> 	</a:t>
            </a:r>
            <a:r>
              <a:rPr lang="en-US" sz="5600" b="1" dirty="0" err="1">
                <a:solidFill>
                  <a:prstClr val="black"/>
                </a:solidFill>
              </a:rPr>
              <a:t>och</a:t>
            </a:r>
            <a:r>
              <a:rPr lang="en-US" sz="5600" b="1" dirty="0">
                <a:solidFill>
                  <a:prstClr val="black"/>
                </a:solidFill>
              </a:rPr>
              <a:t> 	</a:t>
            </a:r>
            <a:r>
              <a:rPr lang="en-US" sz="5600" b="1" dirty="0" err="1">
                <a:solidFill>
                  <a:prstClr val="black"/>
                </a:solidFill>
              </a:rPr>
              <a:t>ekologisk</a:t>
            </a:r>
            <a:r>
              <a:rPr lang="en-US" sz="5600" b="1" dirty="0">
                <a:solidFill>
                  <a:prstClr val="black"/>
                </a:solidFill>
              </a:rPr>
              <a:t> 	</a:t>
            </a:r>
            <a:r>
              <a:rPr lang="en-US" sz="5600" b="1" dirty="0" err="1">
                <a:solidFill>
                  <a:prstClr val="black"/>
                </a:solidFill>
              </a:rPr>
              <a:t>maskulinitet</a:t>
            </a:r>
            <a:r>
              <a:rPr lang="en-US" sz="5600" dirty="0">
                <a:solidFill>
                  <a:prstClr val="black"/>
                </a:solidFill>
              </a:rPr>
              <a:t>, i </a:t>
            </a:r>
            <a:r>
              <a:rPr lang="en-US" sz="5600" dirty="0" err="1">
                <a:solidFill>
                  <a:prstClr val="black"/>
                </a:solidFill>
              </a:rPr>
              <a:t>Kulturella</a:t>
            </a:r>
            <a:r>
              <a:rPr lang="en-US" sz="5600" dirty="0">
                <a:solidFill>
                  <a:prstClr val="black"/>
                </a:solidFill>
              </a:rPr>
              <a:t> 	</a:t>
            </a:r>
            <a:r>
              <a:rPr lang="en-US" sz="5600" dirty="0" err="1">
                <a:solidFill>
                  <a:prstClr val="black"/>
                </a:solidFill>
              </a:rPr>
              <a:t>Perspektiv</a:t>
            </a:r>
            <a:r>
              <a:rPr lang="en-US" sz="5600" dirty="0">
                <a:solidFill>
                  <a:prstClr val="black"/>
                </a:solidFill>
              </a:rPr>
              <a:t> vol. 	1, Special Issue 	Environmental 	Humanities ed. 	Christer Nordlund s.28-	39</a:t>
            </a:r>
          </a:p>
          <a:p>
            <a:pPr marL="0" lvl="0" indent="0">
              <a:buNone/>
            </a:pPr>
            <a:endParaRPr lang="en-US" sz="5600" dirty="0">
              <a:solidFill>
                <a:prstClr val="black"/>
              </a:solidFill>
            </a:endParaRPr>
          </a:p>
          <a:p>
            <a:pPr marL="0" lvl="0" indent="0">
              <a:buNone/>
            </a:pPr>
            <a:r>
              <a:rPr lang="en-US" sz="5600" dirty="0">
                <a:solidFill>
                  <a:prstClr val="black"/>
                </a:solidFill>
              </a:rPr>
              <a:t>Anshelm, J., &amp; Hultman, M. (2014). </a:t>
            </a:r>
            <a:r>
              <a:rPr lang="en-US" sz="5600" b="1" dirty="0">
                <a:solidFill>
                  <a:prstClr val="black"/>
                </a:solidFill>
              </a:rPr>
              <a:t>A green </a:t>
            </a:r>
            <a:r>
              <a:rPr lang="en-US" sz="5600" b="1" dirty="0" err="1">
                <a:solidFill>
                  <a:prstClr val="black"/>
                </a:solidFill>
              </a:rPr>
              <a:t>fatwā</a:t>
            </a:r>
            <a:r>
              <a:rPr lang="en-US" sz="5600" b="1" dirty="0">
                <a:solidFill>
                  <a:prstClr val="black"/>
                </a:solidFill>
              </a:rPr>
              <a:t>? Climate change as a threat 	to the 	masculinity of 	industrial modernity</a:t>
            </a:r>
            <a:r>
              <a:rPr lang="en-US" sz="5600" dirty="0">
                <a:solidFill>
                  <a:prstClr val="black"/>
                </a:solidFill>
              </a:rPr>
              <a:t>. 	NORMA: International Journal for 	Masculinity Studies, 9(2), 	84-	96.</a:t>
            </a:r>
          </a:p>
          <a:p>
            <a:pPr marL="0" lvl="0" indent="0">
              <a:buNone/>
            </a:pPr>
            <a:r>
              <a:rPr lang="en-US" sz="5600" dirty="0">
                <a:solidFill>
                  <a:prstClr val="black"/>
                </a:solidFill>
              </a:rPr>
              <a:t>Hultman, Martin (2013)”</a:t>
            </a:r>
            <a:r>
              <a:rPr lang="en-US" sz="5600" b="1" dirty="0">
                <a:solidFill>
                  <a:prstClr val="black"/>
                </a:solidFill>
              </a:rPr>
              <a:t>The Making of an Environmental Hero: A History of 		</a:t>
            </a:r>
            <a:r>
              <a:rPr lang="en-US" sz="5600" b="1" dirty="0" err="1">
                <a:solidFill>
                  <a:prstClr val="black"/>
                </a:solidFill>
              </a:rPr>
              <a:t>Ecomodern</a:t>
            </a:r>
            <a:r>
              <a:rPr lang="en-US" sz="5600" b="1" dirty="0">
                <a:solidFill>
                  <a:prstClr val="black"/>
                </a:solidFill>
              </a:rPr>
              <a:t> 	Masculinity, Fuel Cells and Arnold 	Schwarzenegger</a:t>
            </a:r>
            <a:r>
              <a:rPr lang="en-US" sz="5600" dirty="0">
                <a:solidFill>
                  <a:prstClr val="black"/>
                </a:solidFill>
              </a:rPr>
              <a:t>”, 	Environmental Humanities 	2: 	83-	103.</a:t>
            </a:r>
          </a:p>
          <a:p>
            <a:pPr marL="0" indent="0">
              <a:buNone/>
            </a:pPr>
            <a:endParaRPr lang="en-US" sz="5600" dirty="0"/>
          </a:p>
          <a:p>
            <a:endParaRPr lang="sv-SE" dirty="0"/>
          </a:p>
        </p:txBody>
      </p:sp>
      <p:sp>
        <p:nvSpPr>
          <p:cNvPr id="4" name="Content Placeholder 3">
            <a:extLst>
              <a:ext uri="{FF2B5EF4-FFF2-40B4-BE49-F238E27FC236}">
                <a16:creationId xmlns:a16="http://schemas.microsoft.com/office/drawing/2014/main" xmlns="" id="{53C23F2F-2568-4675-B4AA-964E26A3BBAA}"/>
              </a:ext>
            </a:extLst>
          </p:cNvPr>
          <p:cNvSpPr>
            <a:spLocks noGrp="1"/>
          </p:cNvSpPr>
          <p:nvPr>
            <p:ph sz="half" idx="2"/>
          </p:nvPr>
        </p:nvSpPr>
        <p:spPr>
          <a:xfrm>
            <a:off x="5943599" y="58271"/>
            <a:ext cx="5809129" cy="5499848"/>
          </a:xfrm>
        </p:spPr>
        <p:txBody>
          <a:bodyPr>
            <a:normAutofit fontScale="25000" lnSpcReduction="20000"/>
          </a:bodyPr>
          <a:lstStyle/>
          <a:p>
            <a:pPr marL="0" indent="0">
              <a:buNone/>
            </a:pPr>
            <a:r>
              <a:rPr lang="en-US" sz="5600" b="1" dirty="0"/>
              <a:t>Book chapters: </a:t>
            </a:r>
          </a:p>
          <a:p>
            <a:pPr marL="0" indent="0">
              <a:lnSpc>
                <a:spcPct val="107000"/>
              </a:lnSpc>
              <a:spcAft>
                <a:spcPts val="0"/>
              </a:spcAft>
              <a:buNone/>
            </a:pPr>
            <a:r>
              <a:rPr lang="sv-SE" sz="5600" dirty="0">
                <a:latin typeface="Calibri" panose="020F0502020204030204" pitchFamily="34" charset="0"/>
                <a:ea typeface="Calibri" panose="020F0502020204030204" pitchFamily="34" charset="0"/>
                <a:cs typeface="Times New Roman" panose="02020603050405020304" pitchFamily="18" charset="0"/>
              </a:rPr>
              <a:t>Hultman, M., Björk A. &amp; Viinikka, T.  </a:t>
            </a:r>
            <a:r>
              <a:rPr lang="en-GB" sz="5600" dirty="0">
                <a:latin typeface="Calibri" panose="020F0502020204030204" pitchFamily="34" charset="0"/>
                <a:ea typeface="Calibri" panose="020F0502020204030204" pitchFamily="34" charset="0"/>
                <a:cs typeface="Times New Roman" panose="02020603050405020304" pitchFamily="18" charset="0"/>
              </a:rPr>
              <a:t>(</a:t>
            </a:r>
            <a:r>
              <a:rPr lang="en-GB" sz="5600" dirty="0" err="1">
                <a:latin typeface="Calibri" panose="020F0502020204030204" pitchFamily="34" charset="0"/>
                <a:ea typeface="Calibri" panose="020F0502020204030204" pitchFamily="34" charset="0"/>
                <a:cs typeface="Times New Roman" panose="02020603050405020304" pitchFamily="18" charset="0"/>
              </a:rPr>
              <a:t>fortcoming</a:t>
            </a:r>
            <a:r>
              <a:rPr lang="en-GB" sz="5600" dirty="0">
                <a:latin typeface="Calibri" panose="020F0502020204030204" pitchFamily="34" charset="0"/>
                <a:ea typeface="Calibri" panose="020F0502020204030204" pitchFamily="34" charset="0"/>
                <a:cs typeface="Times New Roman" panose="02020603050405020304" pitchFamily="18" charset="0"/>
              </a:rPr>
              <a:t>), “</a:t>
            </a:r>
            <a:r>
              <a:rPr lang="en-GB" sz="5600" b="1" dirty="0">
                <a:latin typeface="Calibri" panose="020F0502020204030204" pitchFamily="34" charset="0"/>
                <a:ea typeface="Calibri" panose="020F0502020204030204" pitchFamily="34" charset="0"/>
                <a:cs typeface="Times New Roman" panose="02020603050405020304" pitchFamily="18" charset="0"/>
              </a:rPr>
              <a:t>Far-right and climate 	change denial. 	Denouncing 	environmental challenges 	via anti-establishment 	rhetoric, marketing of doubts, 	industrial/breadwinner 	masculinities 	enactments and ethno-	nationalism</a:t>
            </a:r>
            <a:r>
              <a:rPr lang="en-GB" sz="5600" dirty="0">
                <a:latin typeface="Calibri" panose="020F0502020204030204" pitchFamily="34" charset="0"/>
                <a:ea typeface="Calibri" panose="020F0502020204030204" pitchFamily="34" charset="0"/>
                <a:cs typeface="Times New Roman" panose="02020603050405020304" pitchFamily="18" charset="0"/>
              </a:rPr>
              <a:t>.”. 	In 	</a:t>
            </a:r>
            <a:r>
              <a:rPr lang="en-GB" sz="5600" i="1" dirty="0">
                <a:latin typeface="Calibri" panose="020F0502020204030204" pitchFamily="34" charset="0"/>
                <a:ea typeface="Calibri" panose="020F0502020204030204" pitchFamily="34" charset="0"/>
                <a:cs typeface="Times New Roman" panose="02020603050405020304" pitchFamily="18" charset="0"/>
              </a:rPr>
              <a:t>Contemporary 	Environmental 	Communication by the Far Right in Europe</a:t>
            </a:r>
            <a:r>
              <a:rPr lang="en-GB" sz="5600" dirty="0">
                <a:latin typeface="Calibri" panose="020F0502020204030204" pitchFamily="34" charset="0"/>
                <a:ea typeface="Calibri" panose="020F0502020204030204" pitchFamily="34" charset="0"/>
                <a:cs typeface="Times New Roman" panose="02020603050405020304" pitchFamily="18" charset="0"/>
              </a:rPr>
              <a:t> ed. 	Forchtner, 	</a:t>
            </a:r>
            <a:r>
              <a:rPr lang="en-GB" sz="5600" dirty="0" err="1">
                <a:latin typeface="Calibri" panose="020F0502020204030204" pitchFamily="34" charset="0"/>
                <a:ea typeface="Calibri" panose="020F0502020204030204" pitchFamily="34" charset="0"/>
                <a:cs typeface="Times New Roman" panose="02020603050405020304" pitchFamily="18" charset="0"/>
              </a:rPr>
              <a:t>Kølvraa</a:t>
            </a:r>
            <a:r>
              <a:rPr lang="en-GB" sz="5600" dirty="0">
                <a:latin typeface="Calibri" panose="020F0502020204030204" pitchFamily="34" charset="0"/>
                <a:ea typeface="Calibri" panose="020F0502020204030204" pitchFamily="34" charset="0"/>
                <a:cs typeface="Times New Roman" panose="02020603050405020304" pitchFamily="18" charset="0"/>
              </a:rPr>
              <a:t> &amp; </a:t>
            </a:r>
            <a:r>
              <a:rPr lang="en-GB" sz="5600" dirty="0" err="1">
                <a:latin typeface="Calibri" panose="020F0502020204030204" pitchFamily="34" charset="0"/>
                <a:ea typeface="Calibri" panose="020F0502020204030204" pitchFamily="34" charset="0"/>
                <a:cs typeface="Times New Roman" panose="02020603050405020304" pitchFamily="18" charset="0"/>
              </a:rPr>
              <a:t>Wodak</a:t>
            </a:r>
            <a:r>
              <a:rPr lang="en-GB" sz="5600" dirty="0">
                <a:latin typeface="Calibri" panose="020F0502020204030204" pitchFamily="34" charset="0"/>
                <a:ea typeface="Calibri" panose="020F0502020204030204" pitchFamily="34" charset="0"/>
                <a:cs typeface="Times New Roman" panose="02020603050405020304" pitchFamily="18" charset="0"/>
              </a:rPr>
              <a:t> London: Routledge</a:t>
            </a:r>
            <a:endParaRPr lang="sv-SE" sz="5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US" sz="5600" dirty="0">
                <a:latin typeface="Calibri" panose="020F0502020204030204" pitchFamily="34" charset="0"/>
                <a:ea typeface="Calibri" panose="020F0502020204030204" pitchFamily="34" charset="0"/>
                <a:cs typeface="Times New Roman" panose="02020603050405020304" pitchFamily="18" charset="0"/>
              </a:rPr>
              <a:t>Hultman, (2017) “</a:t>
            </a:r>
            <a:r>
              <a:rPr lang="en-US" sz="5600" b="1" dirty="0">
                <a:latin typeface="Calibri" panose="020F0502020204030204" pitchFamily="34" charset="0"/>
                <a:ea typeface="Calibri" panose="020F0502020204030204" pitchFamily="34" charset="0"/>
                <a:cs typeface="Times New Roman" panose="02020603050405020304" pitchFamily="18" charset="0"/>
              </a:rPr>
              <a:t>Exploring industrial, </a:t>
            </a:r>
            <a:r>
              <a:rPr lang="en-US" sz="5600" b="1" dirty="0" err="1">
                <a:latin typeface="Calibri" panose="020F0502020204030204" pitchFamily="34" charset="0"/>
                <a:ea typeface="Calibri" panose="020F0502020204030204" pitchFamily="34" charset="0"/>
                <a:cs typeface="Times New Roman" panose="02020603050405020304" pitchFamily="18" charset="0"/>
              </a:rPr>
              <a:t>ecomodern</a:t>
            </a:r>
            <a:r>
              <a:rPr lang="en-US" sz="5600" b="1" dirty="0">
                <a:latin typeface="Calibri" panose="020F0502020204030204" pitchFamily="34" charset="0"/>
                <a:ea typeface="Calibri" panose="020F0502020204030204" pitchFamily="34" charset="0"/>
                <a:cs typeface="Times New Roman" panose="02020603050405020304" pitchFamily="18" charset="0"/>
              </a:rPr>
              <a:t>, and ecological 	masculinities</a:t>
            </a:r>
            <a:r>
              <a:rPr lang="en-US" sz="5600" dirty="0">
                <a:latin typeface="Calibri" panose="020F0502020204030204" pitchFamily="34" charset="0"/>
                <a:ea typeface="Calibri" panose="020F0502020204030204" pitchFamily="34" charset="0"/>
                <a:cs typeface="Times New Roman" panose="02020603050405020304" pitchFamily="18" charset="0"/>
              </a:rPr>
              <a:t>” in 	</a:t>
            </a:r>
            <a:r>
              <a:rPr lang="en-US" sz="5600" i="1" dirty="0">
                <a:latin typeface="Calibri" panose="020F0502020204030204" pitchFamily="34" charset="0"/>
                <a:ea typeface="Calibri" panose="020F0502020204030204" pitchFamily="34" charset="0"/>
                <a:cs typeface="Times New Roman" panose="02020603050405020304" pitchFamily="18" charset="0"/>
              </a:rPr>
              <a:t>Routledge 	Handbook of Gender and 	Environment</a:t>
            </a:r>
            <a:r>
              <a:rPr lang="en-US" sz="5600" dirty="0">
                <a:latin typeface="Calibri" panose="020F0502020204030204" pitchFamily="34" charset="0"/>
                <a:ea typeface="Calibri" panose="020F0502020204030204" pitchFamily="34" charset="0"/>
                <a:cs typeface="Times New Roman" panose="02020603050405020304" pitchFamily="18" charset="0"/>
              </a:rPr>
              <a:t> Edited by 	Sherilyn MacGregor, Routledge: 	London</a:t>
            </a:r>
            <a:endParaRPr lang="sv-SE" sz="5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US" sz="5600" dirty="0">
                <a:latin typeface="Calibri" panose="020F0502020204030204" pitchFamily="34" charset="0"/>
                <a:ea typeface="Calibri" panose="020F0502020204030204" pitchFamily="34" charset="0"/>
                <a:cs typeface="Times New Roman" panose="02020603050405020304" pitchFamily="18" charset="0"/>
              </a:rPr>
              <a:t>Hultman, Martin (2017) “</a:t>
            </a:r>
            <a:r>
              <a:rPr lang="en-GB" sz="5600" b="1" dirty="0">
                <a:latin typeface="Calibri" panose="020F0502020204030204" pitchFamily="34" charset="0"/>
                <a:ea typeface="Calibri" panose="020F0502020204030204" pitchFamily="34" charset="0"/>
                <a:cs typeface="Times New Roman" panose="02020603050405020304" pitchFamily="18" charset="0"/>
              </a:rPr>
              <a:t>Industrial-, Ecological-, and </a:t>
            </a:r>
            <a:r>
              <a:rPr lang="en-GB" sz="5600" b="1" dirty="0" err="1">
                <a:latin typeface="Calibri" panose="020F0502020204030204" pitchFamily="34" charset="0"/>
                <a:ea typeface="Calibri" panose="020F0502020204030204" pitchFamily="34" charset="0"/>
                <a:cs typeface="Times New Roman" panose="02020603050405020304" pitchFamily="18" charset="0"/>
              </a:rPr>
              <a:t>Ecomodern</a:t>
            </a:r>
            <a:r>
              <a:rPr lang="en-GB" sz="5600" b="1" dirty="0">
                <a:latin typeface="Calibri" panose="020F0502020204030204" pitchFamily="34" charset="0"/>
                <a:ea typeface="Calibri" panose="020F0502020204030204" pitchFamily="34" charset="0"/>
                <a:cs typeface="Times New Roman" panose="02020603050405020304" pitchFamily="18" charset="0"/>
              </a:rPr>
              <a:t> 	Masculinity. 	Conceptualising 	forms of 	masculinities in the 	environmental field</a:t>
            </a:r>
            <a:r>
              <a:rPr lang="en-US" sz="5600" dirty="0">
                <a:latin typeface="Calibri" panose="020F0502020204030204" pitchFamily="34" charset="0"/>
                <a:ea typeface="Calibri" panose="020F0502020204030204" pitchFamily="34" charset="0"/>
                <a:cs typeface="Times New Roman" panose="02020603050405020304" pitchFamily="18" charset="0"/>
              </a:rPr>
              <a:t>” in </a:t>
            </a:r>
            <a:r>
              <a:rPr lang="en-US" sz="5600" i="1" dirty="0">
                <a:latin typeface="Calibri" panose="020F0502020204030204" pitchFamily="34" charset="0"/>
                <a:ea typeface="Calibri" panose="020F0502020204030204" pitchFamily="34" charset="0"/>
                <a:cs typeface="Times New Roman" panose="02020603050405020304" pitchFamily="18" charset="0"/>
              </a:rPr>
              <a:t>Understanding 	Climate 	Change 	through 	Gender Relations</a:t>
            </a:r>
            <a:r>
              <a:rPr lang="en-US" sz="5600" dirty="0">
                <a:latin typeface="Calibri" panose="020F0502020204030204" pitchFamily="34" charset="0"/>
                <a:ea typeface="Calibri" panose="020F0502020204030204" pitchFamily="34" charset="0"/>
                <a:cs typeface="Times New Roman" panose="02020603050405020304" pitchFamily="18" charset="0"/>
              </a:rPr>
              <a:t>, Edited 	by Susan Buckingham and 	Virginie le 	Masson, 	Routledge: London</a:t>
            </a:r>
          </a:p>
          <a:p>
            <a:pPr marL="0" indent="0">
              <a:lnSpc>
                <a:spcPct val="107000"/>
              </a:lnSpc>
              <a:spcAft>
                <a:spcPts val="0"/>
              </a:spcAft>
              <a:buNone/>
            </a:pPr>
            <a:r>
              <a:rPr lang="en-US" sz="5600" dirty="0">
                <a:latin typeface="Calibri" panose="020F0502020204030204" pitchFamily="34" charset="0"/>
                <a:ea typeface="Calibri" panose="020F0502020204030204" pitchFamily="34" charset="0"/>
                <a:cs typeface="Times New Roman" panose="02020603050405020304" pitchFamily="18" charset="0"/>
              </a:rPr>
              <a:t>Hultman, M. and Anshelm, J. (2017). “</a:t>
            </a:r>
            <a:r>
              <a:rPr lang="en-US" sz="5600" b="1" dirty="0">
                <a:latin typeface="Calibri" panose="020F0502020204030204" pitchFamily="34" charset="0"/>
                <a:ea typeface="Calibri" panose="020F0502020204030204" pitchFamily="34" charset="0"/>
                <a:cs typeface="Times New Roman" panose="02020603050405020304" pitchFamily="18" charset="0"/>
              </a:rPr>
              <a:t>Masculinities of climate change. 	Exploring 	examples of industrial-, </a:t>
            </a:r>
            <a:r>
              <a:rPr lang="en-US" sz="5600" b="1" dirty="0" err="1">
                <a:latin typeface="Calibri" panose="020F0502020204030204" pitchFamily="34" charset="0"/>
                <a:ea typeface="Calibri" panose="020F0502020204030204" pitchFamily="34" charset="0"/>
                <a:cs typeface="Times New Roman" panose="02020603050405020304" pitchFamily="18" charset="0"/>
              </a:rPr>
              <a:t>ecomodern</a:t>
            </a:r>
            <a:r>
              <a:rPr lang="en-US" sz="5600" b="1" dirty="0">
                <a:latin typeface="Calibri" panose="020F0502020204030204" pitchFamily="34" charset="0"/>
                <a:ea typeface="Calibri" panose="020F0502020204030204" pitchFamily="34" charset="0"/>
                <a:cs typeface="Times New Roman" panose="02020603050405020304" pitchFamily="18" charset="0"/>
              </a:rPr>
              <a:t>-, 	and ecological masculinities in the age of 	Anthropocene</a:t>
            </a:r>
            <a:r>
              <a:rPr lang="en-US" sz="5600" dirty="0">
                <a:latin typeface="Calibri" panose="020F0502020204030204" pitchFamily="34" charset="0"/>
                <a:ea typeface="Calibri" panose="020F0502020204030204" pitchFamily="34" charset="0"/>
                <a:cs typeface="Times New Roman" panose="02020603050405020304" pitchFamily="18" charset="0"/>
              </a:rPr>
              <a:t>” in Marjorie Cohen ed. Climate Change and 	Gender in Rich 	Countries. 	London: Routledge.</a:t>
            </a:r>
            <a:endParaRPr lang="sv-SE" sz="5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5600" b="1" dirty="0"/>
              <a:t>Editor:</a:t>
            </a:r>
          </a:p>
          <a:p>
            <a:pPr marL="0" indent="0">
              <a:buNone/>
            </a:pPr>
            <a:r>
              <a:rPr lang="en-US" sz="5600" dirty="0"/>
              <a:t>Hultman, Martin &amp; Kall, Ann-Sofie (2016), </a:t>
            </a:r>
            <a:r>
              <a:rPr lang="en-US" sz="5600" b="1" dirty="0"/>
              <a:t>Genus </a:t>
            </a:r>
            <a:r>
              <a:rPr lang="en-US" sz="5600" b="1" dirty="0" err="1"/>
              <a:t>och</a:t>
            </a:r>
            <a:r>
              <a:rPr lang="en-US" sz="5600" b="1" dirty="0"/>
              <a:t> </a:t>
            </a:r>
            <a:r>
              <a:rPr lang="en-US" sz="5600" b="1" dirty="0" err="1"/>
              <a:t>miljö</a:t>
            </a:r>
            <a:r>
              <a:rPr lang="en-US" sz="5600" b="1" dirty="0"/>
              <a:t> - </a:t>
            </a:r>
            <a:r>
              <a:rPr lang="en-US" sz="5600" b="1" dirty="0" err="1"/>
              <a:t>en</a:t>
            </a:r>
            <a:r>
              <a:rPr lang="en-US" sz="5600" b="1" dirty="0"/>
              <a:t> </a:t>
            </a:r>
            <a:r>
              <a:rPr lang="en-US" sz="5600" b="1" dirty="0" err="1"/>
              <a:t>fruktbar</a:t>
            </a:r>
            <a:r>
              <a:rPr lang="en-US" sz="5600" b="1" dirty="0"/>
              <a:t> 	</a:t>
            </a:r>
            <a:r>
              <a:rPr lang="en-US" sz="5600" b="1" dirty="0" err="1"/>
              <a:t>symbios</a:t>
            </a:r>
            <a:r>
              <a:rPr lang="en-US" sz="5600" dirty="0"/>
              <a:t>. 	</a:t>
            </a:r>
            <a:r>
              <a:rPr lang="en-US" sz="5600" dirty="0" err="1"/>
              <a:t>Introduktion</a:t>
            </a:r>
            <a:r>
              <a:rPr lang="en-US" sz="5600" dirty="0"/>
              <a:t> till </a:t>
            </a:r>
            <a:r>
              <a:rPr lang="en-US" sz="5600" dirty="0" err="1"/>
              <a:t>specialnummer</a:t>
            </a:r>
            <a:r>
              <a:rPr lang="en-US" sz="5600" dirty="0"/>
              <a:t> om genus </a:t>
            </a:r>
            <a:r>
              <a:rPr lang="en-US" sz="5600" dirty="0" err="1"/>
              <a:t>och</a:t>
            </a:r>
            <a:r>
              <a:rPr lang="en-US" sz="5600" dirty="0"/>
              <a:t> </a:t>
            </a:r>
            <a:r>
              <a:rPr lang="en-US" sz="5600" dirty="0" err="1"/>
              <a:t>miljö</a:t>
            </a:r>
            <a:r>
              <a:rPr lang="en-US" sz="5600" dirty="0"/>
              <a:t>, </a:t>
            </a:r>
          </a:p>
          <a:p>
            <a:endParaRPr lang="sv-SE" dirty="0"/>
          </a:p>
          <a:p>
            <a:endParaRPr lang="sv-SE" dirty="0"/>
          </a:p>
        </p:txBody>
      </p:sp>
      <p:pic>
        <p:nvPicPr>
          <p:cNvPr id="2" name="Picture 1">
            <a:extLst>
              <a:ext uri="{FF2B5EF4-FFF2-40B4-BE49-F238E27FC236}">
                <a16:creationId xmlns:a16="http://schemas.microsoft.com/office/drawing/2014/main" xmlns="" id="{FAFB2F6D-7CCD-4E42-8B32-874E3F6D6054}"/>
              </a:ext>
            </a:extLst>
          </p:cNvPr>
          <p:cNvPicPr>
            <a:picLocks noChangeAspect="1"/>
          </p:cNvPicPr>
          <p:nvPr/>
        </p:nvPicPr>
        <p:blipFill>
          <a:blip r:embed="rId2" cstate="print"/>
          <a:stretch>
            <a:fillRect/>
          </a:stretch>
        </p:blipFill>
        <p:spPr>
          <a:xfrm>
            <a:off x="10716048" y="5384178"/>
            <a:ext cx="1475952" cy="1473822"/>
          </a:xfrm>
          <a:prstGeom prst="rect">
            <a:avLst/>
          </a:prstGeom>
        </p:spPr>
      </p:pic>
    </p:spTree>
    <p:extLst>
      <p:ext uri="{BB962C8B-B14F-4D97-AF65-F5344CB8AC3E}">
        <p14:creationId xmlns:p14="http://schemas.microsoft.com/office/powerpoint/2010/main" xmlns="" val="2870074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The </a:t>
            </a:r>
            <a:r>
              <a:rPr lang="sv-SE" dirty="0" err="1"/>
              <a:t>energy</a:t>
            </a:r>
            <a:r>
              <a:rPr lang="sv-SE" dirty="0"/>
              <a:t> </a:t>
            </a:r>
            <a:r>
              <a:rPr lang="sv-SE" dirty="0" err="1"/>
              <a:t>challenge</a:t>
            </a:r>
            <a:r>
              <a:rPr lang="sv-SE" dirty="0"/>
              <a:t>….</a:t>
            </a:r>
          </a:p>
        </p:txBody>
      </p:sp>
      <p:sp>
        <p:nvSpPr>
          <p:cNvPr id="3" name="Platshållare för innehåll 2"/>
          <p:cNvSpPr>
            <a:spLocks noGrp="1"/>
          </p:cNvSpPr>
          <p:nvPr>
            <p:ph sz="half" idx="1"/>
          </p:nvPr>
        </p:nvSpPr>
        <p:spPr>
          <a:xfrm>
            <a:off x="155275" y="1578634"/>
            <a:ext cx="5864525" cy="5175849"/>
          </a:xfrm>
        </p:spPr>
        <p:txBody>
          <a:bodyPr>
            <a:normAutofit fontScale="70000" lnSpcReduction="20000"/>
          </a:bodyPr>
          <a:lstStyle/>
          <a:p>
            <a:r>
              <a:rPr lang="en-US" dirty="0"/>
              <a:t>The most BNP-rich states require the equivalent of </a:t>
            </a:r>
            <a:r>
              <a:rPr lang="en-US" u="sng" dirty="0"/>
              <a:t>three planets or more</a:t>
            </a:r>
            <a:r>
              <a:rPr lang="en-US" dirty="0"/>
              <a:t> to support their industries, societies and lifestyles. Sweden 4,1. (WWF, 2017)</a:t>
            </a:r>
          </a:p>
          <a:p>
            <a:pPr marL="0" indent="0">
              <a:buNone/>
            </a:pPr>
            <a:endParaRPr lang="en-US" dirty="0"/>
          </a:p>
          <a:p>
            <a:r>
              <a:rPr lang="en-US" dirty="0"/>
              <a:t>Today ca </a:t>
            </a:r>
            <a:r>
              <a:rPr lang="en-US" u="sng" dirty="0"/>
              <a:t>80%</a:t>
            </a:r>
            <a:r>
              <a:rPr lang="en-US" dirty="0"/>
              <a:t> of the global economy rely on </a:t>
            </a:r>
            <a:r>
              <a:rPr lang="en-US" u="sng" dirty="0"/>
              <a:t>fossil energy </a:t>
            </a:r>
            <a:r>
              <a:rPr lang="en-US" dirty="0"/>
              <a:t>(McGlade &amp; Ekins, 2014).</a:t>
            </a:r>
          </a:p>
          <a:p>
            <a:pPr marL="0" indent="0">
              <a:buNone/>
            </a:pPr>
            <a:endParaRPr lang="en-US" dirty="0"/>
          </a:p>
          <a:p>
            <a:r>
              <a:rPr lang="en-US" dirty="0"/>
              <a:t>Highlighted by the International Monetary Fund (IMF), fossil fuel </a:t>
            </a:r>
            <a:r>
              <a:rPr lang="en-US" dirty="0" err="1"/>
              <a:t>extractivism</a:t>
            </a:r>
            <a:r>
              <a:rPr lang="en-US" dirty="0"/>
              <a:t> is </a:t>
            </a:r>
            <a:r>
              <a:rPr lang="en-US" dirty="0" err="1"/>
              <a:t>subsidised</a:t>
            </a:r>
            <a:r>
              <a:rPr lang="en-US" dirty="0"/>
              <a:t> with </a:t>
            </a:r>
            <a:r>
              <a:rPr lang="en-US" u="sng" dirty="0"/>
              <a:t>more money </a:t>
            </a:r>
            <a:r>
              <a:rPr lang="en-US" dirty="0"/>
              <a:t>than the total amount that nation states globally spend on </a:t>
            </a:r>
            <a:r>
              <a:rPr lang="en-US" u="sng" dirty="0"/>
              <a:t>healthcare</a:t>
            </a:r>
            <a:r>
              <a:rPr lang="en-US" dirty="0"/>
              <a:t> (</a:t>
            </a:r>
            <a:r>
              <a:rPr lang="en-US" dirty="0" err="1"/>
              <a:t>Coady</a:t>
            </a:r>
            <a:r>
              <a:rPr lang="en-US" dirty="0"/>
              <a:t> et. al, 2015)</a:t>
            </a:r>
          </a:p>
          <a:p>
            <a:pPr marL="0" indent="0">
              <a:buNone/>
            </a:pPr>
            <a:endParaRPr lang="en-US" dirty="0"/>
          </a:p>
          <a:p>
            <a:r>
              <a:rPr lang="en-US" dirty="0"/>
              <a:t>Almost all of these fossil energy sources (coal, gas and oil) needs to be </a:t>
            </a:r>
            <a:r>
              <a:rPr lang="en-US" u="sng" dirty="0"/>
              <a:t>kept in the ground </a:t>
            </a:r>
            <a:r>
              <a:rPr lang="en-US" dirty="0"/>
              <a:t>(or even should have a couple of years ago…) if catastrophic </a:t>
            </a:r>
            <a:r>
              <a:rPr lang="en-US" dirty="0" err="1"/>
              <a:t>antroprogenic</a:t>
            </a:r>
            <a:r>
              <a:rPr lang="en-US" dirty="0"/>
              <a:t> climate change is to be avoided </a:t>
            </a:r>
            <a:r>
              <a:rPr lang="en-GB" dirty="0">
                <a:latin typeface="Calibri" panose="020F0502020204030204" pitchFamily="34" charset="0"/>
                <a:ea typeface="Calibri" panose="020F0502020204030204" pitchFamily="34" charset="0"/>
                <a:cs typeface="Times New Roman" panose="02020603050405020304" pitchFamily="18" charset="0"/>
              </a:rPr>
              <a:t>(</a:t>
            </a:r>
            <a:r>
              <a:rPr lang="en-GB" dirty="0" err="1">
                <a:latin typeface="Calibri" panose="020F0502020204030204" pitchFamily="34" charset="0"/>
                <a:ea typeface="Calibri" panose="020F0502020204030204" pitchFamily="34" charset="0"/>
                <a:cs typeface="Times New Roman" panose="02020603050405020304" pitchFamily="18" charset="0"/>
              </a:rPr>
              <a:t>McGlade</a:t>
            </a:r>
            <a:r>
              <a:rPr lang="en-GB" dirty="0">
                <a:latin typeface="Calibri" panose="020F0502020204030204" pitchFamily="34" charset="0"/>
                <a:ea typeface="Calibri" panose="020F0502020204030204" pitchFamily="34" charset="0"/>
                <a:cs typeface="Times New Roman" panose="02020603050405020304" pitchFamily="18" charset="0"/>
              </a:rPr>
              <a:t> &amp; Ekins 2015)</a:t>
            </a:r>
            <a:endParaRPr lang="en-US" dirty="0"/>
          </a:p>
          <a:p>
            <a:endParaRPr lang="en-US" dirty="0"/>
          </a:p>
          <a:p>
            <a:endParaRPr lang="sv-SE" dirty="0"/>
          </a:p>
        </p:txBody>
      </p:sp>
      <p:pic>
        <p:nvPicPr>
          <p:cNvPr id="5" name="Platshållare för innehåll 4"/>
          <p:cNvPicPr>
            <a:picLocks noGrp="1" noChangeAspect="1"/>
          </p:cNvPicPr>
          <p:nvPr>
            <p:ph sz="half" idx="2"/>
          </p:nvPr>
        </p:nvPicPr>
        <p:blipFill>
          <a:blip r:embed="rId2" cstate="print"/>
          <a:stretch>
            <a:fillRect/>
          </a:stretch>
        </p:blipFill>
        <p:spPr>
          <a:xfrm>
            <a:off x="6258464" y="2729599"/>
            <a:ext cx="5181600" cy="3889111"/>
          </a:xfrm>
          <a:prstGeom prst="rect">
            <a:avLst/>
          </a:prstGeom>
        </p:spPr>
      </p:pic>
      <p:sp>
        <p:nvSpPr>
          <p:cNvPr id="6" name="textruta 5"/>
          <p:cNvSpPr txBox="1"/>
          <p:nvPr/>
        </p:nvSpPr>
        <p:spPr>
          <a:xfrm>
            <a:off x="7423706" y="2156852"/>
            <a:ext cx="3881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sng" strike="noStrike" kern="1200" cap="none" spc="0" normalizeH="0" baseline="0" noProof="0" dirty="0" err="1">
                <a:ln>
                  <a:noFill/>
                </a:ln>
                <a:solidFill>
                  <a:prstClr val="black"/>
                </a:solidFill>
                <a:effectLst/>
                <a:uLnTx/>
                <a:uFillTx/>
                <a:latin typeface="Calibri"/>
                <a:ea typeface="+mn-ea"/>
                <a:cs typeface="+mn-cs"/>
              </a:rPr>
              <a:t>Ecocide</a:t>
            </a:r>
            <a:r>
              <a:rPr kumimoji="0" lang="sv-SE" sz="1800" b="0" i="0" u="none" strike="noStrike" kern="1200" cap="none" spc="0" normalizeH="0" baseline="0" noProof="0" dirty="0">
                <a:ln>
                  <a:noFill/>
                </a:ln>
                <a:solidFill>
                  <a:prstClr val="black"/>
                </a:solidFill>
                <a:effectLst/>
                <a:uLnTx/>
                <a:uFillTx/>
                <a:latin typeface="Calibri"/>
                <a:ea typeface="+mn-ea"/>
                <a:cs typeface="+mn-cs"/>
              </a:rPr>
              <a:t> of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Great</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Barrier</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Reef</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84045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8838" y="457222"/>
            <a:ext cx="7315200" cy="1143000"/>
          </a:xfrm>
        </p:spPr>
        <p:txBody>
          <a:bodyPr>
            <a:normAutofit/>
          </a:bodyPr>
          <a:lstStyle/>
          <a:p>
            <a:r>
              <a:rPr lang="sv-SE" dirty="0"/>
              <a:t>… and the </a:t>
            </a:r>
            <a:r>
              <a:rPr lang="sv-SE" dirty="0" err="1"/>
              <a:t>political</a:t>
            </a:r>
            <a:r>
              <a:rPr lang="sv-SE" dirty="0"/>
              <a:t> </a:t>
            </a:r>
            <a:r>
              <a:rPr lang="sv-SE" dirty="0" err="1"/>
              <a:t>challenge</a:t>
            </a:r>
            <a:r>
              <a:rPr lang="sv-SE" dirty="0"/>
              <a:t/>
            </a:r>
            <a:br>
              <a:rPr lang="sv-SE" dirty="0"/>
            </a:br>
            <a:endParaRPr lang="sv-SE" dirty="0"/>
          </a:p>
        </p:txBody>
      </p:sp>
      <p:pic>
        <p:nvPicPr>
          <p:cNvPr id="1026" name="Picture 2" descr="Image result for fossil industry financing climate denial riley dunla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94440" y="221673"/>
            <a:ext cx="5748178" cy="652935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latshållare för innehåll 4"/>
          <p:cNvPicPr>
            <a:picLocks noGrp="1" noChangeAspect="1"/>
          </p:cNvPicPr>
          <p:nvPr>
            <p:ph idx="1"/>
          </p:nvPr>
        </p:nvPicPr>
        <p:blipFill>
          <a:blip r:embed="rId3" cstate="print"/>
          <a:stretch>
            <a:fillRect/>
          </a:stretch>
        </p:blipFill>
        <p:spPr>
          <a:xfrm>
            <a:off x="1302620" y="2259234"/>
            <a:ext cx="4363231" cy="2585065"/>
          </a:xfrm>
          <a:prstGeom prst="rect">
            <a:avLst/>
          </a:prstGeom>
        </p:spPr>
      </p:pic>
      <p:sp>
        <p:nvSpPr>
          <p:cNvPr id="6" name="textruta 5"/>
          <p:cNvSpPr txBox="1"/>
          <p:nvPr/>
        </p:nvSpPr>
        <p:spPr>
          <a:xfrm>
            <a:off x="508598" y="1437879"/>
            <a:ext cx="27518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Calibri" panose="020F0502020204030204"/>
                <a:ea typeface="+mn-ea"/>
                <a:cs typeface="+mn-cs"/>
              </a:rPr>
              <a:t>ExxonMobile</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-administration and </a:t>
            </a:r>
            <a:r>
              <a:rPr kumimoji="0" lang="sv-SE" sz="1800" b="0" i="0" u="none" strike="noStrike" kern="1200" cap="none" spc="0" normalizeH="0" baseline="0" noProof="0" dirty="0" err="1">
                <a:ln>
                  <a:noFill/>
                </a:ln>
                <a:solidFill>
                  <a:prstClr val="black"/>
                </a:solidFill>
                <a:effectLst/>
                <a:uLnTx/>
                <a:uFillTx/>
                <a:latin typeface="Calibri" panose="020F0502020204030204"/>
                <a:ea typeface="+mn-ea"/>
                <a:cs typeface="+mn-cs"/>
              </a:rPr>
              <a:t>Trump</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ruta 2"/>
          <p:cNvSpPr txBox="1"/>
          <p:nvPr/>
        </p:nvSpPr>
        <p:spPr>
          <a:xfrm>
            <a:off x="129308" y="5684808"/>
            <a:ext cx="58189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a:t>
            </a:r>
            <a:r>
              <a:rPr kumimoji="0" lang="sv-SE" sz="1800" b="0" i="0" u="none" strike="noStrike" kern="1200" cap="none" spc="0" normalizeH="0" baseline="0" noProof="0" dirty="0" err="1">
                <a:ln>
                  <a:noFill/>
                </a:ln>
                <a:solidFill>
                  <a:prstClr val="black"/>
                </a:solidFill>
                <a:effectLst/>
                <a:uLnTx/>
                <a:uFillTx/>
                <a:latin typeface="Calibri"/>
                <a:ea typeface="+mn-ea"/>
                <a:cs typeface="+mn-cs"/>
              </a:rPr>
              <a:t>similar</a:t>
            </a:r>
            <a:r>
              <a:rPr kumimoji="0" lang="sv-SE" sz="1800" b="0" i="0" u="none" strike="noStrike" kern="1200" cap="none" spc="0" normalizeH="0" baseline="0" noProof="0" dirty="0">
                <a:ln>
                  <a:noFill/>
                </a:ln>
                <a:solidFill>
                  <a:prstClr val="black"/>
                </a:solidFill>
                <a:effectLst/>
                <a:uLnTx/>
                <a:uFillTx/>
                <a:latin typeface="Calibri"/>
                <a:ea typeface="+mn-ea"/>
                <a:cs typeface="+mn-cs"/>
              </a:rPr>
              <a:t> to right-</a:t>
            </a:r>
            <a:r>
              <a:rPr kumimoji="0" lang="sv-SE" sz="1800" b="0" i="0" u="none" strike="noStrike" kern="1200" cap="none" spc="0" normalizeH="0" baseline="0" noProof="0" dirty="0" err="1">
                <a:ln>
                  <a:noFill/>
                </a:ln>
                <a:solidFill>
                  <a:prstClr val="black"/>
                </a:solidFill>
                <a:effectLst/>
                <a:uLnTx/>
                <a:uFillTx/>
                <a:latin typeface="Calibri"/>
                <a:ea typeface="+mn-ea"/>
                <a:cs typeface="+mn-cs"/>
              </a:rPr>
              <a:t>wing</a:t>
            </a:r>
            <a:r>
              <a:rPr kumimoji="0" lang="sv-SE" sz="1800" b="0" i="0" u="none" strike="noStrike" kern="1200" cap="none" spc="0" normalizeH="0" baseline="0" noProof="0" dirty="0">
                <a:ln>
                  <a:noFill/>
                </a:ln>
                <a:solidFill>
                  <a:prstClr val="black"/>
                </a:solidFill>
                <a:effectLst/>
                <a:uLnTx/>
                <a:uFillTx/>
                <a:latin typeface="Calibri"/>
                <a:ea typeface="+mn-ea"/>
                <a:cs typeface="+mn-cs"/>
              </a:rPr>
              <a:t> populist,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neo</a:t>
            </a:r>
            <a:r>
              <a:rPr kumimoji="0" lang="sv-SE" sz="1800" b="0" i="0" u="none" strike="noStrike" kern="1200" cap="none" spc="0" normalizeH="0" baseline="0" noProof="0" dirty="0">
                <a:ln>
                  <a:noFill/>
                </a:ln>
                <a:solidFill>
                  <a:prstClr val="black"/>
                </a:solidFill>
                <a:effectLst/>
                <a:uLnTx/>
                <a:uFillTx/>
                <a:latin typeface="Calibri"/>
                <a:ea typeface="+mn-ea"/>
                <a:cs typeface="+mn-cs"/>
              </a:rPr>
              <a:t>-fascist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political</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parties</a:t>
            </a:r>
            <a:r>
              <a:rPr kumimoji="0" lang="sv-SE" sz="1800" b="0" i="0" u="none" strike="noStrike" kern="1200" cap="none" spc="0" normalizeH="0" baseline="0" noProof="0" dirty="0">
                <a:ln>
                  <a:noFill/>
                </a:ln>
                <a:solidFill>
                  <a:prstClr val="black"/>
                </a:solidFill>
                <a:effectLst/>
                <a:uLnTx/>
                <a:uFillTx/>
                <a:latin typeface="Calibri"/>
                <a:ea typeface="+mn-ea"/>
                <a:cs typeface="+mn-cs"/>
              </a:rPr>
              <a:t> in Europé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such</a:t>
            </a:r>
            <a:r>
              <a:rPr kumimoji="0" lang="sv-SE" sz="1800" b="0" i="0" u="none" strike="noStrike" kern="1200" cap="none" spc="0" normalizeH="0" baseline="0" noProof="0" dirty="0">
                <a:ln>
                  <a:noFill/>
                </a:ln>
                <a:solidFill>
                  <a:prstClr val="black"/>
                </a:solidFill>
                <a:effectLst/>
                <a:uLnTx/>
                <a:uFillTx/>
                <a:latin typeface="Calibri"/>
                <a:ea typeface="+mn-ea"/>
                <a:cs typeface="+mn-cs"/>
              </a:rPr>
              <a:t> as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Danish</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Volkparty</a:t>
            </a:r>
            <a:r>
              <a:rPr kumimoji="0" lang="sv-SE" sz="1800" b="0" i="0" u="none" strike="noStrike" kern="1200" cap="none" spc="0" normalizeH="0" baseline="0" noProof="0" dirty="0">
                <a:ln>
                  <a:noFill/>
                </a:ln>
                <a:solidFill>
                  <a:prstClr val="black"/>
                </a:solidFill>
                <a:effectLst/>
                <a:uLnTx/>
                <a:uFillTx/>
                <a:latin typeface="Calibri"/>
                <a:ea typeface="+mn-ea"/>
                <a:cs typeface="+mn-cs"/>
              </a:rPr>
              <a:t> in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Denmark</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Futureparty</a:t>
            </a:r>
            <a:r>
              <a:rPr kumimoji="0" lang="sv-SE" sz="1800" b="0" i="0" u="none" strike="noStrike" kern="1200" cap="none" spc="0" normalizeH="0" baseline="0" noProof="0" dirty="0">
                <a:ln>
                  <a:noFill/>
                </a:ln>
                <a:solidFill>
                  <a:prstClr val="black"/>
                </a:solidFill>
                <a:effectLst/>
                <a:uLnTx/>
                <a:uFillTx/>
                <a:latin typeface="Calibri"/>
                <a:ea typeface="+mn-ea"/>
                <a:cs typeface="+mn-cs"/>
              </a:rPr>
              <a:t> in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Norway</a:t>
            </a:r>
            <a:r>
              <a:rPr kumimoji="0" lang="sv-SE" sz="1800" b="0" i="0" u="none" strike="noStrike" kern="1200" cap="none" spc="0" normalizeH="0" baseline="0" noProof="0" dirty="0">
                <a:ln>
                  <a:noFill/>
                </a:ln>
                <a:solidFill>
                  <a:prstClr val="black"/>
                </a:solidFill>
                <a:effectLst/>
                <a:uLnTx/>
                <a:uFillTx/>
                <a:latin typeface="Calibri"/>
                <a:ea typeface="+mn-ea"/>
                <a:cs typeface="+mn-cs"/>
              </a:rPr>
              <a:t>, Front National in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France</a:t>
            </a:r>
            <a:r>
              <a:rPr kumimoji="0" lang="sv-SE" sz="1800" b="0" i="0" u="none" strike="noStrike" kern="1200" cap="none" spc="0" normalizeH="0" baseline="0" noProof="0" dirty="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Adf</a:t>
            </a:r>
            <a:r>
              <a:rPr kumimoji="0" lang="sv-SE" sz="1800" b="0" i="0" u="none" strike="noStrike" kern="1200" cap="none" spc="0" normalizeH="0" baseline="0" noProof="0" dirty="0">
                <a:ln>
                  <a:noFill/>
                </a:ln>
                <a:solidFill>
                  <a:prstClr val="black"/>
                </a:solidFill>
                <a:effectLst/>
                <a:uLnTx/>
                <a:uFillTx/>
                <a:latin typeface="Calibri"/>
                <a:ea typeface="+mn-ea"/>
                <a:cs typeface="+mn-cs"/>
              </a:rPr>
              <a:t> in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Germany</a:t>
            </a:r>
            <a:r>
              <a:rPr kumimoji="0" lang="sv-SE" sz="1800" b="0" i="0" u="none" strike="noStrike" kern="1200" cap="none" spc="0" normalizeH="0" baseline="0" noProof="0" dirty="0">
                <a:ln>
                  <a:noFill/>
                </a:ln>
                <a:solidFill>
                  <a:prstClr val="black"/>
                </a:solidFill>
                <a:effectLst/>
                <a:uLnTx/>
                <a:uFillTx/>
                <a:latin typeface="Calibri"/>
                <a:ea typeface="+mn-ea"/>
                <a:cs typeface="+mn-cs"/>
              </a:rPr>
              <a:t>, Sweden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Democrats</a:t>
            </a:r>
            <a:r>
              <a:rPr kumimoji="0" lang="sv-SE" sz="1800" b="0" i="0" u="none" strike="noStrike" kern="1200" cap="none" spc="0" normalizeH="0" baseline="0" noProof="0" dirty="0">
                <a:ln>
                  <a:noFill/>
                </a:ln>
                <a:solidFill>
                  <a:prstClr val="black"/>
                </a:solidFill>
                <a:effectLst/>
                <a:uLnTx/>
                <a:uFillTx/>
                <a:latin typeface="Calibri"/>
                <a:ea typeface="+mn-ea"/>
                <a:cs typeface="+mn-cs"/>
              </a:rPr>
              <a:t> in Sweden</a:t>
            </a:r>
            <a:r>
              <a:rPr lang="sv-SE" dirty="0">
                <a:solidFill>
                  <a:prstClr val="black"/>
                </a:solidFill>
                <a:latin typeface="Calibri"/>
              </a:rPr>
              <a:t>, </a:t>
            </a:r>
            <a:r>
              <a:rPr kumimoji="0" lang="sv-SE" sz="1800" b="0" i="0" u="none" strike="noStrike" kern="1200" cap="none" spc="0" normalizeH="0" baseline="0" noProof="0" dirty="0">
                <a:ln>
                  <a:noFill/>
                </a:ln>
                <a:solidFill>
                  <a:prstClr val="black"/>
                </a:solidFill>
                <a:effectLst/>
                <a:uLnTx/>
                <a:uFillTx/>
                <a:latin typeface="Calibri"/>
                <a:ea typeface="+mn-ea"/>
                <a:cs typeface="+mn-cs"/>
              </a:rPr>
              <a:t>UKIP in GB so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forth</a:t>
            </a:r>
            <a:r>
              <a:rPr kumimoji="0" lang="sv-SE"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xmlns="" val="9974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Men is the </a:t>
            </a:r>
            <a:r>
              <a:rPr lang="sv-SE" dirty="0" err="1"/>
              <a:t>big</a:t>
            </a:r>
            <a:r>
              <a:rPr lang="sv-SE" dirty="0"/>
              <a:t> problem…</a:t>
            </a:r>
          </a:p>
        </p:txBody>
      </p:sp>
      <p:sp>
        <p:nvSpPr>
          <p:cNvPr id="3" name="Platshållare för innehåll 2"/>
          <p:cNvSpPr>
            <a:spLocks noGrp="1"/>
          </p:cNvSpPr>
          <p:nvPr>
            <p:ph idx="1"/>
          </p:nvPr>
        </p:nvSpPr>
        <p:spPr/>
        <p:txBody>
          <a:bodyPr>
            <a:normAutofit fontScale="70000" lnSpcReduction="20000"/>
          </a:bodyPr>
          <a:lstStyle/>
          <a:p>
            <a:pPr>
              <a:lnSpc>
                <a:spcPct val="115000"/>
              </a:lnSpc>
              <a:spcAft>
                <a:spcPts val="1000"/>
              </a:spcAft>
            </a:pPr>
            <a:r>
              <a:rPr lang="en-US" u="sng" dirty="0">
                <a:latin typeface="Calibri" panose="020F0502020204030204" pitchFamily="34" charset="0"/>
                <a:ea typeface="Calibri" panose="020F0502020204030204" pitchFamily="34" charset="0"/>
                <a:cs typeface="Times New Roman" panose="02020603050405020304" pitchFamily="18" charset="0"/>
              </a:rPr>
              <a:t>8 richest men </a:t>
            </a:r>
            <a:r>
              <a:rPr lang="en-US" dirty="0">
                <a:latin typeface="Calibri" panose="020F0502020204030204" pitchFamily="34" charset="0"/>
                <a:ea typeface="Calibri" panose="020F0502020204030204" pitchFamily="34" charset="0"/>
                <a:cs typeface="Times New Roman" panose="02020603050405020304" pitchFamily="18" charset="0"/>
              </a:rPr>
              <a:t>own same wealth as rest of the world (Oxfam, 2017)</a:t>
            </a:r>
            <a:r>
              <a:rPr lang="en-GB"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US" u="sng" dirty="0">
                <a:latin typeface="Calibri" panose="020F0502020204030204" pitchFamily="34" charset="0"/>
                <a:ea typeface="Calibri" panose="020F0502020204030204" pitchFamily="34" charset="0"/>
                <a:cs typeface="Times New Roman" panose="02020603050405020304" pitchFamily="18" charset="0"/>
              </a:rPr>
              <a:t>10% of the wealthiest are responsible for 45 % </a:t>
            </a:r>
            <a:r>
              <a:rPr lang="en-US" dirty="0">
                <a:latin typeface="Calibri" panose="020F0502020204030204" pitchFamily="34" charset="0"/>
                <a:ea typeface="Calibri" panose="020F0502020204030204" pitchFamily="34" charset="0"/>
                <a:cs typeface="Times New Roman" panose="02020603050405020304" pitchFamily="18" charset="0"/>
              </a:rPr>
              <a:t>of the global greenhouse gas emissions; reaches a four digit factor when move to extreme incomes (Chancel &amp; Piketty, 2015)</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Especially </a:t>
            </a:r>
            <a:r>
              <a:rPr lang="en-GB" u="sng" dirty="0">
                <a:latin typeface="Calibri" panose="020F0502020204030204" pitchFamily="34" charset="0"/>
                <a:ea typeface="Calibri" panose="020F0502020204030204" pitchFamily="34" charset="0"/>
                <a:cs typeface="Times New Roman" panose="02020603050405020304" pitchFamily="18" charset="0"/>
              </a:rPr>
              <a:t>white, middle-aged, rich men</a:t>
            </a:r>
            <a:r>
              <a:rPr lang="en-GB" dirty="0">
                <a:latin typeface="Calibri" panose="020F0502020204030204" pitchFamily="34" charset="0"/>
                <a:ea typeface="Calibri" panose="020F0502020204030204" pitchFamily="34" charset="0"/>
                <a:cs typeface="Times New Roman" panose="02020603050405020304" pitchFamily="18" charset="0"/>
              </a:rPr>
              <a:t> travel too much, eat too much meat and live in energy intensive buildings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e.g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Rätty</a:t>
            </a:r>
            <a:r>
              <a:rPr lang="en-US" dirty="0">
                <a:latin typeface="Calibri" panose="020F0502020204030204" pitchFamily="34" charset="0"/>
                <a:ea typeface="Calibri" panose="020F0502020204030204" pitchFamily="34" charset="0"/>
                <a:cs typeface="Times New Roman" panose="02020603050405020304" pitchFamily="18" charset="0"/>
              </a:rPr>
              <a:t> &amp; Carlsson-</a:t>
            </a:r>
            <a:r>
              <a:rPr lang="en-US" dirty="0" err="1">
                <a:latin typeface="Calibri" panose="020F0502020204030204" pitchFamily="34" charset="0"/>
                <a:ea typeface="Calibri" panose="020F0502020204030204" pitchFamily="34" charset="0"/>
                <a:cs typeface="Times New Roman" panose="02020603050405020304" pitchFamily="18" charset="0"/>
              </a:rPr>
              <a:t>Kanyama</a:t>
            </a:r>
            <a:r>
              <a:rPr lang="en-US" dirty="0">
                <a:latin typeface="Calibri" panose="020F0502020204030204" pitchFamily="34" charset="0"/>
                <a:ea typeface="Calibri" panose="020F0502020204030204" pitchFamily="34" charset="0"/>
                <a:cs typeface="Times New Roman" panose="02020603050405020304" pitchFamily="18" charset="0"/>
              </a:rPr>
              <a:t>, 2010)</a:t>
            </a:r>
            <a:r>
              <a:rPr lang="en-GB"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Climate change denial is connected to ‘the conservative </a:t>
            </a:r>
            <a:r>
              <a:rPr lang="en-US" u="sng" dirty="0">
                <a:latin typeface="Calibri" panose="020F0502020204030204" pitchFamily="34" charset="0"/>
                <a:ea typeface="Calibri" panose="020F0502020204030204" pitchFamily="34" charset="0"/>
                <a:cs typeface="Times New Roman" panose="02020603050405020304" pitchFamily="18" charset="0"/>
              </a:rPr>
              <a:t>white male effect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McCright</a:t>
            </a:r>
            <a:r>
              <a:rPr lang="en-US" dirty="0">
                <a:latin typeface="Calibri" panose="020F0502020204030204" pitchFamily="34" charset="0"/>
                <a:ea typeface="Calibri" panose="020F0502020204030204" pitchFamily="34" charset="0"/>
                <a:cs typeface="Times New Roman" panose="02020603050405020304" pitchFamily="18" charset="0"/>
              </a:rPr>
              <a:t> and Dunlap, 2015 )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u="sng" dirty="0">
                <a:latin typeface="Calibri" panose="020F0502020204030204" pitchFamily="34" charset="0"/>
                <a:ea typeface="Calibri" panose="020F0502020204030204" pitchFamily="34" charset="0"/>
                <a:cs typeface="Times New Roman" panose="02020603050405020304" pitchFamily="18" charset="0"/>
              </a:rPr>
              <a:t>Paradoxical situation: </a:t>
            </a:r>
            <a:r>
              <a:rPr lang="en-GB" dirty="0">
                <a:latin typeface="Calibri" panose="020F0502020204030204" pitchFamily="34" charset="0"/>
                <a:ea typeface="Calibri" panose="020F0502020204030204" pitchFamily="34" charset="0"/>
                <a:cs typeface="Times New Roman" panose="02020603050405020304" pitchFamily="18" charset="0"/>
              </a:rPr>
              <a:t>Men care less about environment and are the perpetrator (in general), still have leading positions in climate negotiations, hold top management positions in global companies and design geo-engineering planetary solutions (</a:t>
            </a:r>
            <a:r>
              <a:rPr lang="en-GB" dirty="0" err="1">
                <a:latin typeface="Calibri" panose="020F0502020204030204" pitchFamily="34" charset="0"/>
                <a:ea typeface="Calibri" panose="020F0502020204030204" pitchFamily="34" charset="0"/>
                <a:cs typeface="Times New Roman" panose="02020603050405020304" pitchFamily="18" charset="0"/>
              </a:rPr>
              <a:t>e.g</a:t>
            </a:r>
            <a:r>
              <a:rPr lang="en-GB" dirty="0">
                <a:latin typeface="Calibri" panose="020F0502020204030204" pitchFamily="34" charset="0"/>
                <a:ea typeface="Calibri" panose="020F0502020204030204" pitchFamily="34" charset="0"/>
                <a:cs typeface="Times New Roman" panose="02020603050405020304" pitchFamily="18" charset="0"/>
              </a:rPr>
              <a:t> Anshelm &amp; Hansson 2014; </a:t>
            </a:r>
            <a:r>
              <a:rPr lang="nb-NO" dirty="0">
                <a:latin typeface="Calibri" panose="020F0502020204030204" pitchFamily="34" charset="0"/>
                <a:ea typeface="Calibri" panose="020F0502020204030204" pitchFamily="34" charset="0"/>
                <a:cs typeface="Times New Roman" panose="02020603050405020304" pitchFamily="18" charset="0"/>
              </a:rPr>
              <a:t>Buck et al. 2014; Fleming 2007</a:t>
            </a:r>
            <a:r>
              <a:rPr lang="en-GB" dirty="0">
                <a:latin typeface="Calibri" panose="020F0502020204030204" pitchFamily="34" charset="0"/>
                <a:ea typeface="Calibri" panose="020F0502020204030204" pitchFamily="34" charset="0"/>
                <a:cs typeface="Times New Roman" panose="02020603050405020304" pitchFamily="18"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18101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0"/>
            <a:ext cx="10972800" cy="1143000"/>
          </a:xfrm>
        </p:spPr>
        <p:txBody>
          <a:bodyPr/>
          <a:lstStyle/>
          <a:p>
            <a:r>
              <a:rPr lang="sv-SE" dirty="0"/>
              <a:t>…</a:t>
            </a:r>
            <a:r>
              <a:rPr lang="sv-SE" dirty="0" err="1"/>
              <a:t>but</a:t>
            </a:r>
            <a:r>
              <a:rPr lang="sv-SE" dirty="0"/>
              <a:t> </a:t>
            </a:r>
            <a:r>
              <a:rPr lang="sv-SE" dirty="0" err="1"/>
              <a:t>which</a:t>
            </a:r>
            <a:r>
              <a:rPr lang="sv-SE" dirty="0"/>
              <a:t> </a:t>
            </a:r>
            <a:r>
              <a:rPr lang="sv-SE" dirty="0" err="1"/>
              <a:t>masculinities</a:t>
            </a:r>
            <a:r>
              <a:rPr lang="sv-SE" dirty="0"/>
              <a:t>?</a:t>
            </a:r>
          </a:p>
        </p:txBody>
      </p:sp>
      <p:sp>
        <p:nvSpPr>
          <p:cNvPr id="3" name="Platshållare för innehåll 2"/>
          <p:cNvSpPr>
            <a:spLocks noGrp="1"/>
          </p:cNvSpPr>
          <p:nvPr>
            <p:ph sz="half" idx="1"/>
          </p:nvPr>
        </p:nvSpPr>
        <p:spPr>
          <a:xfrm>
            <a:off x="609600" y="1233577"/>
            <a:ext cx="5920596" cy="5564038"/>
          </a:xfrm>
        </p:spPr>
        <p:txBody>
          <a:bodyPr>
            <a:normAutofit/>
          </a:bodyPr>
          <a:lstStyle/>
          <a:p>
            <a:endParaRPr lang="en-AU" dirty="0">
              <a:latin typeface="Calibri" panose="020F0502020204030204" pitchFamily="34" charset="0"/>
              <a:ea typeface="Calibri" panose="020F0502020204030204" pitchFamily="34" charset="0"/>
              <a:cs typeface="Times New Roman" panose="02020603050405020304" pitchFamily="18" charset="0"/>
            </a:endParaRPr>
          </a:p>
          <a:p>
            <a:r>
              <a:rPr lang="en-US" u="sng" dirty="0">
                <a:latin typeface="Calibri" panose="020F0502020204030204" pitchFamily="34" charset="0"/>
                <a:ea typeface="Calibri" panose="020F0502020204030204" pitchFamily="34" charset="0"/>
                <a:cs typeface="Times New Roman" panose="02020603050405020304" pitchFamily="18" charset="0"/>
              </a:rPr>
              <a:t>Plural </a:t>
            </a:r>
            <a:r>
              <a:rPr lang="en-US" u="sng" dirty="0" err="1">
                <a:latin typeface="Calibri" panose="020F0502020204030204" pitchFamily="34" charset="0"/>
                <a:ea typeface="Calibri" panose="020F0502020204030204" pitchFamily="34" charset="0"/>
                <a:cs typeface="Times New Roman" panose="02020603050405020304" pitchFamily="18" charset="0"/>
              </a:rPr>
              <a:t>material̴semiotic</a:t>
            </a:r>
            <a:r>
              <a:rPr lang="en-US" dirty="0">
                <a:latin typeface="Calibri" panose="020F0502020204030204" pitchFamily="34" charset="0"/>
                <a:ea typeface="Calibri" panose="020F0502020204030204" pitchFamily="34" charset="0"/>
                <a:cs typeface="Times New Roman" panose="02020603050405020304" pitchFamily="18" charset="0"/>
              </a:rPr>
              <a:t> ontology, understanding men as an unstable changeable entity, but at the same time researchable category of different configurations (inspired by </a:t>
            </a:r>
            <a:r>
              <a:rPr lang="en-US" dirty="0" err="1">
                <a:latin typeface="Calibri" panose="020F0502020204030204" pitchFamily="34" charset="0"/>
                <a:ea typeface="Calibri" panose="020F0502020204030204" pitchFamily="34" charset="0"/>
                <a:cs typeface="Times New Roman" panose="02020603050405020304" pitchFamily="18" charset="0"/>
              </a:rPr>
              <a:t>e.g</a:t>
            </a:r>
            <a:r>
              <a:rPr lang="en-US" dirty="0">
                <a:latin typeface="Calibri" panose="020F0502020204030204" pitchFamily="34" charset="0"/>
                <a:ea typeface="Calibri" panose="020F0502020204030204" pitchFamily="34" charset="0"/>
                <a:cs typeface="Times New Roman" panose="02020603050405020304" pitchFamily="18" charset="0"/>
              </a:rPr>
              <a:t> Hearn, 2014). Males can be different masculinities.</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6905" y="1600200"/>
            <a:ext cx="460188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644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713511" y="100971"/>
            <a:ext cx="10515600" cy="874589"/>
          </a:xfrm>
        </p:spPr>
        <p:txBody>
          <a:bodyPr>
            <a:normAutofit/>
          </a:bodyPr>
          <a:lstStyle/>
          <a:p>
            <a:r>
              <a:rPr lang="sv-SE" dirty="0">
                <a:solidFill>
                  <a:prstClr val="black"/>
                </a:solidFill>
              </a:rPr>
              <a:t>Analysing and </a:t>
            </a:r>
            <a:r>
              <a:rPr lang="sv-SE" dirty="0" err="1">
                <a:solidFill>
                  <a:prstClr val="black"/>
                </a:solidFill>
              </a:rPr>
              <a:t>transforming</a:t>
            </a:r>
            <a:r>
              <a:rPr lang="sv-SE" dirty="0">
                <a:solidFill>
                  <a:prstClr val="black"/>
                </a:solidFill>
              </a:rPr>
              <a:t> </a:t>
            </a:r>
            <a:r>
              <a:rPr lang="sv-SE" dirty="0" err="1">
                <a:solidFill>
                  <a:prstClr val="black"/>
                </a:solidFill>
              </a:rPr>
              <a:t>masculinities</a:t>
            </a:r>
            <a:endParaRPr lang="sv-SE" dirty="0"/>
          </a:p>
        </p:txBody>
      </p:sp>
      <p:sp>
        <p:nvSpPr>
          <p:cNvPr id="6" name="Platshållare för innehåll 5"/>
          <p:cNvSpPr>
            <a:spLocks noGrp="1"/>
          </p:cNvSpPr>
          <p:nvPr>
            <p:ph sz="half" idx="2"/>
          </p:nvPr>
        </p:nvSpPr>
        <p:spPr>
          <a:xfrm>
            <a:off x="841598" y="1761194"/>
            <a:ext cx="5825902" cy="4906306"/>
          </a:xfrm>
        </p:spPr>
        <p:txBody>
          <a:bodyPr>
            <a:normAutofit/>
          </a:bodyPr>
          <a:lstStyle/>
          <a:p>
            <a:endParaRPr lang="sv-SE" dirty="0"/>
          </a:p>
          <a:p>
            <a:endParaRPr lang="sv-SE" dirty="0"/>
          </a:p>
          <a:p>
            <a:endParaRPr lang="sv-SE" dirty="0"/>
          </a:p>
        </p:txBody>
      </p:sp>
      <p:pic>
        <p:nvPicPr>
          <p:cNvPr id="3" name="Bildobjekt 2"/>
          <p:cNvPicPr>
            <a:picLocks noChangeAspect="1"/>
          </p:cNvPicPr>
          <p:nvPr/>
        </p:nvPicPr>
        <p:blipFill>
          <a:blip r:embed="rId2" cstate="print"/>
          <a:stretch>
            <a:fillRect/>
          </a:stretch>
        </p:blipFill>
        <p:spPr>
          <a:xfrm>
            <a:off x="123216" y="1134794"/>
            <a:ext cx="2257298" cy="5010511"/>
          </a:xfrm>
          <a:prstGeom prst="rect">
            <a:avLst/>
          </a:prstGeom>
        </p:spPr>
      </p:pic>
      <p:pic>
        <p:nvPicPr>
          <p:cNvPr id="7" name="Picture 5" descr="http://images.tandf.co.uk/common/jackets/weblarge/978113878/97811387813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4180" y="1029428"/>
            <a:ext cx="1145165" cy="158302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61139" y="3015290"/>
            <a:ext cx="1460500" cy="16105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Bildobjekt 8"/>
          <p:cNvPicPr>
            <a:picLocks noChangeAspect="1"/>
          </p:cNvPicPr>
          <p:nvPr/>
        </p:nvPicPr>
        <p:blipFill>
          <a:blip r:embed="rId5" cstate="print"/>
          <a:stretch>
            <a:fillRect/>
          </a:stretch>
        </p:blipFill>
        <p:spPr>
          <a:xfrm>
            <a:off x="7280389" y="1173645"/>
            <a:ext cx="1821999" cy="1212457"/>
          </a:xfrm>
          <a:prstGeom prst="rect">
            <a:avLst/>
          </a:prstGeom>
        </p:spPr>
      </p:pic>
      <p:pic>
        <p:nvPicPr>
          <p:cNvPr id="2" name="Bildobjekt 1"/>
          <p:cNvPicPr>
            <a:picLocks noChangeAspect="1"/>
          </p:cNvPicPr>
          <p:nvPr/>
        </p:nvPicPr>
        <p:blipFill>
          <a:blip r:embed="rId6" cstate="print"/>
          <a:stretch>
            <a:fillRect/>
          </a:stretch>
        </p:blipFill>
        <p:spPr>
          <a:xfrm>
            <a:off x="7737739" y="4966171"/>
            <a:ext cx="1710267" cy="1519767"/>
          </a:xfrm>
          <a:prstGeom prst="rect">
            <a:avLst/>
          </a:prstGeom>
        </p:spPr>
      </p:pic>
      <p:sp>
        <p:nvSpPr>
          <p:cNvPr id="4" name="Höger 3"/>
          <p:cNvSpPr/>
          <p:nvPr/>
        </p:nvSpPr>
        <p:spPr>
          <a:xfrm>
            <a:off x="2517078" y="1650808"/>
            <a:ext cx="940280" cy="342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ruta 9"/>
          <p:cNvSpPr txBox="1"/>
          <p:nvPr/>
        </p:nvSpPr>
        <p:spPr>
          <a:xfrm>
            <a:off x="7827962" y="4588961"/>
            <a:ext cx="12508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a:ea typeface="+mn-ea"/>
                <a:cs typeface="+mn-cs"/>
              </a:rPr>
              <a:t>Ecomodern</a:t>
            </a:r>
          </a:p>
        </p:txBody>
      </p:sp>
      <p:sp>
        <p:nvSpPr>
          <p:cNvPr id="12" name="textruta 11"/>
          <p:cNvSpPr txBox="1"/>
          <p:nvPr/>
        </p:nvSpPr>
        <p:spPr>
          <a:xfrm>
            <a:off x="7148596" y="2490300"/>
            <a:ext cx="19301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a:ea typeface="+mn-ea"/>
                <a:cs typeface="+mn-cs"/>
              </a:rPr>
              <a:t>Industrial/</a:t>
            </a:r>
            <a:r>
              <a:rPr kumimoji="0" lang="sv-SE" sz="1400" b="0" i="0" u="none" strike="noStrike" kern="1200" cap="none" spc="0" normalizeH="0" baseline="0" noProof="0" dirty="0" err="1">
                <a:ln>
                  <a:noFill/>
                </a:ln>
                <a:solidFill>
                  <a:prstClr val="black"/>
                </a:solidFill>
                <a:effectLst/>
                <a:uLnTx/>
                <a:uFillTx/>
                <a:latin typeface="Calibri"/>
                <a:ea typeface="+mn-ea"/>
                <a:cs typeface="+mn-cs"/>
              </a:rPr>
              <a:t>breadwinner</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ruta 12"/>
          <p:cNvSpPr txBox="1"/>
          <p:nvPr/>
        </p:nvSpPr>
        <p:spPr>
          <a:xfrm>
            <a:off x="8191389" y="6485938"/>
            <a:ext cx="12227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Calibri"/>
                <a:ea typeface="+mn-ea"/>
                <a:cs typeface="+mn-cs"/>
              </a:rPr>
              <a:t>Ecological</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2"/>
          <p:cNvPicPr>
            <a:picLocks noGrp="1" noChangeAspect="1" noChangeArrowheads="1"/>
          </p:cNvPicPr>
          <p:nvPr>
            <p:ph sz="half" idx="2"/>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15533" y="3110120"/>
            <a:ext cx="955670" cy="133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Höger 14"/>
          <p:cNvSpPr/>
          <p:nvPr/>
        </p:nvSpPr>
        <p:spPr>
          <a:xfrm>
            <a:off x="2562830" y="357825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Höger 19"/>
          <p:cNvSpPr/>
          <p:nvPr/>
        </p:nvSpPr>
        <p:spPr>
          <a:xfrm>
            <a:off x="5363607" y="16019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Höger 20"/>
          <p:cNvSpPr/>
          <p:nvPr/>
        </p:nvSpPr>
        <p:spPr>
          <a:xfrm>
            <a:off x="5363607" y="35037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80831" y="4998620"/>
            <a:ext cx="1070725" cy="13300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Höger 22"/>
          <p:cNvSpPr/>
          <p:nvPr/>
        </p:nvSpPr>
        <p:spPr>
          <a:xfrm>
            <a:off x="2357555" y="533975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Höger 23"/>
          <p:cNvSpPr/>
          <p:nvPr/>
        </p:nvSpPr>
        <p:spPr>
          <a:xfrm>
            <a:off x="6335743" y="572605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5-udd 10"/>
          <p:cNvSpPr/>
          <p:nvPr/>
        </p:nvSpPr>
        <p:spPr>
          <a:xfrm>
            <a:off x="4631816" y="5527597"/>
            <a:ext cx="354859" cy="272112"/>
          </a:xfrm>
          <a:prstGeom prst="star5">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
          <p:cNvPicPr>
            <a:picLocks noGrp="1" noChangeAspect="1" noChangeArrowheads="1"/>
          </p:cNvPicPr>
          <p:nvPr>
            <p:ph sz="half" idx="2"/>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89283" y="5014390"/>
            <a:ext cx="864819" cy="12985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ruta 13"/>
          <p:cNvSpPr txBox="1"/>
          <p:nvPr/>
        </p:nvSpPr>
        <p:spPr>
          <a:xfrm>
            <a:off x="3024493" y="6398881"/>
            <a:ext cx="18872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Calibri"/>
                <a:ea typeface="+mn-ea"/>
                <a:cs typeface="+mn-cs"/>
              </a:rPr>
              <a:t>Transition</a:t>
            </a:r>
            <a:r>
              <a:rPr kumimoji="0" lang="sv-SE" sz="1400" b="0" i="0" u="none" strike="noStrike" kern="1200" cap="none" spc="0" normalizeH="0" baseline="0" noProof="0" dirty="0">
                <a:ln>
                  <a:noFill/>
                </a:ln>
                <a:solidFill>
                  <a:prstClr val="black"/>
                </a:solidFill>
                <a:effectLst/>
                <a:uLnTx/>
                <a:uFillTx/>
                <a:latin typeface="Calibri"/>
                <a:ea typeface="+mn-ea"/>
                <a:cs typeface="+mn-cs"/>
              </a:rPr>
              <a:t> </a:t>
            </a:r>
            <a:r>
              <a:rPr kumimoji="0" lang="sv-SE" sz="1400" b="0" i="0" u="none" strike="noStrike" kern="1200" cap="none" spc="0" normalizeH="0" baseline="0" noProof="0" dirty="0" err="1">
                <a:ln>
                  <a:noFill/>
                </a:ln>
                <a:solidFill>
                  <a:prstClr val="black"/>
                </a:solidFill>
                <a:effectLst/>
                <a:uLnTx/>
                <a:uFillTx/>
                <a:latin typeface="Calibri"/>
                <a:ea typeface="+mn-ea"/>
                <a:cs typeface="+mn-cs"/>
              </a:rPr>
              <a:t>Movement</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ruta 15"/>
          <p:cNvSpPr txBox="1"/>
          <p:nvPr/>
        </p:nvSpPr>
        <p:spPr>
          <a:xfrm>
            <a:off x="4922782" y="6407138"/>
            <a:ext cx="15198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Calibri"/>
                <a:ea typeface="+mn-ea"/>
                <a:cs typeface="+mn-cs"/>
              </a:rPr>
              <a:t>Ecopreneurship</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ruta 17"/>
          <p:cNvSpPr txBox="1"/>
          <p:nvPr/>
        </p:nvSpPr>
        <p:spPr>
          <a:xfrm>
            <a:off x="3665244" y="2707513"/>
            <a:ext cx="19780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Calibri"/>
                <a:ea typeface="+mn-ea"/>
                <a:cs typeface="+mn-cs"/>
              </a:rPr>
              <a:t>Climate</a:t>
            </a:r>
            <a:r>
              <a:rPr kumimoji="0" lang="sv-SE" sz="1400" b="0" i="0" u="none" strike="noStrike" kern="1200" cap="none" spc="0" normalizeH="0" baseline="0" noProof="0" dirty="0">
                <a:ln>
                  <a:noFill/>
                </a:ln>
                <a:solidFill>
                  <a:prstClr val="black"/>
                </a:solidFill>
                <a:effectLst/>
                <a:uLnTx/>
                <a:uFillTx/>
                <a:latin typeface="Calibri"/>
                <a:ea typeface="+mn-ea"/>
                <a:cs typeface="+mn-cs"/>
              </a:rPr>
              <a:t> </a:t>
            </a:r>
            <a:r>
              <a:rPr kumimoji="0" lang="sv-SE" sz="1400" b="0" i="0" u="none" strike="noStrike" kern="1200" cap="none" spc="0" normalizeH="0" baseline="0" noProof="0" dirty="0" err="1">
                <a:ln>
                  <a:noFill/>
                </a:ln>
                <a:solidFill>
                  <a:prstClr val="black"/>
                </a:solidFill>
                <a:effectLst/>
                <a:uLnTx/>
                <a:uFillTx/>
                <a:latin typeface="Calibri"/>
                <a:ea typeface="+mn-ea"/>
                <a:cs typeface="+mn-cs"/>
              </a:rPr>
              <a:t>change</a:t>
            </a:r>
            <a:r>
              <a:rPr kumimoji="0" lang="sv-SE" sz="1400" b="0" i="0" u="none" strike="noStrike" kern="1200" cap="none" spc="0" normalizeH="0" baseline="0" noProof="0" dirty="0">
                <a:ln>
                  <a:noFill/>
                </a:ln>
                <a:solidFill>
                  <a:prstClr val="black"/>
                </a:solidFill>
                <a:effectLst/>
                <a:uLnTx/>
                <a:uFillTx/>
                <a:latin typeface="Calibri"/>
                <a:ea typeface="+mn-ea"/>
                <a:cs typeface="+mn-cs"/>
              </a:rPr>
              <a:t> </a:t>
            </a:r>
            <a:r>
              <a:rPr kumimoji="0" lang="sv-SE" sz="1400" b="0" i="0" u="none" strike="noStrike" kern="1200" cap="none" spc="0" normalizeH="0" baseline="0" noProof="0" dirty="0" err="1">
                <a:ln>
                  <a:noFill/>
                </a:ln>
                <a:solidFill>
                  <a:prstClr val="black"/>
                </a:solidFill>
                <a:effectLst/>
                <a:uLnTx/>
                <a:uFillTx/>
                <a:latin typeface="Calibri"/>
                <a:ea typeface="+mn-ea"/>
                <a:cs typeface="+mn-cs"/>
              </a:rPr>
              <a:t>debate</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ruta 25"/>
          <p:cNvSpPr txBox="1"/>
          <p:nvPr/>
        </p:nvSpPr>
        <p:spPr>
          <a:xfrm>
            <a:off x="3129611" y="4526375"/>
            <a:ext cx="27887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a:ea typeface="+mn-ea"/>
                <a:cs typeface="+mn-cs"/>
              </a:rPr>
              <a:t>Energy- </a:t>
            </a:r>
            <a:r>
              <a:rPr kumimoji="0" lang="sv-SE" sz="1400" b="0" i="0" u="none" strike="noStrike" kern="1200" cap="none" spc="0" normalizeH="0" baseline="0" noProof="0" dirty="0" err="1">
                <a:ln>
                  <a:noFill/>
                </a:ln>
                <a:solidFill>
                  <a:prstClr val="black"/>
                </a:solidFill>
                <a:effectLst/>
                <a:uLnTx/>
                <a:uFillTx/>
                <a:latin typeface="Calibri"/>
                <a:ea typeface="+mn-ea"/>
                <a:cs typeface="+mn-cs"/>
              </a:rPr>
              <a:t>environmental</a:t>
            </a:r>
            <a:r>
              <a:rPr kumimoji="0" lang="sv-SE" sz="1400" b="0" i="0" u="none" strike="noStrike" kern="1200" cap="none" spc="0" normalizeH="0" baseline="0" noProof="0" dirty="0">
                <a:ln>
                  <a:noFill/>
                </a:ln>
                <a:solidFill>
                  <a:prstClr val="black"/>
                </a:solidFill>
                <a:effectLst/>
                <a:uLnTx/>
                <a:uFillTx/>
                <a:latin typeface="Calibri"/>
                <a:ea typeface="+mn-ea"/>
                <a:cs typeface="+mn-cs"/>
              </a:rPr>
              <a:t> </a:t>
            </a:r>
            <a:r>
              <a:rPr kumimoji="0" lang="sv-SE" sz="1400" b="0" i="0" u="none" strike="noStrike" kern="1200" cap="none" spc="0" normalizeH="0" baseline="0" noProof="0" dirty="0" err="1">
                <a:ln>
                  <a:noFill/>
                </a:ln>
                <a:solidFill>
                  <a:prstClr val="black"/>
                </a:solidFill>
                <a:effectLst/>
                <a:uLnTx/>
                <a:uFillTx/>
                <a:latin typeface="Calibri"/>
                <a:ea typeface="+mn-ea"/>
                <a:cs typeface="+mn-cs"/>
              </a:rPr>
              <a:t>history</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93304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Some</a:t>
            </a:r>
            <a:r>
              <a:rPr lang="sv-SE" dirty="0"/>
              <a:t> </a:t>
            </a:r>
            <a:r>
              <a:rPr lang="sv-SE" dirty="0" err="1"/>
              <a:t>scattered</a:t>
            </a:r>
            <a:r>
              <a:rPr lang="sv-SE" dirty="0"/>
              <a:t> </a:t>
            </a:r>
            <a:r>
              <a:rPr lang="sv-SE" dirty="0" err="1"/>
              <a:t>previous</a:t>
            </a:r>
            <a:r>
              <a:rPr lang="sv-SE" dirty="0"/>
              <a:t> research</a:t>
            </a:r>
          </a:p>
        </p:txBody>
      </p:sp>
      <p:sp>
        <p:nvSpPr>
          <p:cNvPr id="3" name="Platshållare för innehåll 2"/>
          <p:cNvSpPr>
            <a:spLocks noGrp="1"/>
          </p:cNvSpPr>
          <p:nvPr>
            <p:ph idx="1"/>
          </p:nvPr>
        </p:nvSpPr>
        <p:spPr/>
        <p:txBody>
          <a:bodyPr>
            <a:normAutofit fontScale="77500" lnSpcReduction="20000"/>
          </a:bodyPr>
          <a:lstStyle/>
          <a:p>
            <a:r>
              <a:rPr lang="en-US" dirty="0"/>
              <a:t>Limited, </a:t>
            </a:r>
            <a:r>
              <a:rPr lang="en-US" b="1" dirty="0"/>
              <a:t>no overviews and no conceptualizations </a:t>
            </a:r>
            <a:r>
              <a:rPr lang="en-US" dirty="0"/>
              <a:t>(Gaard, 2014; Connell and Pease, 2014; Buckingham, 2015; MacGregor, 2017). </a:t>
            </a:r>
          </a:p>
          <a:p>
            <a:r>
              <a:rPr lang="en-US" dirty="0"/>
              <a:t>Some </a:t>
            </a:r>
            <a:r>
              <a:rPr lang="en-US" b="1" dirty="0"/>
              <a:t>interview studies </a:t>
            </a:r>
            <a:r>
              <a:rPr lang="en-US" dirty="0"/>
              <a:t>(ex. Connell, 1990; </a:t>
            </a:r>
            <a:r>
              <a:rPr lang="en-US" dirty="0" err="1"/>
              <a:t>Donalson</a:t>
            </a:r>
            <a:r>
              <a:rPr lang="en-US" dirty="0"/>
              <a:t>, 1990; Hultman, 2017+Rural sociological studies). Humans around the global north examples of Ecological Masculinities. These people may be environmental activists, small scale farmers or transition agents in form of </a:t>
            </a:r>
            <a:r>
              <a:rPr lang="en-US" dirty="0" err="1"/>
              <a:t>ecopreneurs</a:t>
            </a:r>
            <a:r>
              <a:rPr lang="en-US" dirty="0"/>
              <a:t>. </a:t>
            </a:r>
          </a:p>
          <a:p>
            <a:r>
              <a:rPr lang="en-US" b="1" dirty="0"/>
              <a:t>Historical studies </a:t>
            </a:r>
            <a:r>
              <a:rPr lang="en-US" dirty="0"/>
              <a:t>such as for example in explorations of the Green Man , Wild Man etc. both from an ecofeminist historian perspective (Basford, 1978) as well as from an mythopoetic perspective (</a:t>
            </a:r>
            <a:r>
              <a:rPr lang="en-US" dirty="0" err="1"/>
              <a:t>Cheetham</a:t>
            </a:r>
            <a:r>
              <a:rPr lang="en-US" dirty="0"/>
              <a:t> 2005). This show the contingencies of masculinities as well as environmental politics/norms that in certain periods in history can form supportive structures that make Ecological Masculinities the </a:t>
            </a:r>
            <a:r>
              <a:rPr lang="en-US" dirty="0" err="1"/>
              <a:t>prefered</a:t>
            </a:r>
            <a:r>
              <a:rPr lang="en-US" dirty="0"/>
              <a:t> way to behave.</a:t>
            </a:r>
          </a:p>
          <a:p>
            <a:r>
              <a:rPr lang="en-US" b="1" dirty="0" err="1"/>
              <a:t>Ecocritical</a:t>
            </a:r>
            <a:r>
              <a:rPr lang="en-US" b="1" dirty="0"/>
              <a:t> studies</a:t>
            </a:r>
            <a:r>
              <a:rPr lang="en-US" dirty="0"/>
              <a:t>; Protagonists in different forms of literature performing masculinities in the way we are interested in here (Brandt, Woodward, </a:t>
            </a:r>
            <a:r>
              <a:rPr lang="en-US" dirty="0" err="1"/>
              <a:t>Ouze</a:t>
            </a:r>
            <a:r>
              <a:rPr lang="en-US" dirty="0"/>
              <a:t> and more …. ) Experiments in masculinities, or/and </a:t>
            </a:r>
            <a:r>
              <a:rPr lang="en-US" dirty="0" err="1"/>
              <a:t>materialisations</a:t>
            </a:r>
            <a:r>
              <a:rPr lang="en-US" dirty="0"/>
              <a:t> that bring together lived experiences with a need for change</a:t>
            </a:r>
          </a:p>
          <a:p>
            <a:pPr marL="0" indent="0">
              <a:buNone/>
            </a:pPr>
            <a:endParaRPr lang="en-US" dirty="0"/>
          </a:p>
          <a:p>
            <a:endParaRPr lang="sv-SE" dirty="0"/>
          </a:p>
        </p:txBody>
      </p:sp>
    </p:spTree>
    <p:extLst>
      <p:ext uri="{BB962C8B-B14F-4D97-AF65-F5344CB8AC3E}">
        <p14:creationId xmlns:p14="http://schemas.microsoft.com/office/powerpoint/2010/main" xmlns="" val="394633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 vision </a:t>
            </a:r>
            <a:r>
              <a:rPr lang="sv-SE" dirty="0" err="1"/>
              <a:t>of</a:t>
            </a:r>
            <a:r>
              <a:rPr lang="sv-SE" dirty="0"/>
              <a:t> the </a:t>
            </a:r>
            <a:r>
              <a:rPr lang="sv-SE" dirty="0" err="1"/>
              <a:t>book</a:t>
            </a:r>
            <a:endParaRPr lang="sv-SE" dirty="0"/>
          </a:p>
        </p:txBody>
      </p:sp>
      <p:sp>
        <p:nvSpPr>
          <p:cNvPr id="3" name="Platshållare för innehåll 2"/>
          <p:cNvSpPr>
            <a:spLocks noGrp="1"/>
          </p:cNvSpPr>
          <p:nvPr>
            <p:ph sz="half" idx="1"/>
          </p:nvPr>
        </p:nvSpPr>
        <p:spPr/>
        <p:txBody>
          <a:bodyPr>
            <a:normAutofit fontScale="92500"/>
          </a:bodyPr>
          <a:lstStyle/>
          <a:p>
            <a:r>
              <a:rPr lang="sv-SE" dirty="0"/>
              <a:t>Close </a:t>
            </a:r>
            <a:r>
              <a:rPr lang="sv-SE" dirty="0" err="1"/>
              <a:t>your</a:t>
            </a:r>
            <a:r>
              <a:rPr lang="sv-SE" dirty="0"/>
              <a:t> </a:t>
            </a:r>
            <a:r>
              <a:rPr lang="sv-SE" dirty="0" err="1"/>
              <a:t>eyes</a:t>
            </a:r>
            <a:endParaRPr lang="sv-SE" dirty="0"/>
          </a:p>
          <a:p>
            <a:r>
              <a:rPr lang="sv-SE" dirty="0" err="1"/>
              <a:t>Four</a:t>
            </a:r>
            <a:r>
              <a:rPr lang="sv-SE" dirty="0"/>
              <a:t> </a:t>
            </a:r>
            <a:r>
              <a:rPr lang="sv-SE" dirty="0" err="1"/>
              <a:t>streams</a:t>
            </a:r>
            <a:endParaRPr lang="sv-SE" dirty="0"/>
          </a:p>
          <a:p>
            <a:r>
              <a:rPr lang="sv-SE" dirty="0" err="1"/>
              <a:t>One</a:t>
            </a:r>
            <a:r>
              <a:rPr lang="sv-SE" dirty="0"/>
              <a:t> </a:t>
            </a:r>
            <a:r>
              <a:rPr lang="sv-SE" dirty="0" err="1"/>
              <a:t>estuary</a:t>
            </a:r>
            <a:endParaRPr lang="sv-SE" dirty="0"/>
          </a:p>
          <a:p>
            <a:r>
              <a:rPr lang="sv-SE" dirty="0"/>
              <a:t>Building a </a:t>
            </a:r>
            <a:r>
              <a:rPr lang="sv-SE" dirty="0" err="1"/>
              <a:t>shelter</a:t>
            </a:r>
            <a:r>
              <a:rPr lang="sv-SE" dirty="0"/>
              <a:t> </a:t>
            </a:r>
            <a:r>
              <a:rPr lang="sv-SE" dirty="0" err="1"/>
              <a:t>with</a:t>
            </a:r>
            <a:r>
              <a:rPr lang="sv-SE" dirty="0"/>
              <a:t> drift </a:t>
            </a:r>
            <a:r>
              <a:rPr lang="sv-SE" dirty="0" err="1"/>
              <a:t>wood</a:t>
            </a:r>
            <a:r>
              <a:rPr lang="sv-SE" dirty="0"/>
              <a:t> from the </a:t>
            </a:r>
            <a:r>
              <a:rPr lang="sv-SE" dirty="0" err="1"/>
              <a:t>four</a:t>
            </a:r>
            <a:r>
              <a:rPr lang="sv-SE" dirty="0"/>
              <a:t> </a:t>
            </a:r>
            <a:r>
              <a:rPr lang="sv-SE" dirty="0" err="1"/>
              <a:t>streams</a:t>
            </a:r>
            <a:r>
              <a:rPr lang="sv-SE" dirty="0"/>
              <a:t> and </a:t>
            </a:r>
            <a:r>
              <a:rPr lang="sv-SE" dirty="0" err="1"/>
              <a:t>with</a:t>
            </a:r>
            <a:r>
              <a:rPr lang="sv-SE" dirty="0"/>
              <a:t> </a:t>
            </a:r>
            <a:r>
              <a:rPr lang="sv-SE" dirty="0" err="1"/>
              <a:t>help</a:t>
            </a:r>
            <a:r>
              <a:rPr lang="sv-SE" dirty="0"/>
              <a:t> from </a:t>
            </a:r>
            <a:r>
              <a:rPr lang="sv-SE" dirty="0" err="1"/>
              <a:t>previous</a:t>
            </a:r>
            <a:r>
              <a:rPr lang="sv-SE" dirty="0"/>
              <a:t> settlements on the </a:t>
            </a:r>
            <a:r>
              <a:rPr lang="sv-SE" dirty="0" err="1"/>
              <a:t>shore</a:t>
            </a:r>
            <a:r>
              <a:rPr lang="sv-SE" dirty="0"/>
              <a:t> of the </a:t>
            </a:r>
            <a:r>
              <a:rPr lang="sv-SE" dirty="0" err="1"/>
              <a:t>watershed</a:t>
            </a:r>
            <a:r>
              <a:rPr lang="sv-SE" dirty="0"/>
              <a:t> </a:t>
            </a:r>
            <a:r>
              <a:rPr lang="sv-SE" dirty="0" err="1"/>
              <a:t>open</a:t>
            </a:r>
            <a:r>
              <a:rPr lang="sv-SE" dirty="0"/>
              <a:t> to the ocean</a:t>
            </a:r>
          </a:p>
          <a:p>
            <a:r>
              <a:rPr lang="sv-SE" dirty="0" err="1"/>
              <a:t>Meating</a:t>
            </a:r>
            <a:r>
              <a:rPr lang="sv-SE" dirty="0"/>
              <a:t> </a:t>
            </a:r>
            <a:r>
              <a:rPr lang="sv-SE" dirty="0" err="1"/>
              <a:t>place</a:t>
            </a:r>
            <a:r>
              <a:rPr lang="sv-SE" dirty="0"/>
              <a:t> – </a:t>
            </a:r>
            <a:r>
              <a:rPr lang="sv-SE" dirty="0" err="1"/>
              <a:t>gathering</a:t>
            </a:r>
            <a:r>
              <a:rPr lang="sv-SE" dirty="0"/>
              <a:t> </a:t>
            </a:r>
            <a:r>
              <a:rPr lang="sv-SE" dirty="0" err="1"/>
              <a:t>energy</a:t>
            </a:r>
            <a:endParaRPr lang="sv-SE" dirty="0"/>
          </a:p>
          <a:p>
            <a:r>
              <a:rPr lang="sv-SE" dirty="0" err="1"/>
              <a:t>ADAMn</a:t>
            </a:r>
            <a:endParaRPr lang="sv-SE" dirty="0"/>
          </a:p>
        </p:txBody>
      </p:sp>
      <p:pic>
        <p:nvPicPr>
          <p:cNvPr id="5" name="Content Placeholder 4">
            <a:extLst>
              <a:ext uri="{FF2B5EF4-FFF2-40B4-BE49-F238E27FC236}">
                <a16:creationId xmlns:a16="http://schemas.microsoft.com/office/drawing/2014/main" xmlns="" id="{C178E8DB-9BC2-48DF-864E-22901CD8165E}"/>
              </a:ext>
            </a:extLst>
          </p:cNvPr>
          <p:cNvPicPr>
            <a:picLocks noGrp="1" noChangeAspect="1"/>
          </p:cNvPicPr>
          <p:nvPr>
            <p:ph sz="half" idx="2"/>
          </p:nvPr>
        </p:nvPicPr>
        <p:blipFill>
          <a:blip r:embed="rId2" cstate="print"/>
          <a:stretch>
            <a:fillRect/>
          </a:stretch>
        </p:blipFill>
        <p:spPr>
          <a:xfrm>
            <a:off x="7501018" y="1329551"/>
            <a:ext cx="3001135" cy="4610439"/>
          </a:xfrm>
          <a:prstGeom prst="rect">
            <a:avLst/>
          </a:prstGeom>
        </p:spPr>
      </p:pic>
    </p:spTree>
    <p:extLst>
      <p:ext uri="{BB962C8B-B14F-4D97-AF65-F5344CB8AC3E}">
        <p14:creationId xmlns:p14="http://schemas.microsoft.com/office/powerpoint/2010/main" xmlns="" val="2939815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80194D5A-9830-4177-8466-90433E31B25D}"/>
              </a:ext>
            </a:extLst>
          </p:cNvPr>
          <p:cNvSpPr>
            <a:spLocks noGrp="1"/>
          </p:cNvSpPr>
          <p:nvPr>
            <p:ph type="title"/>
          </p:nvPr>
        </p:nvSpPr>
        <p:spPr/>
        <p:txBody>
          <a:bodyPr/>
          <a:lstStyle/>
          <a:p>
            <a:r>
              <a:rPr lang="sv-SE" dirty="0" err="1"/>
              <a:t>First</a:t>
            </a:r>
            <a:r>
              <a:rPr lang="sv-SE" dirty="0"/>
              <a:t> </a:t>
            </a:r>
            <a:r>
              <a:rPr lang="sv-SE" dirty="0" err="1"/>
              <a:t>stream</a:t>
            </a:r>
            <a:r>
              <a:rPr lang="sv-SE" dirty="0"/>
              <a:t>: </a:t>
            </a:r>
            <a:r>
              <a:rPr lang="sv-SE" dirty="0" err="1"/>
              <a:t>Masculinities</a:t>
            </a:r>
            <a:r>
              <a:rPr lang="sv-SE" dirty="0"/>
              <a:t> studies</a:t>
            </a:r>
          </a:p>
        </p:txBody>
      </p:sp>
      <p:sp>
        <p:nvSpPr>
          <p:cNvPr id="8" name="Content Placeholder 7">
            <a:extLst>
              <a:ext uri="{FF2B5EF4-FFF2-40B4-BE49-F238E27FC236}">
                <a16:creationId xmlns:a16="http://schemas.microsoft.com/office/drawing/2014/main" xmlns="" id="{AAEE6B82-96E1-420B-B694-EFC97DCC0340}"/>
              </a:ext>
            </a:extLst>
          </p:cNvPr>
          <p:cNvSpPr>
            <a:spLocks noGrp="1"/>
          </p:cNvSpPr>
          <p:nvPr>
            <p:ph sz="half" idx="1"/>
          </p:nvPr>
        </p:nvSpPr>
        <p:spPr/>
        <p:txBody>
          <a:bodyPr>
            <a:normAutofit fontScale="92500" lnSpcReduction="20000"/>
          </a:bodyPr>
          <a:lstStyle/>
          <a:p>
            <a:r>
              <a:rPr lang="sv-SE" dirty="0"/>
              <a:t>Pro-feminist</a:t>
            </a:r>
          </a:p>
          <a:p>
            <a:r>
              <a:rPr lang="sv-SE" dirty="0" err="1"/>
              <a:t>Plurality</a:t>
            </a:r>
            <a:r>
              <a:rPr lang="sv-SE" dirty="0"/>
              <a:t> and </a:t>
            </a:r>
            <a:r>
              <a:rPr lang="sv-SE" dirty="0" err="1"/>
              <a:t>structural</a:t>
            </a:r>
            <a:r>
              <a:rPr lang="sv-SE" dirty="0"/>
              <a:t> </a:t>
            </a:r>
            <a:r>
              <a:rPr lang="sv-SE" dirty="0" err="1"/>
              <a:t>analysis</a:t>
            </a:r>
            <a:endParaRPr lang="sv-SE" dirty="0"/>
          </a:p>
          <a:p>
            <a:r>
              <a:rPr lang="en-US" dirty="0"/>
              <a:t>Acknowledge men’s experience, while being critical of their privileging. </a:t>
            </a:r>
          </a:p>
          <a:p>
            <a:r>
              <a:rPr lang="en-US" dirty="0"/>
              <a:t>Men’s sense of powerlessness and pain are, paradoxically, caused by their own socially sanctioned power, further noting that male domination is bestowed upon all people at a personal price. </a:t>
            </a:r>
            <a:endParaRPr lang="sv-SE" dirty="0"/>
          </a:p>
          <a:p>
            <a:r>
              <a:rPr lang="sv-SE" dirty="0"/>
              <a:t>Lack of </a:t>
            </a:r>
            <a:r>
              <a:rPr lang="sv-SE" dirty="0" err="1"/>
              <a:t>analysis</a:t>
            </a:r>
            <a:r>
              <a:rPr lang="sv-SE" dirty="0"/>
              <a:t> </a:t>
            </a:r>
            <a:r>
              <a:rPr lang="sv-SE" dirty="0" err="1"/>
              <a:t>connected</a:t>
            </a:r>
            <a:r>
              <a:rPr lang="sv-SE" dirty="0"/>
              <a:t> to </a:t>
            </a:r>
            <a:r>
              <a:rPr lang="sv-SE" dirty="0" err="1"/>
              <a:t>environmental</a:t>
            </a:r>
            <a:r>
              <a:rPr lang="sv-SE" dirty="0"/>
              <a:t> </a:t>
            </a:r>
            <a:r>
              <a:rPr lang="sv-SE" dirty="0" err="1"/>
              <a:t>issues</a:t>
            </a:r>
            <a:r>
              <a:rPr lang="sv-SE" dirty="0"/>
              <a:t>!</a:t>
            </a:r>
          </a:p>
          <a:p>
            <a:endParaRPr lang="sv-SE" dirty="0"/>
          </a:p>
        </p:txBody>
      </p:sp>
      <p:pic>
        <p:nvPicPr>
          <p:cNvPr id="10" name="Bildobjekt 3">
            <a:extLst>
              <a:ext uri="{FF2B5EF4-FFF2-40B4-BE49-F238E27FC236}">
                <a16:creationId xmlns:a16="http://schemas.microsoft.com/office/drawing/2014/main" xmlns="" id="{FF26B303-DE0E-4F70-8912-DA6EAA6A53BB}"/>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xmlns="" val="0"/>
              </a:ext>
            </a:extLst>
          </a:blip>
          <a:srcRect b="16711"/>
          <a:stretch/>
        </p:blipFill>
        <p:spPr>
          <a:xfrm>
            <a:off x="7447551" y="2705635"/>
            <a:ext cx="3906249" cy="2440107"/>
          </a:xfrm>
          <a:prstGeom prst="rect">
            <a:avLst/>
          </a:prstGeom>
        </p:spPr>
      </p:pic>
    </p:spTree>
    <p:extLst>
      <p:ext uri="{BB962C8B-B14F-4D97-AF65-F5344CB8AC3E}">
        <p14:creationId xmlns:p14="http://schemas.microsoft.com/office/powerpoint/2010/main" xmlns="" val="6230115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14F6B2E8698D42A345722F61CC14D3" ma:contentTypeVersion="0" ma:contentTypeDescription="Create a new document." ma:contentTypeScope="" ma:versionID="ddedc7dbd4d1482715b5ae37a1b887f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B4C7C5-21AA-42F7-91EB-A382DB79120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38D63F7-8792-4137-9E52-91D276796E6C}">
  <ds:schemaRefs>
    <ds:schemaRef ds:uri="http://schemas.microsoft.com/sharepoint/v3/contenttype/forms"/>
  </ds:schemaRefs>
</ds:datastoreItem>
</file>

<file path=customXml/itemProps3.xml><?xml version="1.0" encoding="utf-8"?>
<ds:datastoreItem xmlns:ds="http://schemas.openxmlformats.org/officeDocument/2006/customXml" ds:itemID="{965B2F52-46D8-462A-887C-FB788351C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1126</Words>
  <Application>Microsoft Office PowerPoint</Application>
  <PresentationFormat>Custom</PresentationFormat>
  <Paragraphs>97</Paragraphs>
  <Slides>15</Slides>
  <Notes>0</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Office-tema</vt:lpstr>
      <vt:lpstr>1_Office-tema</vt:lpstr>
      <vt:lpstr>4_Office-tema</vt:lpstr>
      <vt:lpstr>Ecological Masculinities  </vt:lpstr>
      <vt:lpstr>The energy challenge….</vt:lpstr>
      <vt:lpstr>… and the political challenge </vt:lpstr>
      <vt:lpstr>Men is the big problem…</vt:lpstr>
      <vt:lpstr>…but which masculinities?</vt:lpstr>
      <vt:lpstr>Analysing and transforming masculinities</vt:lpstr>
      <vt:lpstr>Some scattered previous research</vt:lpstr>
      <vt:lpstr>A vision of the book</vt:lpstr>
      <vt:lpstr>First stream: Masculinities studies</vt:lpstr>
      <vt:lpstr>Second stream: Deep ecology </vt:lpstr>
      <vt:lpstr>Third stream: Ecological Feminisms</vt:lpstr>
      <vt:lpstr>Fourth stream: Feminist Care theory </vt:lpstr>
      <vt:lpstr>The shelter: Transition towards Ecological Masculinities</vt:lpstr>
      <vt:lpstr>5 min: Beehive, 2 and 2</vt:lpstr>
      <vt:lpstr> Related publications</vt:lpstr>
    </vt:vector>
  </TitlesOfParts>
  <Company>Linköpings universitet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Masculinities  An overview of a book (Routledge, May 2018)  and an invitation to think about what is next</dc:title>
  <dc:creator>Martin Hultman</dc:creator>
  <cp:lastModifiedBy>Richard Adams</cp:lastModifiedBy>
  <cp:revision>21</cp:revision>
  <dcterms:created xsi:type="dcterms:W3CDTF">2018-01-31T10:19:28Z</dcterms:created>
  <dcterms:modified xsi:type="dcterms:W3CDTF">2018-11-19T17:08:03Z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0x0101008414F6B2E8698D42A345722F61CC14D3</vt:lpwstr>
  </property>
</Properties>
</file>