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311" r:id="rId3"/>
    <p:sldId id="282" r:id="rId4"/>
    <p:sldId id="312" r:id="rId5"/>
    <p:sldId id="283" r:id="rId6"/>
    <p:sldId id="285" r:id="rId7"/>
    <p:sldId id="289" r:id="rId8"/>
    <p:sldId id="279" r:id="rId9"/>
    <p:sldId id="291" r:id="rId10"/>
    <p:sldId id="293" r:id="rId11"/>
    <p:sldId id="300" r:id="rId12"/>
    <p:sldId id="301" r:id="rId13"/>
    <p:sldId id="302" r:id="rId14"/>
    <p:sldId id="307" r:id="rId15"/>
    <p:sldId id="308" r:id="rId16"/>
    <p:sldId id="309" r:id="rId17"/>
    <p:sldId id="310" r:id="rId18"/>
    <p:sldId id="305" r:id="rId19"/>
    <p:sldId id="299" r:id="rId20"/>
    <p:sldId id="304" r:id="rId21"/>
    <p:sldId id="258" r:id="rId22"/>
  </p:sldIdLst>
  <p:sldSz cx="9144000" cy="6858000" type="screen4x3"/>
  <p:notesSz cx="6858000" cy="9144000"/>
  <p:defaultTextStyle>
    <a:defPPr>
      <a:defRPr lang="de-DE"/>
    </a:defPPr>
    <a:lvl1pPr algn="l" rtl="0" fontAlgn="base">
      <a:lnSpc>
        <a:spcPct val="15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lnSpc>
        <a:spcPct val="15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lnSpc>
        <a:spcPct val="15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lnSpc>
        <a:spcPct val="15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lnSpc>
        <a:spcPct val="15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340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47" autoAdjust="0"/>
  </p:normalViewPr>
  <p:slideViewPr>
    <p:cSldViewPr>
      <p:cViewPr varScale="1">
        <p:scale>
          <a:sx n="62" d="100"/>
          <a:sy n="62" d="100"/>
        </p:scale>
        <p:origin x="-6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4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A8EEAB2-B57D-44BE-9351-37D58C4CCB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C2A218A-0E57-48BC-BCCE-8BFE9FF56C8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14288"/>
            <a:ext cx="2609850" cy="6858000"/>
          </a:xfrm>
          <a:prstGeom prst="rect">
            <a:avLst/>
          </a:prstGeom>
          <a:solidFill>
            <a:srgbClr val="1340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4" name="Picture 12" descr="civitas_keyimage_PPT_ne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16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ivitas_t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EU_right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084763"/>
            <a:ext cx="1689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114800"/>
            <a:ext cx="41148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781550" y="990600"/>
            <a:ext cx="1466850" cy="5029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4248150" cy="5029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5867400" cy="685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2857500" cy="3962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390900" y="2057400"/>
            <a:ext cx="2857500" cy="3962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2857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390900" y="2057400"/>
            <a:ext cx="2857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586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GB" smtClean="0"/>
          </a:p>
          <a:p>
            <a:pPr lvl="1"/>
            <a:endParaRPr lang="en-GB" smtClean="0"/>
          </a:p>
        </p:txBody>
      </p:sp>
      <p:pic>
        <p:nvPicPr>
          <p:cNvPr id="1028" name="Picture 7" descr="rechter_balken_neu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527800" y="427038"/>
            <a:ext cx="2616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fusszeile_grauer_balke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6602413"/>
            <a:ext cx="62261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civitas_keyimage_PPT_neu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527800" y="401638"/>
            <a:ext cx="2616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pic>
        <p:nvPicPr>
          <p:cNvPr id="1033" name="Picture 17" descr="CIVITAS_k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55650" y="0"/>
            <a:ext cx="83883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34095"/>
        </a:buClr>
        <a:buSzPct val="135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377825" algn="l" rtl="0" eaLnBrk="0" fontAlgn="base" hangingPunct="0">
        <a:spcBef>
          <a:spcPct val="50000"/>
        </a:spcBef>
        <a:spcAft>
          <a:spcPct val="0"/>
        </a:spcAft>
        <a:buClr>
          <a:srgbClr val="134095"/>
        </a:buClr>
        <a:buSzPct val="130000"/>
        <a:buChar char="•"/>
        <a:defRPr sz="1700">
          <a:solidFill>
            <a:schemeClr val="tx1"/>
          </a:solidFill>
          <a:latin typeface="+mn-lt"/>
        </a:defRPr>
      </a:lvl2pPr>
      <a:lvl3pPr marL="987425" indent="-228600" algn="l" rtl="0" eaLnBrk="0" fontAlgn="base" hangingPunct="0"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d.simhoffer@utrecht.n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114800"/>
            <a:ext cx="5053013" cy="2193925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sz="1800" b="0" smtClean="0"/>
              <a:t>CIVITAS Forum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sz="1800" b="0" smtClean="0"/>
              <a:t>Vitoria-Gasteiz, Spain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sz="1800" b="0" smtClean="0">
                <a:solidFill>
                  <a:srgbClr val="0070C0"/>
                </a:solidFill>
              </a:rPr>
              <a:t>Dominique Simhoffer, Communication Manager</a:t>
            </a:r>
            <a:endParaRPr lang="en-GB" sz="1800" b="0" smtClean="0">
              <a:solidFill>
                <a:srgbClr val="0070C0"/>
              </a:solidFill>
            </a:endParaRPr>
          </a:p>
        </p:txBody>
      </p:sp>
      <p:sp>
        <p:nvSpPr>
          <p:cNvPr id="16386" name="Rectangle 1028"/>
          <p:cNvSpPr>
            <a:spLocks noChangeArrowheads="1"/>
          </p:cNvSpPr>
          <p:nvPr/>
        </p:nvSpPr>
        <p:spPr bwMode="auto">
          <a:xfrm>
            <a:off x="3059113" y="476250"/>
            <a:ext cx="5834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sv-SE" sz="3600" b="1">
                <a:solidFill>
                  <a:srgbClr val="0070C0"/>
                </a:solidFill>
                <a:latin typeface="Verdana" pitchFamily="34" charset="0"/>
              </a:rPr>
              <a:t>Keeping Utrecht Accessible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5643563"/>
            <a:ext cx="2784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Marketing and Sales </a:t>
            </a:r>
          </a:p>
        </p:txBody>
      </p:sp>
      <p:sp>
        <p:nvSpPr>
          <p:cNvPr id="26628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1196975"/>
            <a:ext cx="5197475" cy="5256213"/>
          </a:xfrm>
        </p:spPr>
        <p:txBody>
          <a:bodyPr/>
          <a:lstStyle/>
          <a:p>
            <a:pPr marL="0" indent="0" eaLnBrk="1" hangingPunct="1"/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Common brand and logo</a:t>
            </a:r>
          </a:p>
          <a:p>
            <a:pPr marL="0" indent="0" eaLnBrk="1" hangingPunct="1"/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Promotion teams and AM</a:t>
            </a:r>
          </a:p>
          <a:p>
            <a:pPr marL="0" indent="0" eaLnBrk="1" hangingPunct="1"/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In-company communication</a:t>
            </a:r>
          </a:p>
          <a:p>
            <a:pPr marL="0" indent="0" eaLnBrk="1" hangingPunct="1"/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Digital contracting and ordering</a:t>
            </a:r>
          </a:p>
          <a:p>
            <a:pPr marL="0" indent="0" eaLnBrk="1" hangingPunct="1"/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Webshop for small/medium sized companies</a:t>
            </a:r>
            <a:endParaRPr lang="en-GB" sz="18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068638"/>
            <a:ext cx="22225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924175"/>
            <a:ext cx="258127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692150"/>
            <a:ext cx="3330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voettekst 4"/>
          <p:cNvSpPr txBox="1">
            <a:spLocks noGrp="1"/>
          </p:cNvSpPr>
          <p:nvPr/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>
                <a:latin typeface="Times New Roman" pitchFamily="18" charset="0"/>
              </a:rPr>
              <a:t>CIVITAS Forum 2012 </a:t>
            </a:r>
            <a:r>
              <a:rPr lang="en-GB" sz="900" b="1">
                <a:latin typeface="Wingdings" pitchFamily="2" charset="2"/>
                <a:sym typeface="Wingdings 2" pitchFamily="18" charset="2"/>
              </a:rPr>
              <a:t>l</a:t>
            </a:r>
            <a:r>
              <a:rPr lang="en-GB" b="1">
                <a:latin typeface="Times New Roman" pitchFamily="18" charset="0"/>
              </a:rPr>
              <a:t> </a:t>
            </a:r>
            <a:r>
              <a:rPr lang="en-GB" b="1">
                <a:latin typeface="Times New Roman" pitchFamily="18" charset="0"/>
                <a:sym typeface="Wingdings 2" pitchFamily="18" charset="2"/>
              </a:rPr>
              <a:t> City of Utrecht, Utrecht Accessible</a:t>
            </a:r>
            <a:endParaRPr lang="de-DE" b="1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Marketing and Sales</a:t>
            </a:r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4025" y="1268413"/>
            <a:ext cx="4405313" cy="5184775"/>
          </a:xfrm>
        </p:spPr>
        <p:txBody>
          <a:bodyPr/>
          <a:lstStyle/>
          <a:p>
            <a:pPr marL="0" indent="0" eaLnBrk="1" hangingPunct="1"/>
            <a:r>
              <a:rPr lang="en-GB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Registration Process</a:t>
            </a:r>
          </a:p>
        </p:txBody>
      </p:sp>
      <p:pic>
        <p:nvPicPr>
          <p:cNvPr id="27653" name="Picture 2" descr="U:\Communicatie\Beeldmateriaal\Fotobeeldbank\Afgekochte foto's\Foto's UU\Sight-by-Site_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46088"/>
            <a:ext cx="32496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14563"/>
            <a:ext cx="45783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\\utbedc01\data_utbe\Foto's infosessie\Foto's UMC\IMG_95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644900"/>
            <a:ext cx="42148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voettekst 4"/>
          <p:cNvSpPr txBox="1">
            <a:spLocks noGrp="1"/>
          </p:cNvSpPr>
          <p:nvPr/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latin typeface="Times New Roman" pitchFamily="18" charset="0"/>
              </a:rPr>
              <a:t>CIVITAS Forum 2012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>
                <a:latin typeface="Times New Roman" pitchFamily="18" charset="0"/>
                <a:sym typeface="Wingdings 2" pitchFamily="18" charset="2"/>
              </a:rPr>
              <a:t> City of Utrecht, Utrecht Accessible</a:t>
            </a:r>
            <a:endParaRPr lang="de-DE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Lessons Learned</a:t>
            </a:r>
          </a:p>
        </p:txBody>
      </p:sp>
      <p:sp>
        <p:nvSpPr>
          <p:cNvPr id="2867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4025" y="1268413"/>
            <a:ext cx="5126038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/>
              <a:t> Introduction is costly and takes time, but customers are loyal, even if price increases</a:t>
            </a:r>
            <a:endParaRPr lang="en-US" sz="1800" b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/>
              <a:t> Supporting internal communications and taking over employee registration, speeds up the employers’ decision-making process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/>
              <a:t> Only feasible for long-term projects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/>
              <a:t> Rich database of commuter information</a:t>
            </a:r>
            <a:endParaRPr lang="en-GB" sz="1800" b="0" smtClean="0"/>
          </a:p>
        </p:txBody>
      </p:sp>
      <p:pic>
        <p:nvPicPr>
          <p:cNvPr id="28677" name="Afbeelding 1" descr="foto ondertekening Utrecht Bereikbaar-passen 21 apri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888" y="3429000"/>
            <a:ext cx="41703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voettekst 4"/>
          <p:cNvSpPr txBox="1">
            <a:spLocks noGrp="1"/>
          </p:cNvSpPr>
          <p:nvPr/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latin typeface="Times New Roman" pitchFamily="18" charset="0"/>
              </a:rPr>
              <a:t>CIVITAS Forum 2012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>
                <a:latin typeface="Times New Roman" pitchFamily="18" charset="0"/>
                <a:sym typeface="Wingdings 2" pitchFamily="18" charset="2"/>
              </a:rPr>
              <a:t> City of Utrecht, Utrecht Accessible</a:t>
            </a:r>
            <a:endParaRPr lang="de-DE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Communication Program</a:t>
            </a:r>
          </a:p>
        </p:txBody>
      </p:sp>
      <p:sp>
        <p:nvSpPr>
          <p:cNvPr id="29700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4025" y="1268413"/>
            <a:ext cx="5702300" cy="51847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en-US" sz="2000" b="0" smtClean="0"/>
              <a:t> One brand, one sender, joint press contacts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0" smtClean="0"/>
              <a:t> Project communication by individual authorities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0" smtClean="0"/>
              <a:t> Utrecht Accessible creates extra channels: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0" smtClean="0"/>
              <a:t> (Mobile) websites: 200.000 visitors a year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0" smtClean="0"/>
              <a:t> Weekly news alerts: 14.000 subscribers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0" smtClean="0"/>
              <a:t> Twitter - #verkeer030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0" smtClean="0"/>
              <a:t> Advertisements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0" smtClean="0"/>
              <a:t> Billboards </a:t>
            </a:r>
          </a:p>
          <a:p>
            <a:pPr marL="0" indent="0" eaLnBrk="1" hangingPunct="1"/>
            <a:r>
              <a:rPr lang="en-US" sz="2000" b="0" smtClean="0"/>
              <a:t> Radio spot with music logo</a:t>
            </a:r>
            <a:br>
              <a:rPr lang="en-US" sz="2000" b="0" smtClean="0"/>
            </a:br>
            <a:r>
              <a:rPr lang="en-US" sz="2000" b="0" smtClean="0"/>
              <a:t>  warnings for congestion and alternatives </a:t>
            </a:r>
            <a:br>
              <a:rPr lang="en-US" sz="2000" b="0" smtClean="0"/>
            </a:br>
            <a:r>
              <a:rPr lang="en-US" sz="2000" b="0" smtClean="0"/>
              <a:t>  for traveling</a:t>
            </a:r>
            <a:endParaRPr lang="en-GB" sz="2000" b="0" smtClean="0"/>
          </a:p>
        </p:txBody>
      </p:sp>
      <p:pic>
        <p:nvPicPr>
          <p:cNvPr id="29701" name="Afbeelding 1" descr="motobord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565400"/>
            <a:ext cx="349885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voettekst 4"/>
          <p:cNvSpPr txBox="1">
            <a:spLocks noGrp="1"/>
          </p:cNvSpPr>
          <p:nvPr/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latin typeface="Times New Roman" pitchFamily="18" charset="0"/>
              </a:rPr>
              <a:t>CIVITAS Forum 2012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>
                <a:latin typeface="Times New Roman" pitchFamily="18" charset="0"/>
                <a:sym typeface="Wingdings 2" pitchFamily="18" charset="2"/>
              </a:rPr>
              <a:t> City of Utrecht, Utrecht Accessible</a:t>
            </a:r>
            <a:endParaRPr lang="de-DE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Website: Road under construction</a:t>
            </a: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4025" y="1579563"/>
            <a:ext cx="5702300" cy="456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voettekst 4"/>
          <p:cNvSpPr txBox="1">
            <a:spLocks noGrp="1"/>
          </p:cNvSpPr>
          <p:nvPr/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latin typeface="Times New Roman" pitchFamily="18" charset="0"/>
              </a:rPr>
              <a:t>CIVITAS Forum 2012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>
                <a:latin typeface="Times New Roman" pitchFamily="18" charset="0"/>
                <a:sym typeface="Wingdings 2" pitchFamily="18" charset="2"/>
              </a:rPr>
              <a:t> City of Utrecht, Utrecht Accessible</a:t>
            </a:r>
            <a:endParaRPr lang="de-DE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Website: Travel information</a:t>
            </a:r>
          </a:p>
        </p:txBody>
      </p:sp>
      <p:sp>
        <p:nvSpPr>
          <p:cNvPr id="31748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4025" y="1268413"/>
            <a:ext cx="5702300" cy="51847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sz="1600" b="0" smtClean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72421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143375"/>
            <a:ext cx="12620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jdelijke aanduiding voor voettekst 4"/>
          <p:cNvSpPr txBox="1">
            <a:spLocks noGrp="1"/>
          </p:cNvSpPr>
          <p:nvPr/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latin typeface="Times New Roman" pitchFamily="18" charset="0"/>
              </a:rPr>
              <a:t>CIVITAS Forum 2012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>
                <a:latin typeface="Times New Roman" pitchFamily="18" charset="0"/>
                <a:sym typeface="Wingdings 2" pitchFamily="18" charset="2"/>
              </a:rPr>
              <a:t> City of Utrecht, Utrecht Accessible</a:t>
            </a:r>
            <a:endParaRPr lang="de-DE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Website: Travel information</a:t>
            </a: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38300"/>
            <a:ext cx="7646987" cy="4783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jdelijke aanduiding voor voettekst 4"/>
          <p:cNvSpPr txBox="1">
            <a:spLocks noGrp="1"/>
          </p:cNvSpPr>
          <p:nvPr/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latin typeface="Times New Roman" pitchFamily="18" charset="0"/>
              </a:rPr>
              <a:t>CIVITAS Forum 2012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>
                <a:latin typeface="Times New Roman" pitchFamily="18" charset="0"/>
                <a:sym typeface="Wingdings 2" pitchFamily="18" charset="2"/>
              </a:rPr>
              <a:t> City of Utrecht, Utrecht Accessible</a:t>
            </a:r>
            <a:endParaRPr lang="de-DE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E-mail News Alerts</a:t>
            </a:r>
          </a:p>
        </p:txBody>
      </p:sp>
      <p:sp>
        <p:nvSpPr>
          <p:cNvPr id="3379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4025" y="1268413"/>
            <a:ext cx="5702300" cy="51847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sz="1600" b="0" smtClean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00188"/>
            <a:ext cx="32972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ijdelijke aanduiding voor inhoud 2"/>
          <p:cNvSpPr txBox="1">
            <a:spLocks/>
          </p:cNvSpPr>
          <p:nvPr/>
        </p:nvSpPr>
        <p:spPr bwMode="auto">
          <a:xfrm>
            <a:off x="4500563" y="1600200"/>
            <a:ext cx="41862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8 Times a month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Only in case of severe congestion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Planning tool for logistics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Highly appreciated!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voettekst 4"/>
          <p:cNvSpPr txBox="1">
            <a:spLocks noGrp="1"/>
          </p:cNvSpPr>
          <p:nvPr/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latin typeface="Times New Roman" pitchFamily="18" charset="0"/>
              </a:rPr>
              <a:t>CIVITAS Forum 2012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>
                <a:latin typeface="Times New Roman" pitchFamily="18" charset="0"/>
                <a:sym typeface="Wingdings 2" pitchFamily="18" charset="2"/>
              </a:rPr>
              <a:t> City of Utrecht, Utrecht Accessible</a:t>
            </a:r>
            <a:endParaRPr lang="de-DE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Lessons Learned</a:t>
            </a:r>
          </a:p>
        </p:txBody>
      </p:sp>
      <p:sp>
        <p:nvSpPr>
          <p:cNvPr id="34820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4025" y="1268413"/>
            <a:ext cx="8005763" cy="5184775"/>
          </a:xfrm>
        </p:spPr>
        <p:txBody>
          <a:bodyPr/>
          <a:lstStyle/>
          <a:p>
            <a:pPr marL="0" indent="0" eaLnBrk="1" hangingPunct="1"/>
            <a:endParaRPr lang="en-US" sz="2400" b="0" smtClean="0"/>
          </a:p>
          <a:p>
            <a:pPr marL="0" indent="0" eaLnBrk="1" hangingPunct="1">
              <a:lnSpc>
                <a:spcPct val="200000"/>
              </a:lnSpc>
            </a:pPr>
            <a:r>
              <a:rPr lang="en-US" sz="2000" b="0" smtClean="0"/>
              <a:t> Common budget creates common commitment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en-US" sz="2000" b="0" smtClean="0"/>
              <a:t> Close cooperation between involved communications departments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en-US" sz="2000" b="0" smtClean="0"/>
              <a:t> Think from the viewpoint of the recipient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en-US" sz="2000" b="0" smtClean="0"/>
              <a:t> Infrastructure authorities keep control of their own communications </a:t>
            </a:r>
          </a:p>
          <a:p>
            <a:pPr marL="0" indent="0" eaLnBrk="1" hangingPunct="1"/>
            <a:endParaRPr lang="en-US" sz="2400" b="0" smtClean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49275"/>
            <a:ext cx="2784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Lessons Learned</a:t>
            </a:r>
          </a:p>
        </p:txBody>
      </p:sp>
      <p:sp>
        <p:nvSpPr>
          <p:cNvPr id="3584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1268413"/>
            <a:ext cx="6638925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You need time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For decision-making process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To negotiate contracts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To brand the service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To sell the products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Keep good record of decisions and history, to face changes in politics and stakeholder staff 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 Surveys provide valuable information and are necessary for monitoring use and effects</a:t>
            </a:r>
            <a:endParaRPr lang="en-GB" sz="18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49275"/>
            <a:ext cx="2784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511175"/>
            <a:ext cx="7018337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Integrated approaches to access management in Utrecht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1196975"/>
            <a:ext cx="7646988" cy="5256213"/>
          </a:xfrm>
        </p:spPr>
        <p:txBody>
          <a:bodyPr/>
          <a:lstStyle/>
          <a:p>
            <a:pPr eaLnBrk="1" hangingPunct="1"/>
            <a:endParaRPr lang="en-US" sz="2800" b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1600" b="0" smtClean="0">
                <a:ea typeface="ＭＳ Ｐゴシック"/>
                <a:cs typeface="ＭＳ Ｐゴシック"/>
              </a:rPr>
              <a:t>Policy document Utrecht Attractive and  Accessible 2030</a:t>
            </a:r>
          </a:p>
          <a:p>
            <a:pPr eaLnBrk="1" hangingPunct="1"/>
            <a:r>
              <a:rPr lang="en-US" sz="1600" b="0" smtClean="0">
                <a:ea typeface="ＭＳ Ｐゴシック"/>
                <a:cs typeface="ＭＳ Ｐゴシック"/>
              </a:rPr>
              <a:t>Action plans for bicycles, public transport, bike and car parking,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r>
              <a:rPr lang="en-US" sz="1600" b="0" smtClean="0">
                <a:ea typeface="ＭＳ Ｐゴシック"/>
                <a:cs typeface="ＭＳ Ｐゴシック"/>
              </a:rPr>
              <a:t>cleaner transport,  cleaner freight 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r>
              <a:rPr lang="en-US" sz="1600" b="0" smtClean="0">
                <a:ea typeface="ＭＳ Ｐゴシック"/>
                <a:cs typeface="ＭＳ Ｐゴシック"/>
              </a:rPr>
              <a:t>transport,  Air Quality improvement and</a:t>
            </a:r>
          </a:p>
          <a:p>
            <a:pPr eaLnBrk="1" hangingPunct="1">
              <a:buFontTx/>
              <a:buNone/>
            </a:pPr>
            <a:r>
              <a:rPr lang="en-US" sz="1600" b="0" smtClean="0">
                <a:ea typeface="ＭＳ Ｐゴシック"/>
                <a:cs typeface="ＭＳ Ｐゴシック"/>
              </a:rPr>
              <a:t>      Mobility Management.</a:t>
            </a:r>
          </a:p>
          <a:p>
            <a:pPr eaLnBrk="1" hangingPunct="1"/>
            <a:r>
              <a:rPr lang="en-US" sz="1600" b="0" smtClean="0">
                <a:ea typeface="ＭＳ Ｐゴシック"/>
                <a:cs typeface="ＭＳ Ｐゴシック"/>
              </a:rPr>
              <a:t>The Participation Standard,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r>
              <a:rPr lang="en-US" sz="1600" b="0" smtClean="0">
                <a:ea typeface="ＭＳ Ｐゴシック"/>
                <a:cs typeface="ＭＳ Ｐゴシック"/>
              </a:rPr>
              <a:t> www.participedia.nl  </a:t>
            </a:r>
          </a:p>
          <a:p>
            <a:pPr eaLnBrk="1" hangingPunct="1"/>
            <a:r>
              <a:rPr lang="en-US" sz="1600" b="0" smtClean="0">
                <a:ea typeface="ＭＳ Ｐゴシック"/>
                <a:cs typeface="ＭＳ Ｐゴシック"/>
              </a:rPr>
              <a:t>Participation wizard 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r>
              <a:rPr lang="en-US" sz="1600" b="0" smtClean="0">
                <a:ea typeface="ＭＳ Ｐゴシック"/>
                <a:cs typeface="ＭＳ Ｐゴシック"/>
              </a:rPr>
              <a:t>(levels: informing, consulting, advising, 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r>
              <a:rPr lang="en-US" sz="1600" b="0" smtClean="0">
                <a:ea typeface="ＭＳ Ｐゴシック"/>
                <a:cs typeface="ＭＳ Ｐゴシック"/>
              </a:rPr>
              <a:t> co-production)</a:t>
            </a:r>
          </a:p>
          <a:p>
            <a:pPr eaLnBrk="1" hangingPunct="1"/>
            <a:r>
              <a:rPr lang="en-US" sz="1600" b="0" smtClean="0">
                <a:ea typeface="ＭＳ Ｐゴシック"/>
                <a:cs typeface="ＭＳ Ｐゴシック"/>
              </a:rPr>
              <a:t>Examples; car sharing, utrecht electric, 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r>
              <a:rPr lang="en-US" sz="1600" b="0" smtClean="0">
                <a:ea typeface="ＭＳ Ｐゴシック"/>
                <a:cs typeface="ＭＳ Ｐゴシック"/>
              </a:rPr>
              <a:t>sustainable freight traffic, bicycle 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r>
              <a:rPr lang="en-US" sz="1600" b="0" smtClean="0">
                <a:ea typeface="ＭＳ Ｐゴシック"/>
                <a:cs typeface="ＭＳ Ｐゴシック"/>
              </a:rPr>
              <a:t>facilities, park and ride, environment zone, 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r>
              <a:rPr lang="en-US" sz="1600" b="0" smtClean="0">
                <a:ea typeface="ＭＳ Ｐゴシック"/>
                <a:cs typeface="ＭＳ Ｐゴシック"/>
              </a:rPr>
              <a:t>monitoring air quality, traffic 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r>
              <a:rPr lang="en-US" sz="1600" b="0" smtClean="0">
                <a:ea typeface="ＭＳ Ｐゴシック"/>
                <a:cs typeface="ＭＳ Ｐゴシック"/>
              </a:rPr>
              <a:t>management,  tram, spatial planning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r>
              <a:rPr lang="en-US" sz="1600" b="0" smtClean="0">
                <a:ea typeface="ＭＳ Ｐゴシック"/>
                <a:cs typeface="ＭＳ Ｐゴシック"/>
              </a:rPr>
              <a:t> to stimulate the desired behavior. </a:t>
            </a:r>
          </a:p>
          <a:p>
            <a:pPr eaLnBrk="1" hangingPunct="1"/>
            <a:r>
              <a:rPr lang="en-US" sz="1600" b="0" smtClean="0">
                <a:ea typeface="ＭＳ Ｐゴシック"/>
                <a:cs typeface="ＭＳ Ｐゴシック"/>
              </a:rPr>
              <a:t>And Mobility Management</a:t>
            </a:r>
            <a:endParaRPr lang="en-GB" sz="1600" b="0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2349500"/>
            <a:ext cx="41322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jdelijke aanduiding voor voettekst 4"/>
          <p:cNvSpPr txBox="1">
            <a:spLocks noGrp="1"/>
          </p:cNvSpPr>
          <p:nvPr/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>
                <a:latin typeface="Times New Roman" pitchFamily="18" charset="0"/>
              </a:rPr>
              <a:t>CIVITAS Forum 2012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latin typeface="Times New Roman" pitchFamily="18" charset="0"/>
              </a:rPr>
              <a:t> </a:t>
            </a:r>
            <a:r>
              <a:rPr lang="en-GB">
                <a:latin typeface="Times New Roman" pitchFamily="18" charset="0"/>
                <a:sym typeface="Wingdings 2" pitchFamily="18" charset="2"/>
              </a:rPr>
              <a:t> City of Utrecht, Utrecht Accessible</a:t>
            </a:r>
            <a:endParaRPr lang="de-DE"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Near future</a:t>
            </a:r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4025" y="1268413"/>
            <a:ext cx="8005763" cy="5184775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</a:pPr>
            <a:endParaRPr lang="en-US" sz="18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0" smtClean="0">
                <a:ea typeface="ＭＳ Ｐゴシック"/>
                <a:cs typeface="ＭＳ Ｐゴシック"/>
              </a:rPr>
              <a:t> Subsidies have finished, UB organization becomes self supporting,</a:t>
            </a:r>
            <a:br>
              <a:rPr lang="en-US" sz="2000" b="0" smtClean="0">
                <a:ea typeface="ＭＳ Ｐゴシック"/>
                <a:cs typeface="ＭＳ Ｐゴシック"/>
              </a:rPr>
            </a:br>
            <a:r>
              <a:rPr lang="en-US" sz="2000" b="0" smtClean="0">
                <a:ea typeface="ＭＳ Ｐゴシック"/>
                <a:cs typeface="ＭＳ Ｐゴシック"/>
              </a:rPr>
              <a:t>   on a non-profit basis</a:t>
            </a: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 Government steps back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 Companies want Utrecht Accessible to stay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 New services added: shuttles, electric cars, temporary working spaces,</a:t>
            </a:r>
            <a:b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</a:br>
            <a:r>
              <a:rPr lang="en-US" sz="1800" b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  discounts at events</a:t>
            </a:r>
          </a:p>
          <a:p>
            <a:pPr marL="0" indent="0" eaLnBrk="1" hangingPunct="1"/>
            <a:endParaRPr lang="en-US" sz="2000" b="0" smtClean="0">
              <a:ea typeface="ＭＳ Ｐゴシック"/>
              <a:cs typeface="ＭＳ Ｐゴシック"/>
            </a:endParaRPr>
          </a:p>
          <a:p>
            <a:pPr marL="0" indent="0" eaLnBrk="1" hangingPunct="1">
              <a:lnSpc>
                <a:spcPct val="200000"/>
              </a:lnSpc>
            </a:pPr>
            <a:endParaRPr lang="en-GB" sz="1800" b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49275"/>
            <a:ext cx="2784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8200" y="2157413"/>
            <a:ext cx="4957763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2200" b="1" i="1">
                <a:solidFill>
                  <a:srgbClr val="134095"/>
                </a:solidFill>
              </a:rPr>
              <a:t>Thank you!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de-DE" sz="1800" i="1">
              <a:solidFill>
                <a:srgbClr val="134095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600" b="1">
                <a:solidFill>
                  <a:srgbClr val="134095"/>
                </a:solidFill>
              </a:rPr>
              <a:t>For further information, please contact: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de-DE" sz="1600" b="1">
              <a:solidFill>
                <a:srgbClr val="134095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600" b="1">
                <a:solidFill>
                  <a:srgbClr val="134095"/>
                </a:solidFill>
                <a:hlinkClick r:id="rId2"/>
              </a:rPr>
              <a:t>d.simhoffer@utrecht.nl</a:t>
            </a:r>
            <a:endParaRPr lang="de-DE" sz="1600" b="1">
              <a:solidFill>
                <a:srgbClr val="134095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600" b="1">
                <a:solidFill>
                  <a:srgbClr val="134095"/>
                </a:solidFill>
              </a:rPr>
              <a:t>+31 612851978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de-DE" sz="1600" b="1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600">
                <a:solidFill>
                  <a:srgbClr val="134095"/>
                </a:solidFill>
              </a:rPr>
              <a:t>www.utrechtbereikbaar.nl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6527800" y="0"/>
            <a:ext cx="2616200" cy="6858000"/>
          </a:xfrm>
          <a:prstGeom prst="rect">
            <a:avLst/>
          </a:prstGeom>
          <a:solidFill>
            <a:srgbClr val="1340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7892" name="Picture 7" descr="EU_lef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1475" y="5084763"/>
            <a:ext cx="16176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" descr="21_sm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1463" y="1978025"/>
            <a:ext cx="219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1" descr="24_Civit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1989138"/>
            <a:ext cx="2320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333375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The Dutch context</a:t>
            </a:r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981075"/>
            <a:ext cx="5126038" cy="5472113"/>
          </a:xfrm>
        </p:spPr>
        <p:txBody>
          <a:bodyPr/>
          <a:lstStyle/>
          <a:p>
            <a:pPr marL="0" indent="0" eaLnBrk="1" hangingPunct="1"/>
            <a:r>
              <a:rPr lang="en-US" sz="1600" b="0" smtClean="0">
                <a:ea typeface="ＭＳ Ｐゴシック"/>
                <a:cs typeface="ＭＳ Ｐゴシック"/>
              </a:rPr>
              <a:t> 16,6 million residents, 8 million cars</a:t>
            </a:r>
          </a:p>
          <a:p>
            <a:pPr marL="0" indent="0" eaLnBrk="1" hangingPunct="1"/>
            <a:r>
              <a:rPr lang="en-US" sz="1600" b="0" smtClean="0">
                <a:ea typeface="ＭＳ Ｐゴシック"/>
                <a:cs typeface="ＭＳ Ｐゴシック"/>
              </a:rPr>
              <a:t> ‘Randstad’: densely populated economic centre, with 7 million residents</a:t>
            </a:r>
          </a:p>
          <a:p>
            <a:pPr marL="0" indent="0" eaLnBrk="1" hangingPunct="1"/>
            <a:r>
              <a:rPr lang="en-US" sz="1600" b="0" smtClean="0">
                <a:ea typeface="ＭＳ Ｐゴシック"/>
                <a:cs typeface="ＭＳ Ｐゴシック"/>
              </a:rPr>
              <a:t> 4 main cities (Utrecht 315.000 citizens)</a:t>
            </a:r>
            <a:endParaRPr lang="nl-NL" sz="1600" b="0" smtClean="0">
              <a:ea typeface="ＭＳ Ｐゴシック"/>
              <a:cs typeface="ＭＳ Ｐゴシック"/>
            </a:endParaRPr>
          </a:p>
          <a:p>
            <a:pPr marL="0" indent="0" eaLnBrk="1" hangingPunct="1"/>
            <a:r>
              <a:rPr lang="nl-NL" sz="1600" b="0" smtClean="0">
                <a:ea typeface="ＭＳ Ｐゴシック"/>
                <a:cs typeface="ＭＳ Ｐゴシック"/>
              </a:rPr>
              <a:t> 200-500 km of traffic jams each working day</a:t>
            </a:r>
          </a:p>
          <a:p>
            <a:pPr marL="0" indent="0" eaLnBrk="1" hangingPunct="1"/>
            <a:r>
              <a:rPr lang="en-US" sz="1600" b="0" smtClean="0">
                <a:ea typeface="ＭＳ Ｐゴシック"/>
                <a:cs typeface="ＭＳ Ｐゴシック"/>
              </a:rPr>
              <a:t> Rotterdam harbor generates heavy road-borne    freight.</a:t>
            </a:r>
          </a:p>
          <a:p>
            <a:pPr marL="0" indent="0" eaLnBrk="1" hangingPunct="1"/>
            <a:r>
              <a:rPr lang="en-US" sz="1600" b="0" smtClean="0">
                <a:ea typeface="ＭＳ Ｐゴシック"/>
                <a:cs typeface="ＭＳ Ｐゴシック"/>
              </a:rPr>
              <a:t> Huge road constructions works </a:t>
            </a:r>
            <a:br>
              <a:rPr lang="en-US" sz="1600" b="0" smtClean="0">
                <a:ea typeface="ＭＳ Ｐゴシック"/>
                <a:cs typeface="ＭＳ Ｐゴシック"/>
              </a:rPr>
            </a:br>
            <a:endParaRPr lang="en-US" sz="1600" smtClean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marL="0" indent="0" eaLnBrk="1" hangingPunct="1">
              <a:buFontTx/>
              <a:buNone/>
            </a:pPr>
            <a:endParaRPr lang="en-US" sz="1200" smtClean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marL="0" indent="0" eaLnBrk="1" hangingPunct="1">
              <a:lnSpc>
                <a:spcPct val="200000"/>
              </a:lnSpc>
            </a:pPr>
            <a:endParaRPr lang="en-US" sz="1600" smtClean="0">
              <a:ea typeface="ＭＳ Ｐゴシック"/>
              <a:cs typeface="ＭＳ Ｐゴシック"/>
            </a:endParaRPr>
          </a:p>
          <a:p>
            <a:pPr marL="0" indent="0" eaLnBrk="1" hangingPunct="1">
              <a:buFontTx/>
              <a:buNone/>
            </a:pPr>
            <a:endParaRPr lang="en-GB" sz="1600" b="0" smtClean="0"/>
          </a:p>
        </p:txBody>
      </p:sp>
      <p:grpSp>
        <p:nvGrpSpPr>
          <p:cNvPr id="18437" name="Groep 7"/>
          <p:cNvGrpSpPr>
            <a:grpSpLocks/>
          </p:cNvGrpSpPr>
          <p:nvPr/>
        </p:nvGrpSpPr>
        <p:grpSpPr bwMode="auto">
          <a:xfrm>
            <a:off x="5508625" y="549275"/>
            <a:ext cx="3384550" cy="3529013"/>
            <a:chOff x="357188" y="1714500"/>
            <a:chExt cx="3705225" cy="42386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88" y="1714500"/>
              <a:ext cx="3705225" cy="4238625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0" name="5-puntige ster 9"/>
            <p:cNvSpPr/>
            <p:nvPr/>
          </p:nvSpPr>
          <p:spPr>
            <a:xfrm>
              <a:off x="3356821" y="3928195"/>
              <a:ext cx="286756" cy="286007"/>
            </a:xfrm>
            <a:prstGeom prst="star5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defRPr/>
              </a:pPr>
              <a:endParaRPr lang="nl-NL" sz="240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2858042" y="3501091"/>
              <a:ext cx="1141807" cy="9991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defRPr/>
              </a:pPr>
              <a:endParaRPr lang="nl-NL" sz="240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84538"/>
            <a:ext cx="42973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5530850" y="4221163"/>
            <a:ext cx="2717800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nl-NL" sz="2400" b="1" dirty="0">
                <a:solidFill>
                  <a:srgbClr val="134095"/>
                </a:solidFill>
                <a:latin typeface="+mj-lt"/>
                <a:ea typeface="+mj-ea"/>
                <a:cs typeface="+mj-cs"/>
              </a:rPr>
              <a:t>Utrecht </a:t>
            </a:r>
            <a:r>
              <a:rPr lang="nl-NL" sz="2400" b="1" dirty="0" err="1">
                <a:solidFill>
                  <a:srgbClr val="134095"/>
                </a:solidFill>
                <a:latin typeface="+mj-lt"/>
                <a:ea typeface="+mj-ea"/>
                <a:cs typeface="+mj-cs"/>
              </a:rPr>
              <a:t>counts</a:t>
            </a:r>
            <a:r>
              <a:rPr lang="nl-NL" sz="2400" b="1" dirty="0">
                <a:solidFill>
                  <a:srgbClr val="134095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lnSpc>
                <a:spcPct val="100000"/>
              </a:lnSpc>
              <a:defRPr/>
            </a:pPr>
            <a:endParaRPr lang="nl-NL" sz="1600" dirty="0">
              <a:latin typeface="+mn-lt"/>
              <a:ea typeface="ＭＳ Ｐゴシック"/>
              <a:cs typeface="ＭＳ Ｐゴシック"/>
            </a:endParaRPr>
          </a:p>
          <a:p>
            <a:pPr>
              <a:lnSpc>
                <a:spcPct val="100000"/>
              </a:lnSpc>
              <a:defRPr/>
            </a:pPr>
            <a:r>
              <a:rPr lang="nl-NL" sz="1600" dirty="0">
                <a:latin typeface="+mn-lt"/>
                <a:ea typeface="ＭＳ Ｐゴシック"/>
                <a:cs typeface="ＭＳ Ｐゴシック"/>
              </a:rPr>
              <a:t>316.277 </a:t>
            </a:r>
            <a:r>
              <a:rPr lang="nl-NL" sz="1600" dirty="0" err="1">
                <a:latin typeface="+mn-lt"/>
                <a:ea typeface="ＭＳ Ｐゴシック"/>
                <a:cs typeface="ＭＳ Ｐゴシック"/>
              </a:rPr>
              <a:t>citizens</a:t>
            </a:r>
            <a:endParaRPr lang="nl-NL" sz="1600" dirty="0">
              <a:latin typeface="+mn-lt"/>
              <a:ea typeface="ＭＳ Ｐゴシック"/>
              <a:cs typeface="ＭＳ Ｐゴシック"/>
            </a:endParaRPr>
          </a:p>
          <a:p>
            <a:pPr>
              <a:lnSpc>
                <a:spcPct val="100000"/>
              </a:lnSpc>
              <a:defRPr/>
            </a:pPr>
            <a:r>
              <a:rPr lang="nl-NL" sz="1600" dirty="0">
                <a:latin typeface="+mn-lt"/>
                <a:ea typeface="ＭＳ Ｐゴシック"/>
                <a:cs typeface="ＭＳ Ｐゴシック"/>
              </a:rPr>
              <a:t>168 </a:t>
            </a:r>
            <a:r>
              <a:rPr lang="nl-NL" sz="1600" dirty="0" err="1">
                <a:latin typeface="+mn-lt"/>
                <a:ea typeface="ＭＳ Ｐゴシック"/>
                <a:cs typeface="ＭＳ Ｐゴシック"/>
              </a:rPr>
              <a:t>nationalities</a:t>
            </a:r>
            <a:endParaRPr lang="nl-NL" sz="1600" dirty="0">
              <a:latin typeface="+mn-lt"/>
              <a:ea typeface="ＭＳ Ｐゴシック"/>
              <a:cs typeface="ＭＳ Ｐゴシック"/>
            </a:endParaRPr>
          </a:p>
          <a:p>
            <a:pPr>
              <a:lnSpc>
                <a:spcPct val="100000"/>
              </a:lnSpc>
              <a:defRPr/>
            </a:pPr>
            <a:r>
              <a:rPr lang="nl-NL" sz="1600" dirty="0">
                <a:latin typeface="+mn-lt"/>
                <a:ea typeface="ＭＳ Ｐゴシック"/>
                <a:cs typeface="ＭＳ Ｐゴシック"/>
              </a:rPr>
              <a:t>228.359 jobs</a:t>
            </a:r>
          </a:p>
          <a:p>
            <a:pPr>
              <a:lnSpc>
                <a:spcPct val="100000"/>
              </a:lnSpc>
              <a:defRPr/>
            </a:pPr>
            <a:r>
              <a:rPr lang="nl-NL" sz="1600" dirty="0">
                <a:latin typeface="+mn-lt"/>
                <a:ea typeface="ＭＳ Ｐゴシック"/>
                <a:cs typeface="ＭＳ Ｐゴシック"/>
              </a:rPr>
              <a:t>135.617 homes</a:t>
            </a:r>
          </a:p>
          <a:p>
            <a:pPr>
              <a:lnSpc>
                <a:spcPct val="100000"/>
              </a:lnSpc>
              <a:defRPr/>
            </a:pPr>
            <a:r>
              <a:rPr lang="nl-NL" sz="1600" dirty="0">
                <a:latin typeface="+mn-lt"/>
                <a:ea typeface="ＭＳ Ｐゴシック"/>
                <a:cs typeface="ＭＳ Ｐゴシック"/>
              </a:rPr>
              <a:t>149.410 trees</a:t>
            </a:r>
          </a:p>
          <a:p>
            <a:pPr>
              <a:lnSpc>
                <a:spcPct val="100000"/>
              </a:lnSpc>
              <a:defRPr/>
            </a:pPr>
            <a:r>
              <a:rPr lang="nl-NL" sz="1600" dirty="0">
                <a:latin typeface="+mn-lt"/>
                <a:ea typeface="ＭＳ Ｐゴシック"/>
                <a:cs typeface="ＭＳ Ｐゴシック"/>
              </a:rPr>
              <a:t>321 restaurants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Utrecht Accessible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836613"/>
            <a:ext cx="2784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bgerundete rechteckige Legende 16"/>
          <p:cNvSpPr>
            <a:spLocks noChangeArrowheads="1"/>
          </p:cNvSpPr>
          <p:nvPr/>
        </p:nvSpPr>
        <p:spPr bwMode="auto">
          <a:xfrm rot="-684162">
            <a:off x="904875" y="1344613"/>
            <a:ext cx="4308475" cy="4862512"/>
          </a:xfrm>
          <a:prstGeom prst="wedgeRoundRectCallout">
            <a:avLst>
              <a:gd name="adj1" fmla="val 76903"/>
              <a:gd name="adj2" fmla="val -30894"/>
              <a:gd name="adj3" fmla="val 16667"/>
            </a:avLst>
          </a:prstGeom>
          <a:solidFill>
            <a:schemeClr val="bg1"/>
          </a:solidFill>
          <a:ln w="152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b="1">
                <a:solidFill>
                  <a:srgbClr val="0070C0"/>
                </a:solidFill>
              </a:rPr>
              <a:t>Quick Facts</a:t>
            </a:r>
          </a:p>
          <a:p>
            <a:pPr>
              <a:lnSpc>
                <a:spcPct val="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400" b="1"/>
              <a:t>PT pass for all public transport  &amp; public     </a:t>
            </a:r>
          </a:p>
          <a:p>
            <a:pPr>
              <a:lnSpc>
                <a:spcPct val="50000"/>
              </a:lnSpc>
              <a:spcAft>
                <a:spcPts val="1200"/>
              </a:spcAft>
            </a:pPr>
            <a:r>
              <a:rPr lang="en-US" sz="1400" b="1"/>
              <a:t>   rental bikes </a:t>
            </a:r>
            <a:br>
              <a:rPr lang="en-US" sz="1400" b="1"/>
            </a:b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/>
            </a:r>
            <a:br>
              <a:rPr lang="en-US" sz="1400" b="1"/>
            </a:br>
            <a:r>
              <a:rPr lang="en-US" sz="2400" b="1"/>
              <a:t>. </a:t>
            </a:r>
            <a:r>
              <a:rPr lang="en-US" sz="1400" b="1"/>
              <a:t>Area, city of Utrecht, 400 companies</a:t>
            </a:r>
            <a:endParaRPr lang="de-DE" sz="1400" b="1"/>
          </a:p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400" b="1"/>
              <a:t>  Commuters use the PT pass. 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400" b="1"/>
              <a:t>  Companies buy the PT pass</a:t>
            </a:r>
            <a:endParaRPr lang="de-DE" sz="1400" b="1"/>
          </a:p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400" b="1"/>
              <a:t> Two years of planning, operational in 2008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400" b="1"/>
              <a:t>  PT pass sells itself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400" b="1"/>
              <a:t>  Commitment of all parties involved with </a:t>
            </a:r>
          </a:p>
          <a:p>
            <a:pPr>
              <a:lnSpc>
                <a:spcPct val="50000"/>
              </a:lnSpc>
              <a:spcAft>
                <a:spcPts val="1200"/>
              </a:spcAft>
            </a:pPr>
            <a:r>
              <a:rPr lang="en-US" sz="1400" b="1"/>
              <a:t>   one budget and one central office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400" b="1"/>
              <a:t>  Total Costs €15 M (including infrastructure)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400" b="1"/>
              <a:t>  Investment: 60% government: 40% companies</a:t>
            </a:r>
            <a:endParaRPr lang="de-DE" sz="1400" b="1"/>
          </a:p>
          <a:p>
            <a:pPr>
              <a:lnSpc>
                <a:spcPct val="50000"/>
              </a:lnSpc>
              <a:spcAft>
                <a:spcPts val="1200"/>
              </a:spcAft>
            </a:pP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Utrecht Accessible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1268413"/>
            <a:ext cx="5126038" cy="51847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Public-private co-operation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Infrastructure authorities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Public Transport authorities 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Trade &amp; Industry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Mission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To prevent severe congestion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Modal shift from car to Public Transport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Avoiding rush hour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Measures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Coordination of road construction planning  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Regional traffic management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Giving priority to public transport 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Taking mobility management measures 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Joint communications </a:t>
            </a:r>
            <a:endParaRPr lang="nl-NL" sz="1600" b="0" dirty="0" smtClean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Char char="•"/>
              <a:defRPr/>
            </a:pPr>
            <a:endParaRPr lang="nl-NL" sz="1600" dirty="0">
              <a:ea typeface="ＭＳ Ｐゴシック" pitchFamily="34" charset="-128"/>
            </a:endParaRPr>
          </a:p>
          <a:p>
            <a:pPr marL="304800" indent="-304800" eaLnBrk="1" hangingPunct="1">
              <a:buFontTx/>
              <a:buNone/>
              <a:defRPr/>
            </a:pPr>
            <a:endParaRPr lang="en-GB" sz="1600" b="0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836613"/>
            <a:ext cx="2784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/>
            </a:r>
            <a:br>
              <a:rPr lang="en-GB" sz="2400" smtClean="0"/>
            </a:br>
            <a:r>
              <a:rPr lang="en-GB" sz="2400" smtClean="0"/>
              <a:t>Lessons learned</a:t>
            </a:r>
            <a:br>
              <a:rPr lang="en-GB" sz="2400" smtClean="0"/>
            </a:br>
            <a:r>
              <a:rPr lang="en-US" b="0" smtClean="0">
                <a:ea typeface="ＭＳ Ｐゴシック"/>
                <a:cs typeface="ＭＳ Ｐゴシック"/>
              </a:rPr>
              <a:t>Coordination of road construction planning,  Regional traffic management</a:t>
            </a:r>
            <a:br>
              <a:rPr lang="en-US" b="0" smtClean="0">
                <a:ea typeface="ＭＳ Ｐゴシック"/>
                <a:cs typeface="ＭＳ Ｐゴシック"/>
              </a:rPr>
            </a:br>
            <a:r>
              <a:rPr lang="nl-NL" smtClean="0">
                <a:ea typeface="ＭＳ Ｐゴシック"/>
                <a:cs typeface="ＭＳ Ｐゴシック"/>
              </a:rPr>
              <a:t/>
            </a:r>
            <a:br>
              <a:rPr lang="nl-NL" smtClean="0">
                <a:ea typeface="ＭＳ Ｐゴシック"/>
                <a:cs typeface="ＭＳ Ｐゴシック"/>
              </a:rPr>
            </a:br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1268413"/>
            <a:ext cx="5846763" cy="5184775"/>
          </a:xfrm>
        </p:spPr>
        <p:txBody>
          <a:bodyPr/>
          <a:lstStyle/>
          <a:p>
            <a:pPr marL="0" indent="0" eaLnBrk="1" hangingPunct="1"/>
            <a:endParaRPr lang="nl-NL" sz="1600" smtClean="0">
              <a:ea typeface="ＭＳ Ｐゴシック"/>
              <a:cs typeface="ＭＳ Ｐゴシック"/>
            </a:endParaRPr>
          </a:p>
          <a:p>
            <a:pPr marL="0" indent="0" eaLnBrk="1" hangingPunct="1"/>
            <a:endParaRPr lang="nl-NL" sz="1600" smtClean="0">
              <a:ea typeface="ＭＳ Ｐゴシック"/>
              <a:cs typeface="ＭＳ Ｐゴシック"/>
            </a:endParaRPr>
          </a:p>
          <a:p>
            <a:pPr marL="0" indent="0" eaLnBrk="1" hangingPunct="1"/>
            <a:endParaRPr lang="nl-NL" sz="1600" smtClean="0">
              <a:ea typeface="ＭＳ Ｐゴシック"/>
              <a:cs typeface="ＭＳ Ｐゴシック"/>
            </a:endParaRPr>
          </a:p>
          <a:p>
            <a:pPr marL="0" indent="0" eaLnBrk="1" hangingPunct="1">
              <a:lnSpc>
                <a:spcPct val="200000"/>
              </a:lnSpc>
            </a:pPr>
            <a:r>
              <a:rPr lang="en-US" sz="1600" b="0" smtClean="0"/>
              <a:t>To coordinate and manage an integrated planning, you need a central database and you need regional cooperation!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en-US" sz="1600" b="0" smtClean="0"/>
              <a:t>It takes a lot of time to organize and implement public and public/private co-operation, so start early!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en-US" sz="1600" b="0" smtClean="0"/>
              <a:t>Invest in relations between people, they make it work!</a:t>
            </a:r>
          </a:p>
          <a:p>
            <a:pPr marL="0" indent="0" eaLnBrk="1" hangingPunct="1">
              <a:buFontTx/>
              <a:buNone/>
            </a:pPr>
            <a:endParaRPr lang="en-GB" sz="1600" b="0" smtClean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013325"/>
            <a:ext cx="177958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Public Transport Pass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1268413"/>
            <a:ext cx="7934325" cy="51847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Char char="•"/>
              <a:defRPr/>
            </a:pPr>
            <a:endParaRPr lang="nl-NL" sz="1600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nl-NL" sz="1600" dirty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Reduction of 2,000 – 4,000 cars during peak hours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Sold to all major employers in Utrecht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Subsidized (60%) low price, but a high minimal </a:t>
            </a:r>
            <a:r>
              <a:rPr lang="en-US" sz="1600" b="0" smtClean="0">
                <a:ea typeface="ＭＳ Ｐゴシック" pitchFamily="34" charset="-128"/>
              </a:rPr>
              <a:t>purchase quantity</a:t>
            </a:r>
            <a:endParaRPr lang="en-US" sz="1600" b="0" dirty="0" smtClean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Income tax facility during 24 months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endParaRPr lang="en-US" sz="1600" b="0" dirty="0" smtClean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1600" b="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Utrecht  Accessible  Pass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Free access to all Public Transport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Free access to public bicycles  (business and private use)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Dedicated commuter bus services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Train for some corridors</a:t>
            </a:r>
          </a:p>
          <a:p>
            <a:pPr marL="0" indent="0" eaLnBrk="1" hangingPunct="1">
              <a:buFont typeface="Arial" pitchFamily="34" charset="0"/>
              <a:buChar char="•"/>
              <a:defRPr/>
            </a:pPr>
            <a:r>
              <a:rPr lang="en-US" sz="1600" b="0" dirty="0" smtClean="0">
                <a:ea typeface="ＭＳ Ｐゴシック" pitchFamily="34" charset="-128"/>
              </a:rPr>
              <a:t> Access to special built Park &amp; Ride’s </a:t>
            </a:r>
          </a:p>
          <a:p>
            <a:pPr marL="0" indent="0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en-US" sz="1600" b="0" dirty="0" smtClean="0">
              <a:ea typeface="ＭＳ Ｐゴシック" pitchFamily="34" charset="-128"/>
            </a:endParaRPr>
          </a:p>
          <a:p>
            <a:pPr marL="304800" indent="-304800" eaLnBrk="1" hangingPunct="1">
              <a:buFontTx/>
              <a:buNone/>
              <a:defRPr/>
            </a:pPr>
            <a:endParaRPr lang="en-GB" sz="1600" b="0" dirty="0"/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365625"/>
            <a:ext cx="295116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</a:t>
            </a:r>
            <a:r>
              <a:rPr lang="en-GB" dirty="0" smtClean="0"/>
              <a:t>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 smtClean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445250" y="476250"/>
            <a:ext cx="2698750" cy="616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Results 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084763"/>
            <a:ext cx="17795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bgerundete rechteckige Legende 20"/>
          <p:cNvSpPr>
            <a:spLocks noChangeArrowheads="1"/>
          </p:cNvSpPr>
          <p:nvPr/>
        </p:nvSpPr>
        <p:spPr bwMode="auto">
          <a:xfrm rot="10800000">
            <a:off x="2987675" y="749300"/>
            <a:ext cx="3887788" cy="5416550"/>
          </a:xfrm>
          <a:prstGeom prst="wedgeRoundRectCallout">
            <a:avLst>
              <a:gd name="adj1" fmla="val 104713"/>
              <a:gd name="adj2" fmla="val -44227"/>
              <a:gd name="adj3" fmla="val 16667"/>
            </a:avLst>
          </a:prstGeom>
          <a:solidFill>
            <a:schemeClr val="bg1"/>
          </a:solidFill>
          <a:ln w="152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lvl="1">
              <a:lnSpc>
                <a:spcPct val="100000"/>
              </a:lnSpc>
            </a:pPr>
            <a:endParaRPr lang="en-US" sz="320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320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None/>
            </a:pPr>
            <a:r>
              <a:rPr lang="de-DE" sz="32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</a:pPr>
            <a:endParaRPr lang="de-DE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275013" y="887413"/>
            <a:ext cx="36004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262699"/>
                </a:solidFill>
              </a:rPr>
              <a:t>Effect PT Pass -&gt; Good product</a:t>
            </a:r>
          </a:p>
          <a:p>
            <a:r>
              <a:rPr lang="en-US" b="1"/>
              <a:t>•  </a:t>
            </a:r>
            <a:r>
              <a:rPr lang="en-US"/>
              <a:t>Over 20,000 passes sold</a:t>
            </a:r>
          </a:p>
          <a:p>
            <a:r>
              <a:rPr lang="en-US"/>
              <a:t>•  400 employers in Utrecht area are</a:t>
            </a:r>
            <a:br>
              <a:rPr lang="en-US"/>
            </a:br>
            <a:r>
              <a:rPr lang="en-US"/>
              <a:t>     involved</a:t>
            </a:r>
          </a:p>
          <a:p>
            <a:r>
              <a:rPr lang="en-US"/>
              <a:t>•  40% former car users use the PT Pass</a:t>
            </a:r>
          </a:p>
          <a:p>
            <a:r>
              <a:rPr lang="en-US"/>
              <a:t>•  3,200 cars less during rush hours </a:t>
            </a:r>
            <a:br>
              <a:rPr lang="en-US"/>
            </a:br>
            <a:r>
              <a:rPr lang="en-US" b="1"/>
              <a:t/>
            </a:r>
            <a:br>
              <a:rPr lang="en-US" b="1"/>
            </a:br>
            <a:r>
              <a:rPr lang="en-US">
                <a:solidFill>
                  <a:srgbClr val="262699"/>
                </a:solidFill>
              </a:rPr>
              <a:t>Strong Brand</a:t>
            </a:r>
          </a:p>
          <a:p>
            <a:pPr>
              <a:buFontTx/>
              <a:buChar char="•"/>
            </a:pPr>
            <a:r>
              <a:rPr lang="en-US" b="1"/>
              <a:t> </a:t>
            </a:r>
            <a:r>
              <a:rPr lang="en-US"/>
              <a:t>75% brand recognition </a:t>
            </a:r>
          </a:p>
          <a:p>
            <a:r>
              <a:rPr lang="en-US">
                <a:solidFill>
                  <a:srgbClr val="262699"/>
                </a:solidFill>
              </a:rPr>
              <a:t/>
            </a:r>
            <a:br>
              <a:rPr lang="en-US">
                <a:solidFill>
                  <a:srgbClr val="262699"/>
                </a:solidFill>
              </a:rPr>
            </a:br>
            <a:r>
              <a:rPr lang="en-US">
                <a:solidFill>
                  <a:srgbClr val="262699"/>
                </a:solidFill>
              </a:rPr>
              <a:t>Partnerships </a:t>
            </a:r>
            <a:r>
              <a:rPr lang="en-US">
                <a:solidFill>
                  <a:srgbClr val="558ED5"/>
                </a:solidFill>
              </a:rPr>
              <a:t> </a:t>
            </a:r>
            <a:r>
              <a:rPr lang="en-US"/>
              <a:t>    </a:t>
            </a:r>
          </a:p>
          <a:p>
            <a:pPr>
              <a:buFont typeface="Arial" charset="0"/>
              <a:buChar char="•"/>
            </a:pPr>
            <a:r>
              <a:rPr lang="en-US"/>
              <a:t>  Businesses, Mobility Managers, Human Resource managers, Chamber of Commerce, Infrastructure authorities, PT authorities.</a:t>
            </a:r>
          </a:p>
          <a:p>
            <a:endParaRPr lang="en-US"/>
          </a:p>
          <a:p>
            <a:pPr>
              <a:buFont typeface="Arial" charset="0"/>
              <a:buNone/>
            </a:pPr>
            <a:r>
              <a:rPr lang="en-US">
                <a:solidFill>
                  <a:srgbClr val="00B0F0"/>
                </a:solidFill>
              </a:rPr>
              <a:t>‘Close to 40% of surveyed pass-holders would travel by car again when the Utrecht Accessibility Pass offer ends’.</a:t>
            </a:r>
            <a:endParaRPr lang="nl-NL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CIVITAS </a:t>
            </a:r>
            <a:r>
              <a:rPr lang="en-GB" dirty="0" smtClean="0"/>
              <a:t>Forum 2012 </a:t>
            </a:r>
            <a:r>
              <a:rPr lang="en-GB" sz="900" dirty="0">
                <a:latin typeface="Wingdings" pitchFamily="2" charset="2"/>
                <a:sym typeface="Wingdings 2" pitchFamily="18" charset="2"/>
              </a:rPr>
              <a:t>l</a:t>
            </a:r>
            <a:r>
              <a:rPr lang="en-GB" dirty="0"/>
              <a:t> </a:t>
            </a:r>
            <a:r>
              <a:rPr lang="en-GB" dirty="0" smtClean="0">
                <a:sym typeface="Wingdings 2" pitchFamily="18" charset="2"/>
              </a:rPr>
              <a:t> City of Utrecht, Utrecht Accessible</a:t>
            </a:r>
            <a:endParaRPr lang="de-DE" dirty="0">
              <a:sym typeface="Wingdings 2" pitchFamily="18" charset="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445250" y="476250"/>
            <a:ext cx="2698750" cy="616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GB" sz="2400" smtClean="0"/>
              <a:t>Lessons Learned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1268413"/>
            <a:ext cx="5126038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 Use existing public transport,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   new lines need a long acceptation period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 Park &amp; Ride only successful if frequently visited  by public transport, with direct connections to business areas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 “Champions” can help the launch, but the individual company decides to participate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 After 10.000 cards sold, the service starts selling itself </a:t>
            </a:r>
          </a:p>
          <a:p>
            <a:pPr marL="304800" indent="-304800" eaLnBrk="1" hangingPunct="1">
              <a:buFontTx/>
              <a:buNone/>
              <a:defRPr/>
            </a:pPr>
            <a:endParaRPr lang="en-GB" sz="1600" b="0" dirty="0"/>
          </a:p>
        </p:txBody>
      </p:sp>
      <p:pic>
        <p:nvPicPr>
          <p:cNvPr id="25605" name="Afbeelding 4" descr="UB b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78936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Words>932</Words>
  <Application>Microsoft Office PowerPoint</Application>
  <PresentationFormat>Diavoorstelling (4:3)</PresentationFormat>
  <Paragraphs>182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Ontwerpsjabloon</vt:lpstr>
      </vt:variant>
      <vt:variant>
        <vt:i4>13</vt:i4>
      </vt:variant>
      <vt:variant>
        <vt:lpstr>Diatitels</vt:lpstr>
      </vt:variant>
      <vt:variant>
        <vt:i4>21</vt:i4>
      </vt:variant>
    </vt:vector>
  </HeadingPairs>
  <TitlesOfParts>
    <vt:vector size="42" baseType="lpstr">
      <vt:lpstr>Times New Roman</vt:lpstr>
      <vt:lpstr>Arial</vt:lpstr>
      <vt:lpstr>Helvetica</vt:lpstr>
      <vt:lpstr>ＭＳ Ｐゴシック</vt:lpstr>
      <vt:lpstr>Wingdings</vt:lpstr>
      <vt:lpstr>Wingdings 2</vt:lpstr>
      <vt:lpstr>Verdana</vt:lpstr>
      <vt:lpstr>Calibri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Dia 1</vt:lpstr>
      <vt:lpstr>Integrated approaches to access management in Utrecht</vt:lpstr>
      <vt:lpstr>The Dutch context</vt:lpstr>
      <vt:lpstr>Utrecht Accessible</vt:lpstr>
      <vt:lpstr>Utrecht Accessible</vt:lpstr>
      <vt:lpstr>   Lessons learned Coordination of road construction planning,  Regional traffic management  </vt:lpstr>
      <vt:lpstr>Public Transport Pass</vt:lpstr>
      <vt:lpstr>Results </vt:lpstr>
      <vt:lpstr>Lessons Learned</vt:lpstr>
      <vt:lpstr>Marketing and Sales </vt:lpstr>
      <vt:lpstr>Marketing and Sales</vt:lpstr>
      <vt:lpstr>Lessons Learned</vt:lpstr>
      <vt:lpstr>Communication Program</vt:lpstr>
      <vt:lpstr>Website: Road under construction</vt:lpstr>
      <vt:lpstr>Website: Travel information</vt:lpstr>
      <vt:lpstr>Website: Travel information</vt:lpstr>
      <vt:lpstr>E-mail News Alerts</vt:lpstr>
      <vt:lpstr>Lessons Learned</vt:lpstr>
      <vt:lpstr>Lessons Learned</vt:lpstr>
      <vt:lpstr>Near future</vt:lpstr>
      <vt:lpstr>Dia 21</vt:lpstr>
    </vt:vector>
  </TitlesOfParts>
  <Company>Forschungsgesellschaft Mobilität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Mag. Margit Braun</dc:creator>
  <cp:lastModifiedBy>Dominique Simhoffer</cp:lastModifiedBy>
  <cp:revision>149</cp:revision>
  <dcterms:created xsi:type="dcterms:W3CDTF">2005-02-15T12:56:09Z</dcterms:created>
  <dcterms:modified xsi:type="dcterms:W3CDTF">2012-09-20T13:37:19Z</dcterms:modified>
</cp:coreProperties>
</file>