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81" r:id="rId3"/>
    <p:sldId id="282" r:id="rId4"/>
    <p:sldId id="280" r:id="rId5"/>
    <p:sldId id="284" r:id="rId6"/>
    <p:sldId id="285" r:id="rId7"/>
    <p:sldId id="286" r:id="rId8"/>
    <p:sldId id="283" r:id="rId9"/>
    <p:sldId id="287" r:id="rId10"/>
    <p:sldId id="288" r:id="rId11"/>
    <p:sldId id="289" r:id="rId12"/>
    <p:sldId id="279" r:id="rId13"/>
    <p:sldId id="258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3409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145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7BF385-7D65-463A-A0C6-AC3A5BC8AA81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5D423E-4183-4B3C-AC2B-E747A60EAD18}" type="slidenum">
              <a:rPr lang="en-GB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7A1C4-3950-40E0-AB91-CB5BC9B2244E}" type="slidenum">
              <a:rPr lang="en-GB"/>
              <a:pPr/>
              <a:t>12</a:t>
            </a:fld>
            <a:endParaRPr lang="en-GB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4114800"/>
            <a:ext cx="41148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8202" name="Rectangle 10"/>
          <p:cNvSpPr>
            <a:spLocks noChangeArrowheads="1"/>
          </p:cNvSpPr>
          <p:nvPr userDrawn="1"/>
        </p:nvSpPr>
        <p:spPr bwMode="auto">
          <a:xfrm>
            <a:off x="0" y="14288"/>
            <a:ext cx="2609850" cy="6858000"/>
          </a:xfrm>
          <a:prstGeom prst="rect">
            <a:avLst/>
          </a:prstGeom>
          <a:solidFill>
            <a:srgbClr val="13409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pic>
        <p:nvPicPr>
          <p:cNvPr id="8204" name="Picture 12" descr="civitas_keyimage_PPT_n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162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16" descr="civitas_t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0938"/>
            <a:ext cx="9144000" cy="1116012"/>
          </a:xfrm>
          <a:prstGeom prst="rect">
            <a:avLst/>
          </a:prstGeom>
          <a:noFill/>
        </p:spPr>
      </p:pic>
      <p:pic>
        <p:nvPicPr>
          <p:cNvPr id="8209" name="Picture 17" descr="EU_rightb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5084763"/>
            <a:ext cx="1689100" cy="166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1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CIVITAS Forum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/>
              <a:t> </a:t>
            </a:r>
            <a:r>
              <a:rPr lang="en-GB">
                <a:sym typeface="Wingdings 2" pitchFamily="18" charset="2"/>
              </a:rPr>
              <a:t>17-19 October 2011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Funchal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</a:t>
            </a:r>
            <a:r>
              <a:rPr lang="en-GB">
                <a:solidFill>
                  <a:srgbClr val="FF0000"/>
                </a:solidFill>
                <a:sym typeface="Wingdings 2" pitchFamily="18" charset="2"/>
              </a:rPr>
              <a:t>presenter’s name and organisation</a:t>
            </a:r>
            <a:endParaRPr lang="de-DE">
              <a:solidFill>
                <a:srgbClr val="FF0000"/>
              </a:solidFill>
              <a:sym typeface="Wingdings 2" pitchFamily="18" charset="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781550" y="990600"/>
            <a:ext cx="1466850" cy="50292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81000" y="990600"/>
            <a:ext cx="4248150" cy="50292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CIVITAS Forum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/>
              <a:t> </a:t>
            </a:r>
            <a:r>
              <a:rPr lang="en-GB">
                <a:sym typeface="Wingdings 2" pitchFamily="18" charset="2"/>
              </a:rPr>
              <a:t>17-19 October 2011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Funchal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</a:t>
            </a:r>
            <a:r>
              <a:rPr lang="en-GB">
                <a:solidFill>
                  <a:srgbClr val="FF0000"/>
                </a:solidFill>
                <a:sym typeface="Wingdings 2" pitchFamily="18" charset="2"/>
              </a:rPr>
              <a:t>presenter’s name and organisation</a:t>
            </a:r>
            <a:endParaRPr lang="de-DE">
              <a:solidFill>
                <a:srgbClr val="FF0000"/>
              </a:solidFill>
              <a:sym typeface="Wingdings 2" pitchFamily="18" charset="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5867400" cy="6858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381000" y="2057400"/>
            <a:ext cx="2857500" cy="39624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390900" y="2057400"/>
            <a:ext cx="2857500" cy="39624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-36513" y="6580188"/>
            <a:ext cx="7304088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CIVITAS Forum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/>
              <a:t> </a:t>
            </a:r>
            <a:r>
              <a:rPr lang="en-GB">
                <a:sym typeface="Wingdings 2" pitchFamily="18" charset="2"/>
              </a:rPr>
              <a:t>17-19 October 2011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Funchal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</a:t>
            </a:r>
            <a:r>
              <a:rPr lang="en-GB">
                <a:solidFill>
                  <a:srgbClr val="FF0000"/>
                </a:solidFill>
                <a:sym typeface="Wingdings 2" pitchFamily="18" charset="2"/>
              </a:rPr>
              <a:t>presenter’s name and organisation</a:t>
            </a:r>
            <a:endParaRPr lang="de-DE">
              <a:solidFill>
                <a:srgbClr val="FF0000"/>
              </a:solidFill>
              <a:sym typeface="Wingdings 2" pitchFamily="18" charset="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CIVITAS Forum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/>
              <a:t> </a:t>
            </a:r>
            <a:r>
              <a:rPr lang="en-GB">
                <a:sym typeface="Wingdings 2" pitchFamily="18" charset="2"/>
              </a:rPr>
              <a:t>17-19 October 2011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Funchal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</a:t>
            </a:r>
            <a:r>
              <a:rPr lang="en-GB">
                <a:solidFill>
                  <a:srgbClr val="FF0000"/>
                </a:solidFill>
                <a:sym typeface="Wingdings 2" pitchFamily="18" charset="2"/>
              </a:rPr>
              <a:t>presenter’s name and organisation</a:t>
            </a:r>
            <a:endParaRPr lang="de-DE">
              <a:solidFill>
                <a:srgbClr val="FF0000"/>
              </a:solidFill>
              <a:sym typeface="Wingdings 2" pitchFamily="18" charset="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CIVITAS Forum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/>
              <a:t> </a:t>
            </a:r>
            <a:r>
              <a:rPr lang="en-GB">
                <a:sym typeface="Wingdings 2" pitchFamily="18" charset="2"/>
              </a:rPr>
              <a:t>17-19 October 2011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Funchal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</a:t>
            </a:r>
            <a:r>
              <a:rPr lang="en-GB">
                <a:solidFill>
                  <a:srgbClr val="FF0000"/>
                </a:solidFill>
                <a:sym typeface="Wingdings 2" pitchFamily="18" charset="2"/>
              </a:rPr>
              <a:t>presenter’s name and organisation</a:t>
            </a:r>
            <a:endParaRPr lang="de-DE">
              <a:solidFill>
                <a:srgbClr val="FF0000"/>
              </a:solidFill>
              <a:sym typeface="Wingdings 2" pitchFamily="18" charset="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28575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390900" y="2057400"/>
            <a:ext cx="28575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CIVITAS Forum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/>
              <a:t> </a:t>
            </a:r>
            <a:r>
              <a:rPr lang="en-GB">
                <a:sym typeface="Wingdings 2" pitchFamily="18" charset="2"/>
              </a:rPr>
              <a:t>17-19 October 2011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Funchal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</a:t>
            </a:r>
            <a:r>
              <a:rPr lang="en-GB">
                <a:solidFill>
                  <a:srgbClr val="FF0000"/>
                </a:solidFill>
                <a:sym typeface="Wingdings 2" pitchFamily="18" charset="2"/>
              </a:rPr>
              <a:t>presenter’s name and organisation</a:t>
            </a:r>
            <a:endParaRPr lang="de-DE">
              <a:solidFill>
                <a:srgbClr val="FF0000"/>
              </a:solidFill>
              <a:sym typeface="Wingdings 2" pitchFamily="18" charset="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CIVITAS Forum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/>
              <a:t> </a:t>
            </a:r>
            <a:r>
              <a:rPr lang="en-GB">
                <a:sym typeface="Wingdings 2" pitchFamily="18" charset="2"/>
              </a:rPr>
              <a:t>17-19 October 2011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Funchal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</a:t>
            </a:r>
            <a:r>
              <a:rPr lang="en-GB">
                <a:solidFill>
                  <a:srgbClr val="FF0000"/>
                </a:solidFill>
                <a:sym typeface="Wingdings 2" pitchFamily="18" charset="2"/>
              </a:rPr>
              <a:t>presenter’s name and organisation</a:t>
            </a:r>
            <a:endParaRPr lang="de-DE">
              <a:solidFill>
                <a:srgbClr val="FF0000"/>
              </a:solidFill>
              <a:sym typeface="Wingdings 2" pitchFamily="18" charset="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CIVITAS Forum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/>
              <a:t> </a:t>
            </a:r>
            <a:r>
              <a:rPr lang="en-GB">
                <a:sym typeface="Wingdings 2" pitchFamily="18" charset="2"/>
              </a:rPr>
              <a:t>17-19 October 2011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Funchal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</a:t>
            </a:r>
            <a:r>
              <a:rPr lang="en-GB">
                <a:solidFill>
                  <a:srgbClr val="FF0000"/>
                </a:solidFill>
                <a:sym typeface="Wingdings 2" pitchFamily="18" charset="2"/>
              </a:rPr>
              <a:t>presenter’s name and organisation</a:t>
            </a:r>
            <a:endParaRPr lang="de-DE">
              <a:solidFill>
                <a:srgbClr val="FF0000"/>
              </a:solidFill>
              <a:sym typeface="Wingdings 2" pitchFamily="18" charset="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CIVITAS Forum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/>
              <a:t> </a:t>
            </a:r>
            <a:r>
              <a:rPr lang="en-GB">
                <a:sym typeface="Wingdings 2" pitchFamily="18" charset="2"/>
              </a:rPr>
              <a:t>17-19 October 2011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Funchal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</a:t>
            </a:r>
            <a:r>
              <a:rPr lang="en-GB">
                <a:solidFill>
                  <a:srgbClr val="FF0000"/>
                </a:solidFill>
                <a:sym typeface="Wingdings 2" pitchFamily="18" charset="2"/>
              </a:rPr>
              <a:t>presenter’s name and organisation</a:t>
            </a:r>
            <a:endParaRPr lang="de-DE">
              <a:solidFill>
                <a:srgbClr val="FF0000"/>
              </a:solidFill>
              <a:sym typeface="Wingdings 2" pitchFamily="18" charset="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CIVITAS Forum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/>
              <a:t> </a:t>
            </a:r>
            <a:r>
              <a:rPr lang="en-GB">
                <a:sym typeface="Wingdings 2" pitchFamily="18" charset="2"/>
              </a:rPr>
              <a:t>17-19 October 2011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Funchal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</a:t>
            </a:r>
            <a:r>
              <a:rPr lang="en-GB">
                <a:solidFill>
                  <a:srgbClr val="FF0000"/>
                </a:solidFill>
                <a:sym typeface="Wingdings 2" pitchFamily="18" charset="2"/>
              </a:rPr>
              <a:t>presenter’s name and organisation</a:t>
            </a:r>
            <a:endParaRPr lang="de-DE">
              <a:solidFill>
                <a:srgbClr val="FF0000"/>
              </a:solidFill>
              <a:sym typeface="Wingdings 2" pitchFamily="18" charset="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CIVITAS Forum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/>
              <a:t> </a:t>
            </a:r>
            <a:r>
              <a:rPr lang="en-GB">
                <a:sym typeface="Wingdings 2" pitchFamily="18" charset="2"/>
              </a:rPr>
              <a:t>17-19 October 2011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Funchal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</a:t>
            </a:r>
            <a:r>
              <a:rPr lang="en-GB">
                <a:solidFill>
                  <a:srgbClr val="FF0000"/>
                </a:solidFill>
                <a:sym typeface="Wingdings 2" pitchFamily="18" charset="2"/>
              </a:rPr>
              <a:t>presenter’s name and organisation</a:t>
            </a:r>
            <a:endParaRPr lang="de-DE">
              <a:solidFill>
                <a:srgbClr val="FF0000"/>
              </a:solidFill>
              <a:sym typeface="Wingdings 2" pitchFamily="18" charset="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586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5867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GB" smtClean="0"/>
          </a:p>
          <a:p>
            <a:pPr lvl="1"/>
            <a:endParaRPr lang="en-GB" smtClean="0"/>
          </a:p>
        </p:txBody>
      </p:sp>
      <p:pic>
        <p:nvPicPr>
          <p:cNvPr id="1031" name="Picture 7" descr="rechter_balken_neu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27800" y="427038"/>
            <a:ext cx="2616200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fusszeile_grauer_balken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6602413"/>
            <a:ext cx="6226175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ivitas_keyimage_PPT_neu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27800" y="401638"/>
            <a:ext cx="26162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36513" y="6580188"/>
            <a:ext cx="7304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ea typeface="ＭＳ Ｐゴシック" pitchFamily="34" charset="-128"/>
              </a:defRPr>
            </a:lvl1pPr>
          </a:lstStyle>
          <a:p>
            <a:r>
              <a:rPr lang="en-GB"/>
              <a:t>CIVITAS Forum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/>
              <a:t> </a:t>
            </a:r>
            <a:r>
              <a:rPr lang="en-GB">
                <a:sym typeface="Wingdings 2" pitchFamily="18" charset="2"/>
              </a:rPr>
              <a:t>17-19 October 2011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Funchal </a:t>
            </a:r>
            <a:r>
              <a:rPr lang="en-GB" sz="900">
                <a:latin typeface="Wingdings" pitchFamily="2" charset="2"/>
                <a:sym typeface="Wingdings 2" pitchFamily="18" charset="2"/>
              </a:rPr>
              <a:t>l</a:t>
            </a:r>
            <a:r>
              <a:rPr lang="en-GB">
                <a:sym typeface="Wingdings 2" pitchFamily="18" charset="2"/>
              </a:rPr>
              <a:t> </a:t>
            </a:r>
            <a:r>
              <a:rPr lang="en-GB">
                <a:solidFill>
                  <a:srgbClr val="FF0000"/>
                </a:solidFill>
                <a:sym typeface="Wingdings 2" pitchFamily="18" charset="2"/>
              </a:rPr>
              <a:t>presenter’s name and organisation</a:t>
            </a:r>
            <a:endParaRPr lang="de-DE">
              <a:solidFill>
                <a:srgbClr val="FF0000"/>
              </a:solidFill>
              <a:sym typeface="Wingdings 2" pitchFamily="18" charset="2"/>
            </a:endParaRPr>
          </a:p>
        </p:txBody>
      </p:sp>
      <p:pic>
        <p:nvPicPr>
          <p:cNvPr id="1041" name="Picture 17" descr="CIVITAS_kl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55650" y="0"/>
            <a:ext cx="8388350" cy="4397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50000"/>
        </a:spcBef>
        <a:spcAft>
          <a:spcPct val="0"/>
        </a:spcAft>
        <a:defRPr sz="2200" b="1">
          <a:solidFill>
            <a:srgbClr val="134095"/>
          </a:solidFill>
          <a:latin typeface="+mj-lt"/>
          <a:ea typeface="+mj-ea"/>
          <a:cs typeface="+mj-cs"/>
        </a:defRPr>
      </a:lvl1pPr>
      <a:lvl2pPr algn="l" rtl="0" fontAlgn="base">
        <a:spcBef>
          <a:spcPct val="50000"/>
        </a:spcBef>
        <a:spcAft>
          <a:spcPct val="0"/>
        </a:spcAft>
        <a:defRPr sz="2200" b="1">
          <a:solidFill>
            <a:srgbClr val="134095"/>
          </a:solidFill>
          <a:latin typeface="Helvetica" pitchFamily="34" charset="0"/>
        </a:defRPr>
      </a:lvl2pPr>
      <a:lvl3pPr algn="l" rtl="0" fontAlgn="base">
        <a:spcBef>
          <a:spcPct val="50000"/>
        </a:spcBef>
        <a:spcAft>
          <a:spcPct val="0"/>
        </a:spcAft>
        <a:defRPr sz="2200" b="1">
          <a:solidFill>
            <a:srgbClr val="134095"/>
          </a:solidFill>
          <a:latin typeface="Helvetica" pitchFamily="34" charset="0"/>
        </a:defRPr>
      </a:lvl3pPr>
      <a:lvl4pPr algn="l" rtl="0" fontAlgn="base">
        <a:spcBef>
          <a:spcPct val="50000"/>
        </a:spcBef>
        <a:spcAft>
          <a:spcPct val="0"/>
        </a:spcAft>
        <a:defRPr sz="2200" b="1">
          <a:solidFill>
            <a:srgbClr val="134095"/>
          </a:solidFill>
          <a:latin typeface="Helvetica" pitchFamily="34" charset="0"/>
        </a:defRPr>
      </a:lvl4pPr>
      <a:lvl5pPr algn="l" rtl="0" fontAlgn="base">
        <a:spcBef>
          <a:spcPct val="50000"/>
        </a:spcBef>
        <a:spcAft>
          <a:spcPct val="0"/>
        </a:spcAft>
        <a:defRPr sz="2200" b="1">
          <a:solidFill>
            <a:srgbClr val="134095"/>
          </a:solidFill>
          <a:latin typeface="Helvetica" pitchFamily="34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2200" b="1">
          <a:solidFill>
            <a:srgbClr val="134095"/>
          </a:solidFill>
          <a:latin typeface="Helvetica" pitchFamily="34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2200" b="1">
          <a:solidFill>
            <a:srgbClr val="134095"/>
          </a:solidFill>
          <a:latin typeface="Helvetica" pitchFamily="34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2200" b="1">
          <a:solidFill>
            <a:srgbClr val="134095"/>
          </a:solidFill>
          <a:latin typeface="Helvetica" pitchFamily="34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2200" b="1">
          <a:solidFill>
            <a:srgbClr val="134095"/>
          </a:solidFill>
          <a:latin typeface="Helvetica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134095"/>
        </a:buClr>
        <a:buSzPct val="135000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377825" algn="l" rtl="0" fontAlgn="base">
        <a:spcBef>
          <a:spcPct val="50000"/>
        </a:spcBef>
        <a:spcAft>
          <a:spcPct val="0"/>
        </a:spcAft>
        <a:buClr>
          <a:srgbClr val="134095"/>
        </a:buClr>
        <a:buSzPct val="130000"/>
        <a:buChar char="•"/>
        <a:defRPr sz="1700">
          <a:solidFill>
            <a:schemeClr val="tx1"/>
          </a:solidFill>
          <a:latin typeface="+mn-lt"/>
        </a:defRPr>
      </a:lvl2pPr>
      <a:lvl3pPr marL="987425" indent="-228600" algn="l" rtl="0" fontAlgn="base">
        <a:spcBef>
          <a:spcPct val="3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169545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Times New Roman" pitchFamily="18" charset="0"/>
        </a:defRPr>
      </a:lvl4pPr>
      <a:lvl5pPr marL="21145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716338"/>
            <a:ext cx="5411788" cy="2592387"/>
          </a:xfrm>
          <a:solidFill>
            <a:schemeClr val="bg1"/>
          </a:solidFill>
        </p:spPr>
        <p:txBody>
          <a:bodyPr/>
          <a:lstStyle/>
          <a:p>
            <a:pPr>
              <a:spcBef>
                <a:spcPct val="50000"/>
              </a:spcBef>
              <a:buClrTx/>
              <a:buSzTx/>
            </a:pPr>
            <a:r>
              <a:rPr lang="en-US" sz="2000" dirty="0" smtClean="0"/>
              <a:t>Electric mobility</a:t>
            </a:r>
            <a:br>
              <a:rPr lang="en-US" sz="2000" dirty="0" smtClean="0"/>
            </a:br>
            <a:r>
              <a:rPr lang="en-US" sz="1600" dirty="0" smtClean="0"/>
              <a:t>Electric car trials in Aalborg and Denmark</a:t>
            </a:r>
            <a:endParaRPr lang="en-US" sz="2000" dirty="0" smtClean="0"/>
          </a:p>
          <a:p>
            <a:pPr>
              <a:spcBef>
                <a:spcPct val="50000"/>
              </a:spcBef>
              <a:buClrTx/>
              <a:buSzTx/>
            </a:pPr>
            <a:r>
              <a:rPr lang="de-DE" b="0" dirty="0" smtClean="0"/>
              <a:t>CIVITAS Forum</a:t>
            </a:r>
          </a:p>
          <a:p>
            <a:pPr>
              <a:spcBef>
                <a:spcPct val="50000"/>
              </a:spcBef>
              <a:buClrTx/>
              <a:buSzTx/>
            </a:pPr>
            <a:endParaRPr lang="de-DE" b="0" dirty="0"/>
          </a:p>
          <a:p>
            <a:pPr>
              <a:spcBef>
                <a:spcPct val="50000"/>
              </a:spcBef>
              <a:buClrTx/>
              <a:buSzTx/>
            </a:pPr>
            <a:r>
              <a:rPr lang="da-DK" sz="1400" b="0" dirty="0" smtClean="0"/>
              <a:t>Jens Mogensen, </a:t>
            </a:r>
            <a:br>
              <a:rPr lang="da-DK" sz="1400" b="0" dirty="0" smtClean="0"/>
            </a:br>
            <a:r>
              <a:rPr lang="da-DK" sz="1400" b="0" dirty="0" smtClean="0"/>
              <a:t>ARCHIMEDES Project, Aalborg</a:t>
            </a:r>
            <a:endParaRPr lang="en-GB" sz="1400" b="0" dirty="0"/>
          </a:p>
          <a:p>
            <a:pPr>
              <a:spcBef>
                <a:spcPct val="50000"/>
              </a:spcBef>
              <a:buClrTx/>
              <a:buSzTx/>
            </a:pPr>
            <a:r>
              <a:rPr lang="de-DE" sz="1600" b="0" dirty="0"/>
              <a:t>24-26 September 2012</a:t>
            </a:r>
          </a:p>
          <a:p>
            <a:pPr>
              <a:spcBef>
                <a:spcPct val="50000"/>
              </a:spcBef>
              <a:buClrTx/>
              <a:buSzTx/>
            </a:pPr>
            <a:r>
              <a:rPr lang="de-DE" sz="1600" b="0" dirty="0"/>
              <a:t>Vitoria-</a:t>
            </a:r>
            <a:r>
              <a:rPr lang="de-DE" sz="1600" b="0" dirty="0" err="1"/>
              <a:t>Gasteiz</a:t>
            </a:r>
            <a:r>
              <a:rPr lang="de-DE" sz="1600" b="0" dirty="0"/>
              <a:t>, Spain</a:t>
            </a:r>
            <a:endParaRPr lang="en-GB" sz="16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evaluation results: Reliability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1772816"/>
            <a:ext cx="5867400" cy="3962400"/>
          </a:xfrm>
        </p:spPr>
        <p:txBody>
          <a:bodyPr/>
          <a:lstStyle/>
          <a:p>
            <a:r>
              <a:rPr lang="en-GB" dirty="0" smtClean="0"/>
              <a:t>Non EOM Cars: Hand-build or re-build </a:t>
            </a:r>
            <a:r>
              <a:rPr lang="en-GB" dirty="0" smtClean="0"/>
              <a:t>petrol cars.</a:t>
            </a:r>
            <a:endParaRPr lang="en-GB" dirty="0" smtClean="0"/>
          </a:p>
          <a:p>
            <a:r>
              <a:rPr lang="en-GB" dirty="0" smtClean="0"/>
              <a:t>1 in 2 does </a:t>
            </a:r>
            <a:r>
              <a:rPr lang="en-GB" dirty="0" smtClean="0"/>
              <a:t>work.</a:t>
            </a:r>
          </a:p>
          <a:p>
            <a:endParaRPr lang="en-GB" dirty="0" smtClean="0"/>
          </a:p>
          <a:p>
            <a:r>
              <a:rPr lang="en-GB" dirty="0" smtClean="0"/>
              <a:t>170 OEM cars in this trial, One year and more than 2,000,000 km: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Empty </a:t>
            </a:r>
            <a:r>
              <a:rPr lang="en-GB" dirty="0"/>
              <a:t>12 </a:t>
            </a:r>
            <a:r>
              <a:rPr lang="en-GB" dirty="0" smtClean="0"/>
              <a:t>Volts </a:t>
            </a:r>
            <a:r>
              <a:rPr lang="en-GB" dirty="0"/>
              <a:t>battery 	 </a:t>
            </a:r>
            <a:r>
              <a:rPr lang="en-GB" dirty="0" smtClean="0"/>
              <a:t>57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Technical failure		  3</a:t>
            </a:r>
            <a:br>
              <a:rPr lang="en-GB" dirty="0"/>
            </a:br>
            <a:r>
              <a:rPr lang="en-GB" dirty="0"/>
              <a:t>Traffic accidents		  4</a:t>
            </a:r>
            <a:br>
              <a:rPr lang="en-GB" dirty="0"/>
            </a:br>
            <a:r>
              <a:rPr lang="en-GB" dirty="0"/>
              <a:t>Flat tyre			  3</a:t>
            </a:r>
            <a:endParaRPr lang="da-DK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" name="Billede 4"/>
          <p:cNvPicPr/>
          <p:nvPr/>
        </p:nvPicPr>
        <p:blipFill>
          <a:blip r:embed="rId2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rcRect/>
          <a:stretch>
            <a:fillRect/>
          </a:stretch>
        </p:blipFill>
        <p:spPr bwMode="auto">
          <a:xfrm>
            <a:off x="6516216" y="3068960"/>
            <a:ext cx="2627784" cy="208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5867400" cy="685800"/>
          </a:xfrm>
        </p:spPr>
        <p:txBody>
          <a:bodyPr/>
          <a:lstStyle/>
          <a:p>
            <a:r>
              <a:rPr lang="en-GB" dirty="0" smtClean="0"/>
              <a:t>Key evaluation results: Acceptance</a:t>
            </a:r>
            <a:endParaRPr lang="en-GB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1259632" y="4293096"/>
          <a:ext cx="2811101" cy="1783432"/>
        </p:xfrm>
        <a:graphic>
          <a:graphicData uri="http://schemas.openxmlformats.org/drawingml/2006/table">
            <a:tbl>
              <a:tblPr/>
              <a:tblGrid>
                <a:gridCol w="1154917"/>
                <a:gridCol w="792088"/>
                <a:gridCol w="864096"/>
              </a:tblGrid>
              <a:tr h="44585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</a:rPr>
                        <a:t>Before</a:t>
                      </a:r>
                      <a:endParaRPr lang="da-DK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</a:rPr>
                        <a:t>After.</a:t>
                      </a:r>
                      <a:endParaRPr lang="da-DK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5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</a:rPr>
                        <a:t>Male</a:t>
                      </a:r>
                      <a:endParaRPr lang="da-D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</a:rPr>
                        <a:t>45 %</a:t>
                      </a:r>
                      <a:endParaRPr lang="da-DK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</a:rPr>
                        <a:t>38 %</a:t>
                      </a:r>
                      <a:endParaRPr lang="da-D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5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</a:rPr>
                        <a:t>Female</a:t>
                      </a:r>
                      <a:endParaRPr lang="da-D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</a:rPr>
                        <a:t>51 %</a:t>
                      </a:r>
                      <a:endParaRPr lang="da-D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</a:rPr>
                        <a:t>44%</a:t>
                      </a:r>
                      <a:endParaRPr lang="da-DK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5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</a:rPr>
                        <a:t>Averages</a:t>
                      </a:r>
                      <a:endParaRPr lang="da-D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</a:rPr>
                        <a:t>48 %</a:t>
                      </a:r>
                      <a:endParaRPr lang="da-D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</a:rPr>
                        <a:t>41%</a:t>
                      </a:r>
                      <a:endParaRPr lang="da-DK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539552" y="3140968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Before- and after survey as a Stated Preference Surveys:</a:t>
            </a:r>
            <a:endParaRPr lang="en-US" sz="1600" dirty="0">
              <a:latin typeface="+mj-lt"/>
            </a:endParaRPr>
          </a:p>
          <a:p>
            <a:r>
              <a:rPr lang="en-US" sz="1600" dirty="0" smtClean="0">
                <a:latin typeface="+mj-lt"/>
              </a:rPr>
              <a:t>In how many situations does the user prefer EV over the conventional car?</a:t>
            </a:r>
            <a:endParaRPr lang="en-GB" sz="1600" dirty="0">
              <a:latin typeface="+mj-lt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683568" y="6093296"/>
            <a:ext cx="4498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</a:rPr>
              <a:t>Main reason: RANGE and price</a:t>
            </a:r>
            <a:endParaRPr lang="en-GB" dirty="0">
              <a:latin typeface="+mj-lt"/>
            </a:endParaRPr>
          </a:p>
        </p:txBody>
      </p:sp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899592" y="1124744"/>
          <a:ext cx="4007768" cy="1857756"/>
        </p:xfrm>
        <a:graphic>
          <a:graphicData uri="http://schemas.openxmlformats.org/drawingml/2006/table">
            <a:tbl>
              <a:tblPr/>
              <a:tblGrid>
                <a:gridCol w="2003884"/>
                <a:gridCol w="2003884"/>
              </a:tblGrid>
              <a:tr h="314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da-D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60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da-D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Reliability </a:t>
                      </a:r>
                      <a:endParaRPr lang="da-DK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Fast acceleration</a:t>
                      </a:r>
                      <a:endParaRPr lang="da-DK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Low noise level</a:t>
                      </a:r>
                      <a:endParaRPr lang="da-DK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Low fuel costs.</a:t>
                      </a:r>
                      <a:endParaRPr lang="da-D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Range</a:t>
                      </a:r>
                      <a:endParaRPr lang="da-DK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Price</a:t>
                      </a:r>
                      <a:endParaRPr lang="da-D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Long time cost ?</a:t>
                      </a:r>
                      <a:endParaRPr lang="da-D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32" marR="67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4024" y="692697"/>
            <a:ext cx="5846167" cy="5760492"/>
          </a:xfrm>
          <a:ln/>
        </p:spPr>
        <p:txBody>
          <a:bodyPr/>
          <a:lstStyle/>
          <a:p>
            <a:r>
              <a:rPr lang="en-GB" sz="1600" dirty="0" smtClean="0">
                <a:solidFill>
                  <a:srgbClr val="FF0000"/>
                </a:solidFill>
              </a:rPr>
              <a:t>What are the biggest challenges and potential solutions in the introduction of electric vehicles?;</a:t>
            </a:r>
          </a:p>
          <a:p>
            <a:endParaRPr lang="en-GB" sz="1600" dirty="0" smtClean="0"/>
          </a:p>
          <a:p>
            <a:r>
              <a:rPr lang="en-GB" sz="1600" dirty="0" smtClean="0"/>
              <a:t>Reliability </a:t>
            </a:r>
            <a:r>
              <a:rPr lang="en-GB" sz="1600" dirty="0" err="1" smtClean="0"/>
              <a:t>og</a:t>
            </a:r>
            <a:r>
              <a:rPr lang="en-GB" sz="1600" dirty="0" smtClean="0"/>
              <a:t> non-OEM cars.</a:t>
            </a:r>
          </a:p>
          <a:p>
            <a:r>
              <a:rPr lang="en-GB" sz="1600" dirty="0" smtClean="0"/>
              <a:t>RANGE.</a:t>
            </a:r>
          </a:p>
          <a:p>
            <a:endParaRPr lang="en-GB" sz="1600" dirty="0" smtClean="0"/>
          </a:p>
          <a:p>
            <a:r>
              <a:rPr lang="en-GB" sz="1600" dirty="0" smtClean="0">
                <a:solidFill>
                  <a:srgbClr val="FF0000"/>
                </a:solidFill>
              </a:rPr>
              <a:t> What are the key factors of success in adding electric vehicles to a municipal fleet?;</a:t>
            </a:r>
          </a:p>
          <a:p>
            <a:r>
              <a:rPr lang="en-GB" sz="1600" dirty="0" smtClean="0"/>
              <a:t>Finding the niches where the cars can be used in spite of limited range.</a:t>
            </a:r>
          </a:p>
          <a:p>
            <a:r>
              <a:rPr lang="en-GB" sz="1600" dirty="0" smtClean="0"/>
              <a:t>Organisational changes – create acceptance and motivation without creating problems by overselling. 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>
                <a:solidFill>
                  <a:srgbClr val="FF0000"/>
                </a:solidFill>
              </a:rPr>
              <a:t>What are the challenges and solutions in terms of implementing recharging infrastructure</a:t>
            </a:r>
            <a:r>
              <a:rPr lang="en-US" sz="16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1600" dirty="0" smtClean="0"/>
              <a:t>Hen and egg problem. </a:t>
            </a:r>
          </a:p>
          <a:p>
            <a:r>
              <a:rPr lang="en-GB" sz="1600" dirty="0" smtClean="0"/>
              <a:t>Infrastructure in public area as psychological driver.</a:t>
            </a:r>
          </a:p>
          <a:p>
            <a:endParaRPr lang="en-US" sz="1600" b="0" dirty="0"/>
          </a:p>
        </p:txBody>
      </p:sp>
      <p:sp>
        <p:nvSpPr>
          <p:cNvPr id="55314" name="Platshållare för sidfot 3"/>
          <p:cNvSpPr txBox="1">
            <a:spLocks noGrp="1"/>
          </p:cNvSpPr>
          <p:nvPr/>
        </p:nvSpPr>
        <p:spPr bwMode="auto">
          <a:xfrm>
            <a:off x="76200" y="6597650"/>
            <a:ext cx="5287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200">
                <a:latin typeface="Helvetica" pitchFamily="34" charset="0"/>
                <a:ea typeface="ＭＳ Ｐゴシック" pitchFamily="34" charset="-128"/>
              </a:rPr>
              <a:t>CIVITAS Forum </a:t>
            </a:r>
            <a:r>
              <a:rPr lang="en-GB" sz="900">
                <a:latin typeface="Wingdings" pitchFamily="2" charset="2"/>
                <a:ea typeface="ＭＳ Ｐゴシック" pitchFamily="34" charset="-128"/>
                <a:sym typeface="Wingdings 2" pitchFamily="18" charset="2"/>
              </a:rPr>
              <a:t>l</a:t>
            </a:r>
            <a:r>
              <a:rPr lang="en-GB" sz="1200">
                <a:latin typeface="Helvetica" pitchFamily="34" charset="0"/>
                <a:ea typeface="ＭＳ Ｐゴシック" pitchFamily="34" charset="-128"/>
              </a:rPr>
              <a:t> 24-26 September 2012</a:t>
            </a:r>
            <a:r>
              <a:rPr lang="en-GB" sz="1200">
                <a:latin typeface="Helvetica" pitchFamily="34" charset="0"/>
                <a:ea typeface="ＭＳ Ｐゴシック" pitchFamily="34" charset="-128"/>
                <a:sym typeface="Wingdings 2" pitchFamily="18" charset="2"/>
              </a:rPr>
              <a:t> </a:t>
            </a:r>
            <a:r>
              <a:rPr lang="en-GB" sz="900">
                <a:latin typeface="Wingdings" pitchFamily="2" charset="2"/>
                <a:ea typeface="ＭＳ Ｐゴシック" pitchFamily="34" charset="-128"/>
                <a:sym typeface="Wingdings 2" pitchFamily="18" charset="2"/>
              </a:rPr>
              <a:t>l</a:t>
            </a:r>
            <a:r>
              <a:rPr lang="en-GB" sz="1200">
                <a:latin typeface="Helvetica" pitchFamily="34" charset="0"/>
                <a:ea typeface="ＭＳ Ｐゴシック" pitchFamily="34" charset="-128"/>
                <a:sym typeface="Wingdings 2" pitchFamily="18" charset="2"/>
              </a:rPr>
              <a:t> Vitoria-Gasteiz, Spain</a:t>
            </a:r>
            <a:endParaRPr lang="de-DE" sz="1200">
              <a:latin typeface="Helvetica" pitchFamily="34" charset="0"/>
              <a:ea typeface="ＭＳ Ｐゴシック" pitchFamily="34" charset="-128"/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2157413"/>
            <a:ext cx="4957763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200" b="1" i="1" dirty="0" err="1">
                <a:latin typeface="Helvetica" pitchFamily="34" charset="0"/>
              </a:rPr>
              <a:t>Thank</a:t>
            </a:r>
            <a:r>
              <a:rPr lang="de-DE" sz="2200" b="1" i="1" dirty="0">
                <a:latin typeface="Helvetica" pitchFamily="34" charset="0"/>
              </a:rPr>
              <a:t> </a:t>
            </a:r>
            <a:r>
              <a:rPr lang="de-DE" sz="2200" b="1" i="1" dirty="0" err="1">
                <a:latin typeface="Helvetica" pitchFamily="34" charset="0"/>
              </a:rPr>
              <a:t>you</a:t>
            </a:r>
            <a:r>
              <a:rPr lang="de-DE" sz="2200" b="1" i="1" dirty="0">
                <a:latin typeface="Helvetica" pitchFamily="34" charset="0"/>
              </a:rPr>
              <a:t>!</a:t>
            </a:r>
          </a:p>
          <a:p>
            <a:pPr>
              <a:spcBef>
                <a:spcPct val="50000"/>
              </a:spcBef>
            </a:pPr>
            <a:endParaRPr lang="de-DE" sz="1800" i="1" dirty="0">
              <a:latin typeface="Helvetica" pitchFamily="34" charset="0"/>
            </a:endParaRPr>
          </a:p>
          <a:p>
            <a:pPr>
              <a:spcBef>
                <a:spcPct val="50000"/>
              </a:spcBef>
            </a:pPr>
            <a:r>
              <a:rPr lang="de-DE" sz="1600" b="1" dirty="0" err="1">
                <a:latin typeface="Helvetica" pitchFamily="34" charset="0"/>
              </a:rPr>
              <a:t>For</a:t>
            </a:r>
            <a:r>
              <a:rPr lang="de-DE" sz="1600" b="1" dirty="0">
                <a:latin typeface="Helvetica" pitchFamily="34" charset="0"/>
              </a:rPr>
              <a:t> </a:t>
            </a:r>
            <a:r>
              <a:rPr lang="de-DE" sz="1600" b="1" dirty="0" err="1">
                <a:latin typeface="Helvetica" pitchFamily="34" charset="0"/>
              </a:rPr>
              <a:t>further</a:t>
            </a:r>
            <a:r>
              <a:rPr lang="de-DE" sz="1600" b="1" dirty="0">
                <a:latin typeface="Helvetica" pitchFamily="34" charset="0"/>
              </a:rPr>
              <a:t> </a:t>
            </a:r>
            <a:r>
              <a:rPr lang="de-DE" sz="1600" b="1" dirty="0" err="1">
                <a:latin typeface="Helvetica" pitchFamily="34" charset="0"/>
              </a:rPr>
              <a:t>information</a:t>
            </a:r>
            <a:r>
              <a:rPr lang="de-DE" sz="1600" b="1" dirty="0">
                <a:latin typeface="Helvetica" pitchFamily="34" charset="0"/>
              </a:rPr>
              <a:t>, </a:t>
            </a:r>
            <a:r>
              <a:rPr lang="de-DE" sz="1600" b="1" dirty="0" err="1">
                <a:latin typeface="Helvetica" pitchFamily="34" charset="0"/>
              </a:rPr>
              <a:t>please</a:t>
            </a:r>
            <a:r>
              <a:rPr lang="de-DE" sz="1600" b="1" dirty="0">
                <a:latin typeface="Helvetica" pitchFamily="34" charset="0"/>
              </a:rPr>
              <a:t> </a:t>
            </a:r>
            <a:r>
              <a:rPr lang="de-DE" sz="1600" b="1" dirty="0" err="1">
                <a:latin typeface="Helvetica" pitchFamily="34" charset="0"/>
              </a:rPr>
              <a:t>contact</a:t>
            </a:r>
            <a:r>
              <a:rPr lang="de-DE" sz="1600" b="1" dirty="0" smtClean="0">
                <a:latin typeface="Helvetica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de-DE" sz="1600" b="1" dirty="0" smtClean="0">
                <a:latin typeface="Helvetica" pitchFamily="34" charset="0"/>
              </a:rPr>
              <a:t>Jens Mogensen</a:t>
            </a:r>
          </a:p>
          <a:p>
            <a:pPr>
              <a:spcBef>
                <a:spcPct val="50000"/>
              </a:spcBef>
            </a:pPr>
            <a:r>
              <a:rPr lang="de-DE" sz="1600" b="1" dirty="0" smtClean="0">
                <a:latin typeface="Helvetica" pitchFamily="34" charset="0"/>
              </a:rPr>
              <a:t>jms-teknik@aalborg.dk</a:t>
            </a:r>
            <a:endParaRPr lang="de-DE" sz="1600" b="1" dirty="0">
              <a:latin typeface="Helvetica" pitchFamily="34" charset="0"/>
            </a:endParaRPr>
          </a:p>
          <a:p>
            <a:pPr>
              <a:spcBef>
                <a:spcPct val="50000"/>
              </a:spcBef>
            </a:pPr>
            <a:endParaRPr lang="de-DE" sz="1600" dirty="0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527800" y="0"/>
            <a:ext cx="2616200" cy="6858000"/>
          </a:xfrm>
          <a:prstGeom prst="rect">
            <a:avLst/>
          </a:prstGeom>
          <a:solidFill>
            <a:srgbClr val="13409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pic>
        <p:nvPicPr>
          <p:cNvPr id="6151" name="Picture 7" descr="EU_left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1475" y="5084763"/>
            <a:ext cx="1617663" cy="1593850"/>
          </a:xfrm>
          <a:prstGeom prst="rect">
            <a:avLst/>
          </a:prstGeom>
          <a:noFill/>
        </p:spPr>
      </p:pic>
      <p:pic>
        <p:nvPicPr>
          <p:cNvPr id="6154" name="Picture 10" descr="21_smi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1463" y="1978025"/>
            <a:ext cx="2193925" cy="2160588"/>
          </a:xfrm>
          <a:prstGeom prst="rect">
            <a:avLst/>
          </a:prstGeom>
          <a:noFill/>
        </p:spPr>
      </p:pic>
      <p:pic>
        <p:nvPicPr>
          <p:cNvPr id="6155" name="Picture 11" descr="24_Civit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688" y="1989138"/>
            <a:ext cx="2320925" cy="2286000"/>
          </a:xfrm>
          <a:prstGeom prst="rect">
            <a:avLst/>
          </a:prstGeom>
          <a:noFill/>
        </p:spPr>
      </p:pic>
      <p:sp>
        <p:nvSpPr>
          <p:cNvPr id="6156" name="Platshållare för sidfot 3"/>
          <p:cNvSpPr txBox="1">
            <a:spLocks noGrp="1"/>
          </p:cNvSpPr>
          <p:nvPr/>
        </p:nvSpPr>
        <p:spPr bwMode="auto">
          <a:xfrm>
            <a:off x="76200" y="6597650"/>
            <a:ext cx="5287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200">
                <a:latin typeface="Helvetica" pitchFamily="34" charset="0"/>
                <a:ea typeface="ＭＳ Ｐゴシック" pitchFamily="34" charset="-128"/>
              </a:rPr>
              <a:t>CIVITAS Forum </a:t>
            </a:r>
            <a:r>
              <a:rPr lang="en-GB" sz="900">
                <a:latin typeface="Wingdings" pitchFamily="2" charset="2"/>
                <a:ea typeface="ＭＳ Ｐゴシック" pitchFamily="34" charset="-128"/>
                <a:sym typeface="Wingdings 2" pitchFamily="18" charset="2"/>
              </a:rPr>
              <a:t>l</a:t>
            </a:r>
            <a:r>
              <a:rPr lang="en-GB" sz="1200">
                <a:latin typeface="Helvetica" pitchFamily="34" charset="0"/>
                <a:ea typeface="ＭＳ Ｐゴシック" pitchFamily="34" charset="-128"/>
              </a:rPr>
              <a:t> 24-26 September 2012</a:t>
            </a:r>
            <a:r>
              <a:rPr lang="en-GB" sz="1200">
                <a:latin typeface="Helvetica" pitchFamily="34" charset="0"/>
                <a:ea typeface="ＭＳ Ｐゴシック" pitchFamily="34" charset="-128"/>
                <a:sym typeface="Wingdings 2" pitchFamily="18" charset="2"/>
              </a:rPr>
              <a:t> </a:t>
            </a:r>
            <a:r>
              <a:rPr lang="en-GB" sz="900">
                <a:latin typeface="Wingdings" pitchFamily="2" charset="2"/>
                <a:ea typeface="ＭＳ Ｐゴシック" pitchFamily="34" charset="-128"/>
                <a:sym typeface="Wingdings 2" pitchFamily="18" charset="2"/>
              </a:rPr>
              <a:t>l</a:t>
            </a:r>
            <a:r>
              <a:rPr lang="en-GB" sz="1200">
                <a:latin typeface="Helvetica" pitchFamily="34" charset="0"/>
                <a:ea typeface="ＭＳ Ｐゴシック" pitchFamily="34" charset="-128"/>
                <a:sym typeface="Wingdings 2" pitchFamily="18" charset="2"/>
              </a:rPr>
              <a:t> Vitoria-Gasteiz, Spain</a:t>
            </a:r>
            <a:endParaRPr lang="de-DE" sz="1200">
              <a:latin typeface="Helvetica" pitchFamily="34" charset="0"/>
              <a:ea typeface="ＭＳ Ｐゴシック" pitchFamily="34" charset="-128"/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Objectives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trial - set up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Some key evaluation results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Energy consumption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Range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</a:t>
            </a:r>
            <a:r>
              <a:rPr lang="en-GB" baseline="-25000" dirty="0" smtClean="0"/>
              <a:t>2 </a:t>
            </a:r>
            <a:r>
              <a:rPr lang="en-GB" dirty="0" smtClean="0"/>
              <a:t>emissions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Economy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Reliability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User attitude / acceptance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Conclusion – remarks to sessions key questions</a:t>
            </a:r>
            <a:endParaRPr lang="en-GB" dirty="0"/>
          </a:p>
        </p:txBody>
      </p:sp>
      <p:pic>
        <p:nvPicPr>
          <p:cNvPr id="4" name="Billede 3"/>
          <p:cNvPicPr/>
          <p:nvPr/>
        </p:nvPicPr>
        <p:blipFill>
          <a:blip r:embed="rId2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rcRect/>
          <a:stretch>
            <a:fillRect/>
          </a:stretch>
        </p:blipFill>
        <p:spPr bwMode="auto">
          <a:xfrm>
            <a:off x="4139953" y="404664"/>
            <a:ext cx="500404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ct val="20000"/>
              </a:spcBef>
              <a:buSzPct val="135000"/>
            </a:pPr>
            <a:r>
              <a:rPr lang="en-US" sz="2000" dirty="0" smtClean="0"/>
              <a:t>to gather experiences from ordinary users of EV</a:t>
            </a:r>
          </a:p>
          <a:p>
            <a:pPr marL="0" lvl="1" indent="0">
              <a:spcBef>
                <a:spcPct val="20000"/>
              </a:spcBef>
              <a:buSzPct val="135000"/>
            </a:pPr>
            <a:endParaRPr lang="en-US" sz="2000" dirty="0" smtClean="0"/>
          </a:p>
          <a:p>
            <a:pPr marL="0" lvl="1" indent="0">
              <a:spcBef>
                <a:spcPct val="20000"/>
              </a:spcBef>
              <a:buSzPct val="135000"/>
            </a:pPr>
            <a:r>
              <a:rPr lang="en-US" sz="2000" dirty="0" smtClean="0"/>
              <a:t>to identify under which conditions the EV in its present technical version (OEM EVs), is an attractive alternative to ordinary cars.</a:t>
            </a:r>
          </a:p>
          <a:p>
            <a:pPr marL="0" lvl="1" indent="0">
              <a:spcBef>
                <a:spcPct val="20000"/>
              </a:spcBef>
              <a:buSzPct val="135000"/>
            </a:pPr>
            <a:endParaRPr lang="en-US" sz="2000" dirty="0" smtClean="0"/>
          </a:p>
          <a:p>
            <a:pPr marL="0" lvl="1" indent="0">
              <a:spcBef>
                <a:spcPct val="20000"/>
              </a:spcBef>
              <a:buSzPct val="135000"/>
            </a:pPr>
            <a:r>
              <a:rPr lang="en-US" sz="2000" dirty="0" smtClean="0"/>
              <a:t> to evaluate CO2 savings totally for the project and to indicate differences between CO2 savings depending on the drivers’ behavior.</a:t>
            </a:r>
          </a:p>
          <a:p>
            <a:pPr marL="0" lvl="1" indent="0">
              <a:spcBef>
                <a:spcPct val="20000"/>
              </a:spcBef>
              <a:buSzPct val="135000"/>
            </a:pPr>
            <a:endParaRPr lang="en-US" sz="2000" dirty="0" smtClean="0"/>
          </a:p>
          <a:p>
            <a:pPr marL="0" lvl="1" indent="0">
              <a:spcBef>
                <a:spcPct val="20000"/>
              </a:spcBef>
              <a:buSzPct val="135000"/>
            </a:pPr>
            <a:r>
              <a:rPr lang="en-US" sz="2000" dirty="0" smtClean="0"/>
              <a:t>to gather experiences with intelligent charging</a:t>
            </a:r>
            <a:r>
              <a:rPr lang="en-US" dirty="0" smtClean="0"/>
              <a:t>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867400" cy="685800"/>
          </a:xfrm>
        </p:spPr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trial</a:t>
            </a:r>
            <a:r>
              <a:rPr lang="da-DK" dirty="0" smtClean="0"/>
              <a:t> - </a:t>
            </a:r>
            <a:r>
              <a:rPr lang="da-DK" dirty="0" err="1" smtClean="0"/>
              <a:t>setup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1196752"/>
            <a:ext cx="5867400" cy="4246984"/>
          </a:xfrm>
        </p:spPr>
        <p:txBody>
          <a:bodyPr/>
          <a:lstStyle/>
          <a:p>
            <a:r>
              <a:rPr lang="en-GB" dirty="0" smtClean="0"/>
              <a:t>ARCHIMEDES trial in Aalborg :</a:t>
            </a:r>
          </a:p>
          <a:p>
            <a:r>
              <a:rPr lang="en-GB" dirty="0" smtClean="0"/>
              <a:t>10 </a:t>
            </a:r>
            <a:r>
              <a:rPr lang="en-GB" dirty="0" err="1" smtClean="0"/>
              <a:t>Evs</a:t>
            </a:r>
            <a:r>
              <a:rPr lang="en-GB" dirty="0" smtClean="0"/>
              <a:t> in two years. 80 test families, three months each. ~200,000 km, 42,600 kWh and 5,600 charging </a:t>
            </a:r>
          </a:p>
          <a:p>
            <a:endParaRPr lang="en-GB" dirty="0"/>
          </a:p>
          <a:p>
            <a:r>
              <a:rPr lang="en-GB" dirty="0" smtClean="0"/>
              <a:t>National project:</a:t>
            </a:r>
          </a:p>
          <a:p>
            <a:r>
              <a:rPr lang="en-GB" dirty="0" smtClean="0"/>
              <a:t>170 EVs in two years. 1,360 test families, three months each. 4,400,000 km. 938,000 kWh and 125,000 charging.</a:t>
            </a:r>
          </a:p>
          <a:p>
            <a:endParaRPr lang="en-GB" dirty="0"/>
          </a:p>
          <a:p>
            <a:r>
              <a:rPr lang="en-GB" dirty="0" smtClean="0"/>
              <a:t>Financed by national funds, sponsors and company owned by power plants </a:t>
            </a:r>
          </a:p>
          <a:p>
            <a:endParaRPr lang="en-GB" dirty="0" smtClean="0"/>
          </a:p>
          <a:p>
            <a:r>
              <a:rPr lang="en-GB" dirty="0" smtClean="0"/>
              <a:t>Data trackers in cars and charging points.</a:t>
            </a:r>
          </a:p>
          <a:p>
            <a:r>
              <a:rPr lang="en-GB" dirty="0" smtClean="0"/>
              <a:t>Web log and surveys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6135216" cy="685800"/>
          </a:xfrm>
        </p:spPr>
        <p:txBody>
          <a:bodyPr/>
          <a:lstStyle/>
          <a:p>
            <a:r>
              <a:rPr lang="en-GB" dirty="0" smtClean="0"/>
              <a:t>Key evaluation results: Energy consumption</a:t>
            </a:r>
            <a:endParaRPr lang="en-GB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5867400" cy="1371600"/>
        </p:xfrm>
        <a:graphic>
          <a:graphicData uri="http://schemas.openxmlformats.org/drawingml/2006/table">
            <a:tbl>
              <a:tblPr/>
              <a:tblGrid>
                <a:gridCol w="1520124"/>
                <a:gridCol w="1527712"/>
                <a:gridCol w="1535300"/>
                <a:gridCol w="1284264"/>
              </a:tblGrid>
              <a:tr h="15175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Vehicle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Peugeot </a:t>
                      </a: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Ion etc.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Peugeot 207 1.4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Peugeot 207 1.4 HDi </a:t>
                      </a:r>
                      <a:endParaRPr lang="da-DK" sz="12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5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Fuel type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Electricity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Petrol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Diesel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1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Energy-consumption NEDC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0.135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17.2 km/l 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23.8 km/l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5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Energy-equivalent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en-GB" sz="10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9.17 kWh/l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9.98 kWh/l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1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Energy-efficiency (kWh/km)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0.135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0.533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0.419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1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Consumption compared to Petrol car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latin typeface="Times New Roman"/>
                          <a:ea typeface="Times New Roman"/>
                        </a:rPr>
                        <a:t>25,3%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latin typeface="Times New Roman"/>
                          <a:ea typeface="Times New Roman"/>
                        </a:rPr>
                        <a:t>100%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 dirty="0">
                          <a:latin typeface="Times New Roman"/>
                          <a:ea typeface="Times New Roman"/>
                        </a:rPr>
                        <a:t>78,6%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395536" y="1340768"/>
            <a:ext cx="4448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</a:rPr>
              <a:t>New European Driving Cycles: </a:t>
            </a:r>
            <a:endParaRPr lang="en-GB" dirty="0">
              <a:latin typeface="+mj-lt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395536" y="4005064"/>
          <a:ext cx="5892165" cy="1371600"/>
        </p:xfrm>
        <a:graphic>
          <a:graphicData uri="http://schemas.openxmlformats.org/drawingml/2006/table">
            <a:tbl>
              <a:tblPr/>
              <a:tblGrid>
                <a:gridCol w="1536065"/>
                <a:gridCol w="1531620"/>
                <a:gridCol w="1539240"/>
                <a:gridCol w="1285240"/>
              </a:tblGrid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Vehicle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Peugeot </a:t>
                      </a:r>
                      <a:r>
                        <a:rPr lang="en-GB" sz="1000" dirty="0" smtClean="0">
                          <a:latin typeface="Times New Roman"/>
                          <a:ea typeface="Times New Roman"/>
                        </a:rPr>
                        <a:t>Ion etc.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Peugeot 207 1.4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Peugeot 207 1.4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Fuel type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Electricity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Petrol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Diesel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Energy-consumption, real figures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0.213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13.7 km/l 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19.2 km/l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Energy-equivalent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en-GB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9.17 kWh/l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9.98kWh/l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Energy-efficiency (kWh/km)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0.213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0.669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0.52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Consumption compared to Petrol car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latin typeface="Times New Roman"/>
                          <a:ea typeface="Times New Roman"/>
                        </a:rPr>
                        <a:t>31,8%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latin typeface="Times New Roman"/>
                          <a:ea typeface="Times New Roman"/>
                        </a:rPr>
                        <a:t>100%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 dirty="0">
                          <a:latin typeface="Times New Roman"/>
                          <a:ea typeface="Times New Roman"/>
                        </a:rPr>
                        <a:t>77.7%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kstboks 6"/>
          <p:cNvSpPr txBox="1"/>
          <p:nvPr/>
        </p:nvSpPr>
        <p:spPr>
          <a:xfrm>
            <a:off x="395536" y="3501008"/>
            <a:ext cx="6151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</a:rPr>
              <a:t>Real figures, </a:t>
            </a:r>
            <a:r>
              <a:rPr lang="en-GB" dirty="0" smtClean="0">
                <a:latin typeface="+mj-lt"/>
              </a:rPr>
              <a:t>700,000 km, 19.000 </a:t>
            </a:r>
            <a:r>
              <a:rPr lang="en-GB" dirty="0">
                <a:latin typeface="+mj-lt"/>
              </a:rPr>
              <a:t>charging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kstboks 7"/>
          <p:cNvSpPr txBox="1"/>
          <p:nvPr/>
        </p:nvSpPr>
        <p:spPr>
          <a:xfrm>
            <a:off x="467544" y="5589240"/>
            <a:ext cx="5421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+mj-lt"/>
              </a:rPr>
              <a:t>EV uses 68.2% less energy than a comparable petrol car </a:t>
            </a:r>
            <a:r>
              <a:rPr lang="en-GB" sz="1600" dirty="0" smtClean="0">
                <a:latin typeface="+mj-lt"/>
              </a:rPr>
              <a:t/>
            </a:r>
            <a:br>
              <a:rPr lang="en-GB" sz="1600" dirty="0" smtClean="0">
                <a:latin typeface="+mj-lt"/>
              </a:rPr>
            </a:br>
            <a:r>
              <a:rPr lang="en-GB" sz="1600" dirty="0" smtClean="0">
                <a:latin typeface="+mj-lt"/>
              </a:rPr>
              <a:t>and </a:t>
            </a:r>
            <a:r>
              <a:rPr lang="en-GB" sz="1600" dirty="0">
                <a:latin typeface="+mj-lt"/>
              </a:rPr>
              <a:t>59.1% less than the diesel version.</a:t>
            </a:r>
          </a:p>
        </p:txBody>
      </p:sp>
      <p:pic>
        <p:nvPicPr>
          <p:cNvPr id="9" name="Billede 8"/>
          <p:cNvPicPr/>
          <p:nvPr/>
        </p:nvPicPr>
        <p:blipFill>
          <a:blip r:embed="rId2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rcRect/>
          <a:stretch>
            <a:fillRect/>
          </a:stretch>
        </p:blipFill>
        <p:spPr bwMode="auto">
          <a:xfrm>
            <a:off x="6516216" y="2852936"/>
            <a:ext cx="262778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0"/>
            <a:ext cx="6120680" cy="685800"/>
          </a:xfrm>
        </p:spPr>
        <p:txBody>
          <a:bodyPr/>
          <a:lstStyle/>
          <a:p>
            <a:r>
              <a:rPr lang="en-GB" dirty="0" smtClean="0"/>
              <a:t>Factors that influence energy consumption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5661248"/>
            <a:ext cx="5867400" cy="7906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9874" name="Billede 1" descr="te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581025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5" name="Billede 6" descr="cons month c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84984"/>
            <a:ext cx="4536504" cy="296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6" name="Billede 2" descr="temperatur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356992"/>
            <a:ext cx="4496566" cy="2951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867400" cy="685800"/>
          </a:xfrm>
        </p:spPr>
        <p:txBody>
          <a:bodyPr/>
          <a:lstStyle/>
          <a:p>
            <a:r>
              <a:rPr lang="en-GB" dirty="0" smtClean="0"/>
              <a:t>Key evaluation results: Range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5301208"/>
            <a:ext cx="6480720" cy="718592"/>
          </a:xfrm>
        </p:spPr>
        <p:txBody>
          <a:bodyPr/>
          <a:lstStyle/>
          <a:p>
            <a:r>
              <a:rPr lang="en-GB" sz="1400" dirty="0" smtClean="0"/>
              <a:t>Expected </a:t>
            </a:r>
            <a:r>
              <a:rPr lang="en-GB" sz="1400" dirty="0"/>
              <a:t>range in the winter is only half of that in the </a:t>
            </a:r>
            <a:r>
              <a:rPr lang="en-GB" sz="1400" dirty="0" smtClean="0"/>
              <a:t>summer</a:t>
            </a:r>
            <a:br>
              <a:rPr lang="en-GB" sz="1400" dirty="0" smtClean="0"/>
            </a:br>
            <a:r>
              <a:rPr lang="en-GB" sz="1400" dirty="0" smtClean="0"/>
              <a:t>NEDC range is 150 km but </a:t>
            </a:r>
            <a:r>
              <a:rPr lang="en-GB" sz="1400" dirty="0"/>
              <a:t>half the year you will have a range below 70 km</a:t>
            </a:r>
          </a:p>
        </p:txBody>
      </p:sp>
      <p:pic>
        <p:nvPicPr>
          <p:cNvPr id="80898" name="Billede 4" descr="range tem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5976664" cy="392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867400" cy="685800"/>
          </a:xfrm>
        </p:spPr>
        <p:txBody>
          <a:bodyPr/>
          <a:lstStyle/>
          <a:p>
            <a:pPr lvl="1"/>
            <a:r>
              <a:rPr lang="en-GB" dirty="0"/>
              <a:t>K</a:t>
            </a:r>
            <a:r>
              <a:rPr lang="en-GB" dirty="0" smtClean="0"/>
              <a:t>ey evaluation results: CO</a:t>
            </a:r>
            <a:r>
              <a:rPr lang="en-GB" baseline="-25000" dirty="0" smtClean="0"/>
              <a:t>2 </a:t>
            </a:r>
            <a:r>
              <a:rPr lang="en-GB" dirty="0" smtClean="0"/>
              <a:t>emissions</a:t>
            </a:r>
            <a:endParaRPr lang="en-GB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6048672" cy="2664298"/>
        </p:xfrm>
        <a:graphic>
          <a:graphicData uri="http://schemas.openxmlformats.org/drawingml/2006/table">
            <a:tbl>
              <a:tblPr/>
              <a:tblGrid>
                <a:gridCol w="2016224"/>
                <a:gridCol w="2016224"/>
                <a:gridCol w="2016224"/>
              </a:tblGrid>
              <a:tr h="2049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>
                          <a:latin typeface="Times New Roman"/>
                          <a:ea typeface="Times New Roman"/>
                        </a:rPr>
                        <a:t>Vehicle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Peugeot Ion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Peugeot 207 1.4 HDi </a:t>
                      </a:r>
                      <a:endParaRPr lang="da-DK" sz="12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Fuel type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Electricity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Diesel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Energy-consumption NEDC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0.135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0.419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Energy-consumption, real data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0.213kWh/km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0.52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Well to Tank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359 grams CO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000">
                          <a:latin typeface="Times New Roman"/>
                          <a:ea typeface="Times New Roman"/>
                        </a:rPr>
                        <a:t> / kWh 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45 grams CO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000">
                          <a:latin typeface="Times New Roman"/>
                          <a:ea typeface="Times New Roman"/>
                        </a:rPr>
                        <a:t> / kWh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Tank to Wheel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 grams CO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000">
                          <a:latin typeface="Times New Roman"/>
                          <a:ea typeface="Times New Roman"/>
                        </a:rPr>
                        <a:t> / kWh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267 grams CO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000">
                          <a:latin typeface="Times New Roman"/>
                          <a:ea typeface="Times New Roman"/>
                        </a:rPr>
                        <a:t> / kWh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Well to Wheel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359 grams CO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000">
                          <a:latin typeface="Times New Roman"/>
                          <a:ea typeface="Times New Roman"/>
                        </a:rPr>
                        <a:t> / kWh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312 grams CO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000">
                          <a:latin typeface="Times New Roman"/>
                          <a:ea typeface="Times New Roman"/>
                        </a:rPr>
                        <a:t> / kWh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Well to Wheel per km, NEDC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48 grams CO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000">
                          <a:latin typeface="Times New Roman"/>
                          <a:ea typeface="Times New Roman"/>
                        </a:rPr>
                        <a:t> / 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130 grams CO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000">
                          <a:latin typeface="Times New Roman"/>
                          <a:ea typeface="Times New Roman"/>
                        </a:rPr>
                        <a:t> / 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Well to Wheel per km, Real data.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76 grams CO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000">
                          <a:latin typeface="Times New Roman"/>
                          <a:ea typeface="Times New Roman"/>
                        </a:rPr>
                        <a:t> / 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162 grams CO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000">
                          <a:latin typeface="Times New Roman"/>
                          <a:ea typeface="Times New Roman"/>
                        </a:rPr>
                        <a:t> / 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en-GB" sz="1000">
                          <a:latin typeface="Times New Roman"/>
                          <a:ea typeface="Times New Roman"/>
                        </a:rPr>
                        <a:t>emission compared to diesel car,  NEDC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36.9%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100%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en-GB" sz="1000" baseline="-2500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en-GB" sz="1000">
                          <a:latin typeface="Times New Roman"/>
                          <a:ea typeface="Times New Roman"/>
                        </a:rPr>
                        <a:t>emission compared to diesel car, real data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46.9%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100%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Tekstboks 7"/>
          <p:cNvSpPr txBox="1"/>
          <p:nvPr/>
        </p:nvSpPr>
        <p:spPr>
          <a:xfrm>
            <a:off x="395536" y="4221088"/>
            <a:ext cx="5314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+mj-lt"/>
              </a:rPr>
              <a:t>Based on NECD figures </a:t>
            </a:r>
            <a:r>
              <a:rPr lang="en-GB" sz="1600" dirty="0">
                <a:latin typeface="+mj-lt"/>
              </a:rPr>
              <a:t>and on </a:t>
            </a:r>
            <a:r>
              <a:rPr lang="en-GB" sz="1600" dirty="0" smtClean="0">
                <a:latin typeface="+mj-lt"/>
              </a:rPr>
              <a:t>Real </a:t>
            </a:r>
            <a:r>
              <a:rPr lang="en-GB" sz="1600" dirty="0">
                <a:latin typeface="+mj-lt"/>
              </a:rPr>
              <a:t>consumption data, </a:t>
            </a:r>
            <a:r>
              <a:rPr lang="en-GB" sz="1600" dirty="0" smtClean="0">
                <a:latin typeface="+mj-lt"/>
              </a:rPr>
              <a:t/>
            </a:r>
            <a:br>
              <a:rPr lang="en-GB" sz="1600" dirty="0" smtClean="0">
                <a:latin typeface="+mj-lt"/>
              </a:rPr>
            </a:br>
            <a:r>
              <a:rPr lang="en-GB" sz="1600" dirty="0" smtClean="0">
                <a:latin typeface="+mj-lt"/>
              </a:rPr>
              <a:t>the </a:t>
            </a:r>
            <a:r>
              <a:rPr lang="en-GB" sz="1600" dirty="0">
                <a:latin typeface="+mj-lt"/>
              </a:rPr>
              <a:t>EV emits 63.1% and 53.1% less CO</a:t>
            </a:r>
            <a:r>
              <a:rPr lang="en-GB" sz="1600" baseline="-25000" dirty="0">
                <a:latin typeface="+mj-lt"/>
              </a:rPr>
              <a:t>2 </a:t>
            </a:r>
            <a:r>
              <a:rPr lang="en-GB" sz="1600" dirty="0">
                <a:latin typeface="+mj-lt"/>
              </a:rPr>
              <a:t>per km</a:t>
            </a:r>
            <a:r>
              <a:rPr lang="en-GB" sz="1600" dirty="0" smtClean="0">
                <a:latin typeface="+mj-lt"/>
              </a:rPr>
              <a:t>.</a:t>
            </a:r>
            <a:br>
              <a:rPr lang="en-GB" sz="1600" dirty="0" smtClean="0">
                <a:latin typeface="+mj-lt"/>
              </a:rPr>
            </a:br>
            <a:r>
              <a:rPr lang="en-GB" sz="1600" dirty="0" smtClean="0">
                <a:latin typeface="+mj-lt"/>
              </a:rPr>
              <a:t/>
            </a:r>
            <a:br>
              <a:rPr lang="en-GB" sz="1600" dirty="0" smtClean="0">
                <a:latin typeface="+mj-lt"/>
              </a:rPr>
            </a:br>
            <a:r>
              <a:rPr lang="en-GB" sz="1600" dirty="0" smtClean="0">
                <a:latin typeface="+mj-lt"/>
              </a:rPr>
              <a:t>CO</a:t>
            </a:r>
            <a:r>
              <a:rPr lang="en-GB" sz="1600" baseline="-25000" dirty="0" smtClean="0">
                <a:latin typeface="+mj-lt"/>
              </a:rPr>
              <a:t>2</a:t>
            </a:r>
            <a:r>
              <a:rPr lang="en-GB" sz="1600" dirty="0" smtClean="0">
                <a:latin typeface="+mj-lt"/>
              </a:rPr>
              <a:t> emission Well to Tank is based on the averages</a:t>
            </a:r>
            <a:br>
              <a:rPr lang="en-GB" sz="1600" dirty="0" smtClean="0">
                <a:latin typeface="+mj-lt"/>
              </a:rPr>
            </a:br>
            <a:r>
              <a:rPr lang="en-GB" sz="1600" dirty="0" smtClean="0">
                <a:latin typeface="+mj-lt"/>
              </a:rPr>
              <a:t>Danish electricity production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6480720" cy="685800"/>
          </a:xfrm>
        </p:spPr>
        <p:txBody>
          <a:bodyPr/>
          <a:lstStyle/>
          <a:p>
            <a:r>
              <a:rPr lang="en-GB" dirty="0" smtClean="0"/>
              <a:t>Key evaluation results: Energy </a:t>
            </a:r>
            <a:r>
              <a:rPr lang="en-GB" dirty="0"/>
              <a:t>operating costs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5867400" cy="1676400"/>
        </p:xfrm>
        <a:graphic>
          <a:graphicData uri="http://schemas.openxmlformats.org/drawingml/2006/table">
            <a:tbl>
              <a:tblPr/>
              <a:tblGrid>
                <a:gridCol w="1520124"/>
                <a:gridCol w="1527712"/>
                <a:gridCol w="1535300"/>
                <a:gridCol w="1284264"/>
              </a:tblGrid>
              <a:tr h="15175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Vehicle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Peugeot Ion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Peugeot 207 1.4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Peugeot 207 1.4 HDi </a:t>
                      </a:r>
                      <a:endParaRPr lang="da-DK" sz="120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5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Fuel type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Electricity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Petrol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Diesel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1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Energy-consumption NEDC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0.135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17.2 km/l 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23.8 km/l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5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Energy-equivalent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en-GB" sz="10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9.17 kWh/l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9.98 kWh/l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1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Energy-efficiency (kWh/km)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0.135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0.533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0.419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5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Cost per kWH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0.2740 €/kWh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0.1812€/kWh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0.1544 €/kWh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5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Cost per 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latin typeface="Times New Roman"/>
                          <a:ea typeface="Times New Roman"/>
                        </a:rPr>
                        <a:t>0.03758€/km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latin typeface="Times New Roman"/>
                          <a:ea typeface="Times New Roman"/>
                        </a:rPr>
                        <a:t>0.09664€/km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latin typeface="Times New Roman"/>
                          <a:ea typeface="Times New Roman"/>
                        </a:rPr>
                        <a:t>0,06443€/km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1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Cost compared to Petrol car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latin typeface="Times New Roman"/>
                          <a:ea typeface="Times New Roman"/>
                        </a:rPr>
                        <a:t>38,9%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latin typeface="Times New Roman"/>
                          <a:ea typeface="Times New Roman"/>
                        </a:rPr>
                        <a:t>100%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 dirty="0">
                          <a:latin typeface="Times New Roman"/>
                          <a:ea typeface="Times New Roman"/>
                        </a:rPr>
                        <a:t>66,7%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292" marR="682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251520" y="2924944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+mj-lt"/>
              </a:rPr>
              <a:t>Based on NEDC the EV is </a:t>
            </a:r>
            <a:r>
              <a:rPr lang="en-GB" sz="1400" dirty="0">
                <a:latin typeface="+mj-lt"/>
              </a:rPr>
              <a:t>61.1% cheaper in energy operation </a:t>
            </a:r>
            <a:r>
              <a:rPr lang="en-GB" sz="1400" dirty="0" smtClean="0">
                <a:latin typeface="+mj-lt"/>
              </a:rPr>
              <a:t>cost than </a:t>
            </a:r>
            <a:r>
              <a:rPr lang="en-GB" sz="1400" dirty="0">
                <a:latin typeface="+mj-lt"/>
              </a:rPr>
              <a:t>a comparable petrol car and 42% cheaper </a:t>
            </a:r>
            <a:r>
              <a:rPr lang="en-GB" sz="1400" dirty="0" smtClean="0">
                <a:latin typeface="+mj-lt"/>
              </a:rPr>
              <a:t>than </a:t>
            </a:r>
            <a:r>
              <a:rPr lang="en-GB" sz="1400" dirty="0">
                <a:latin typeface="+mj-lt"/>
              </a:rPr>
              <a:t>the diesel version</a:t>
            </a:r>
            <a:r>
              <a:rPr lang="en-GB" sz="1400" dirty="0" smtClean="0">
                <a:latin typeface="+mj-lt"/>
              </a:rPr>
              <a:t>.</a:t>
            </a:r>
            <a:endParaRPr lang="en-GB" sz="1600" dirty="0">
              <a:latin typeface="+mj-lt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107504" y="5301208"/>
            <a:ext cx="98972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+mj-lt"/>
              </a:rPr>
              <a:t>R</a:t>
            </a:r>
            <a:r>
              <a:rPr lang="en-US" sz="1500" dirty="0" smtClean="0">
                <a:latin typeface="+mj-lt"/>
              </a:rPr>
              <a:t>ealistic figures for consumption: </a:t>
            </a:r>
            <a:br>
              <a:rPr lang="en-US" sz="1500" dirty="0" smtClean="0">
                <a:latin typeface="+mj-lt"/>
              </a:rPr>
            </a:br>
            <a:r>
              <a:rPr lang="en-US" sz="1500" dirty="0" smtClean="0">
                <a:latin typeface="+mj-lt"/>
              </a:rPr>
              <a:t>50% cheaper in energy operation cost than a comparable petrol car and </a:t>
            </a:r>
            <a:br>
              <a:rPr lang="en-US" sz="1500" dirty="0" smtClean="0">
                <a:latin typeface="+mj-lt"/>
              </a:rPr>
            </a:br>
            <a:r>
              <a:rPr lang="en-US" sz="1500" dirty="0" smtClean="0">
                <a:latin typeface="+mj-lt"/>
              </a:rPr>
              <a:t>25% cheaper than the diesel version.</a:t>
            </a:r>
            <a:br>
              <a:rPr lang="en-US" sz="1500" dirty="0" smtClean="0">
                <a:latin typeface="+mj-lt"/>
              </a:rPr>
            </a:br>
            <a:r>
              <a:rPr lang="en-US" sz="1500" dirty="0" smtClean="0">
                <a:latin typeface="+mj-lt"/>
              </a:rPr>
              <a:t>T</a:t>
            </a:r>
            <a:r>
              <a:rPr lang="en-GB" sz="1500" dirty="0" smtClean="0">
                <a:latin typeface="+mj-lt"/>
              </a:rPr>
              <a:t>he </a:t>
            </a:r>
            <a:r>
              <a:rPr lang="en-GB" sz="1500" dirty="0">
                <a:latin typeface="+mj-lt"/>
              </a:rPr>
              <a:t>economical advantages </a:t>
            </a:r>
            <a:r>
              <a:rPr lang="en-GB" sz="1500" dirty="0" smtClean="0">
                <a:latin typeface="+mj-lt"/>
              </a:rPr>
              <a:t>of </a:t>
            </a:r>
            <a:r>
              <a:rPr lang="en-GB" sz="1500" dirty="0">
                <a:latin typeface="+mj-lt"/>
              </a:rPr>
              <a:t>using an EV is less </a:t>
            </a:r>
            <a:r>
              <a:rPr lang="en-GB" sz="1500" dirty="0" smtClean="0">
                <a:latin typeface="+mj-lt"/>
              </a:rPr>
              <a:t>than </a:t>
            </a:r>
            <a:r>
              <a:rPr lang="en-GB" sz="1500" dirty="0">
                <a:latin typeface="+mj-lt"/>
              </a:rPr>
              <a:t>the </a:t>
            </a:r>
            <a:r>
              <a:rPr lang="en-GB" sz="1500" dirty="0" smtClean="0">
                <a:latin typeface="+mj-lt"/>
              </a:rPr>
              <a:t>energy savings</a:t>
            </a:r>
            <a:br>
              <a:rPr lang="en-GB" sz="1500" dirty="0" smtClean="0">
                <a:latin typeface="+mj-lt"/>
              </a:rPr>
            </a:br>
            <a:r>
              <a:rPr lang="en-GB" sz="1500" dirty="0" smtClean="0">
                <a:latin typeface="+mj-lt"/>
              </a:rPr>
              <a:t>due </a:t>
            </a:r>
            <a:r>
              <a:rPr lang="en-GB" sz="1500" dirty="0">
                <a:latin typeface="+mj-lt"/>
              </a:rPr>
              <a:t>to the higher €/kWh </a:t>
            </a:r>
            <a:r>
              <a:rPr lang="en-GB" sz="1500" dirty="0" smtClean="0">
                <a:latin typeface="+mj-lt"/>
              </a:rPr>
              <a:t>price </a:t>
            </a:r>
            <a:r>
              <a:rPr lang="en-GB" sz="1500" dirty="0">
                <a:latin typeface="+mj-lt"/>
              </a:rPr>
              <a:t>for </a:t>
            </a:r>
            <a:r>
              <a:rPr lang="en-GB" sz="1500" dirty="0" smtClean="0">
                <a:latin typeface="+mj-lt"/>
              </a:rPr>
              <a:t>electricity </a:t>
            </a:r>
            <a:r>
              <a:rPr lang="en-GB" sz="1500" dirty="0">
                <a:latin typeface="+mj-lt"/>
              </a:rPr>
              <a:t>than for petrol or diesel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251520" y="3501008"/>
          <a:ext cx="5892165" cy="1676400"/>
        </p:xfrm>
        <a:graphic>
          <a:graphicData uri="http://schemas.openxmlformats.org/drawingml/2006/table">
            <a:tbl>
              <a:tblPr/>
              <a:tblGrid>
                <a:gridCol w="1536065"/>
                <a:gridCol w="1531620"/>
                <a:gridCol w="1539240"/>
                <a:gridCol w="1285240"/>
              </a:tblGrid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Vehicle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Peugeot Ion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Peugeot 207 1.4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Peugeot 207 1.4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Fuel type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Electricity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Petrol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Diesel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Energy-consumption, real figures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0.213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13.7 km/l 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19.2 km/l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Energy-equivalent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en-GB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9.17 kWh/l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9.98kWh/l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Energy-efficiency (kWh/km)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0.213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0.669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0.52 kWh/km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Cost per kWH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0.2740 €/kWh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0.1812€/kWh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0.1544€/kWh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000">
                          <a:latin typeface="Times New Roman"/>
                          <a:ea typeface="Times New Roman"/>
                        </a:rPr>
                        <a:t>Cost per 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0.06040€/km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0.12081€/km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0.08053€/km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Cost compared to Petrol car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latin typeface="Times New Roman"/>
                          <a:ea typeface="Times New Roman"/>
                        </a:rPr>
                        <a:t>50%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>
                          <a:latin typeface="Times New Roman"/>
                          <a:ea typeface="Times New Roman"/>
                        </a:rPr>
                        <a:t>100%</a:t>
                      </a:r>
                      <a:endParaRPr lang="da-DK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da-DK" sz="1000" dirty="0">
                          <a:latin typeface="Times New Roman"/>
                          <a:ea typeface="Times New Roman"/>
                        </a:rPr>
                        <a:t>66.7%</a:t>
                      </a:r>
                      <a:endParaRPr lang="da-DK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Billede 7"/>
          <p:cNvPicPr/>
          <p:nvPr/>
        </p:nvPicPr>
        <p:blipFill>
          <a:blip r:embed="rId2" cstate="screen">
            <a:lum contrast="20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  </a:ext>
            </a:extLst>
          </a:blip>
          <a:srcRect/>
          <a:stretch>
            <a:fillRect/>
          </a:stretch>
        </p:blipFill>
        <p:spPr bwMode="auto">
          <a:xfrm>
            <a:off x="6516216" y="2276872"/>
            <a:ext cx="2627784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906</Words>
  <Application>Microsoft Office PowerPoint</Application>
  <PresentationFormat>Skærmshow (4:3)</PresentationFormat>
  <Paragraphs>244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Standarddesign</vt:lpstr>
      <vt:lpstr>Dias nummer 1</vt:lpstr>
      <vt:lpstr>Agenda</vt:lpstr>
      <vt:lpstr>Objectives</vt:lpstr>
      <vt:lpstr>The trial - setup</vt:lpstr>
      <vt:lpstr>Key evaluation results: Energy consumption</vt:lpstr>
      <vt:lpstr>Factors that influence energy consumption</vt:lpstr>
      <vt:lpstr>Key evaluation results: Range</vt:lpstr>
      <vt:lpstr>Key evaluation results: CO2 emissions</vt:lpstr>
      <vt:lpstr>Key evaluation results: Energy operating costs</vt:lpstr>
      <vt:lpstr>Key evaluation results: Reliability</vt:lpstr>
      <vt:lpstr>Key evaluation results: Acceptance</vt:lpstr>
      <vt:lpstr>Dias nummer 12</vt:lpstr>
      <vt:lpstr>Dias nummer 13</vt:lpstr>
    </vt:vector>
  </TitlesOfParts>
  <Company>Forschungsgesellschaft Mobilität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Mag. Margit Braun</dc:creator>
  <cp:lastModifiedBy>Jens Mogensen</cp:lastModifiedBy>
  <cp:revision>67</cp:revision>
  <dcterms:created xsi:type="dcterms:W3CDTF">2005-02-15T12:56:09Z</dcterms:created>
  <dcterms:modified xsi:type="dcterms:W3CDTF">2012-09-17T09:23:31Z</dcterms:modified>
</cp:coreProperties>
</file>