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303" r:id="rId3"/>
    <p:sldId id="292" r:id="rId4"/>
    <p:sldId id="288" r:id="rId5"/>
    <p:sldId id="289" r:id="rId6"/>
    <p:sldId id="293" r:id="rId7"/>
    <p:sldId id="279" r:id="rId8"/>
    <p:sldId id="305" r:id="rId9"/>
    <p:sldId id="280" r:id="rId10"/>
    <p:sldId id="281" r:id="rId11"/>
    <p:sldId id="282" r:id="rId12"/>
    <p:sldId id="306" r:id="rId13"/>
    <p:sldId id="283" r:id="rId14"/>
    <p:sldId id="295" r:id="rId15"/>
    <p:sldId id="307" r:id="rId16"/>
    <p:sldId id="309" r:id="rId17"/>
    <p:sldId id="296" r:id="rId18"/>
    <p:sldId id="297" r:id="rId19"/>
    <p:sldId id="298" r:id="rId20"/>
    <p:sldId id="300" r:id="rId21"/>
    <p:sldId id="302" r:id="rId22"/>
    <p:sldId id="308" r:id="rId23"/>
    <p:sldId id="304" r:id="rId24"/>
    <p:sldId id="285" r:id="rId25"/>
    <p:sldId id="287" r:id="rId26"/>
    <p:sldId id="286" r:id="rId27"/>
    <p:sldId id="311" r:id="rId28"/>
    <p:sldId id="310" r:id="rId29"/>
    <p:sldId id="258" r:id="rId3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09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7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4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eltem\Desktop\KUAP%20rapor%20tablolar\kuap%20anket%20son%20cal&#305;smalar%20mustafa\KUAP%20yolculuk%20parametrele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.13540292273037224"/>
          <c:y val="5.3676232784132381E-2"/>
          <c:w val="0.82051813566355569"/>
          <c:h val="0.78356258264617118"/>
        </c:manualLayout>
      </c:layout>
      <c:pie3DChart>
        <c:varyColors val="1"/>
        <c:ser>
          <c:idx val="0"/>
          <c:order val="0"/>
          <c:cat>
            <c:strRef>
              <c:f>Sheet1!$C$6:$C$12</c:f>
              <c:strCache>
                <c:ptCount val="7"/>
                <c:pt idx="0">
                  <c:v>ÖZEL ARAÇ</c:v>
                </c:pt>
                <c:pt idx="1">
                  <c:v>TOPLU TAŞIMA</c:v>
                </c:pt>
                <c:pt idx="2">
                  <c:v>SERVİS</c:v>
                </c:pt>
                <c:pt idx="3">
                  <c:v>DENİZ YOLU</c:v>
                </c:pt>
                <c:pt idx="4">
                  <c:v>BANLİYO/TREN</c:v>
                </c:pt>
                <c:pt idx="5">
                  <c:v>DİĞER(KAMYON,TIR,VS)</c:v>
                </c:pt>
                <c:pt idx="6">
                  <c:v>YAYA</c:v>
                </c:pt>
              </c:strCache>
            </c:strRef>
          </c:cat>
          <c:val>
            <c:numRef>
              <c:f>Sheet1!$D$6:$D$12</c:f>
              <c:numCache>
                <c:formatCode>###0</c:formatCode>
                <c:ptCount val="7"/>
                <c:pt idx="0">
                  <c:v>419354.49937512155</c:v>
                </c:pt>
                <c:pt idx="1">
                  <c:v>476414.94981438684</c:v>
                </c:pt>
                <c:pt idx="2">
                  <c:v>328398.14852658968</c:v>
                </c:pt>
                <c:pt idx="3">
                  <c:v>3115.7709682956197</c:v>
                </c:pt>
                <c:pt idx="4">
                  <c:v>15832.5813007409</c:v>
                </c:pt>
                <c:pt idx="5">
                  <c:v>47286.787939737384</c:v>
                </c:pt>
                <c:pt idx="6">
                  <c:v>957610.21648595005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900" b="1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0.15455</cdr:x>
      <cdr:y>0.20588</cdr:y>
    </cdr:from>
    <cdr:to>
      <cdr:x>0.52727</cdr:x>
      <cdr:y>0.27941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1224136" y="1008112"/>
          <a:ext cx="29523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2000" b="1" dirty="0" smtClean="0"/>
            <a:t>PEDESTRIAN % 43,2</a:t>
          </a:r>
          <a:endParaRPr lang="tr-TR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5AAFF1-DA0E-4576-9731-56A6B3F07D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DFE3EF-D48E-494B-8962-6FFE1943E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F47A01-8E01-430F-8CFE-D8535F945FB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CF187-E408-4B0A-B579-F25BDAC76247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3BDCF-3C0A-4A0F-BE8C-549EAAC15B5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41773-8D4E-4AAD-AF0C-990C10BAA66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7443B-F895-4A84-B2C7-9E6F7291C7C8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84238-0ECF-4FCD-93F2-41EFBEB29B1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FC04-4A01-4F74-A6C7-13A2D4F12B1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F80FA-1623-4722-9449-9D5FF1EDD05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E4FB8-162A-45CB-86D7-88629400184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0A5A1-9084-4732-8740-DA4D464F9591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56B9E-B2EB-4A78-B777-60A354EB4350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EE4656-48D3-4C82-93B7-5AB8D1560657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3DEA0-AC7F-4708-813A-A9E7EAA18A69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1B8A9-D2C3-45D0-9BAD-05139FE5C0B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9AE5F-AFCC-4F0E-BB13-0E5CE4FF9F09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F28DF8-C3AE-45CA-92CC-969C61062716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7BA43-FC32-492D-BF39-610C43627AC8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DA53D-9EB4-4F86-A4EB-8742EEB1F19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0D5CD-900E-42AD-81E0-3C793967A44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5E1EB-6A26-4935-A099-4E9721FBA7B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9A610-9059-41CE-8D13-EE91D04A129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5518F-2B8E-4FB4-89F2-0D0EB49A794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9692A-3CC8-4202-8411-3FAA349306A5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14288"/>
            <a:ext cx="260985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pic>
        <p:nvPicPr>
          <p:cNvPr id="4" name="Picture 12" descr="civitas_keyimage_PPT_n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ivitas_t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EU_right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1689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14800"/>
            <a:ext cx="41148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781550" y="990600"/>
            <a:ext cx="146685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424815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990600"/>
            <a:ext cx="5867400" cy="685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1028" name="Picture 7" descr="rechter_balken_neu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27800" y="427038"/>
            <a:ext cx="2616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fusszeile_grauer_balke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6602413"/>
            <a:ext cx="6226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civitas_keyimage_PPT_neu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27800" y="401638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pic>
        <p:nvPicPr>
          <p:cNvPr id="1033" name="Picture 17" descr="CIVITAS_k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55650" y="0"/>
            <a:ext cx="83883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134095"/>
        </a:buClr>
        <a:buSzPct val="135000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77825" algn="l" rtl="0" eaLnBrk="0" fontAlgn="base" hangingPunct="0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</a:defRPr>
      </a:lvl2pPr>
      <a:lvl3pPr marL="987425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573463"/>
            <a:ext cx="6121400" cy="309562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sz="2400" smtClean="0"/>
              <a:t>The effectiveness of public transportation control center in Kocaeli</a:t>
            </a:r>
            <a:endParaRPr lang="en-US" sz="2400" b="0" smtClean="0"/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b="0" smtClean="0"/>
              <a:t>CIVITAS Forum,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sz="1600" b="0" smtClean="0"/>
              <a:t>Kocaeli, Turkey  (Forum Member)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endParaRPr lang="en-US" b="0" smtClean="0"/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b="0" smtClean="0"/>
              <a:t>Abdulmutalip Demirel, Head of Transportation Department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sz="1600" b="0" smtClean="0"/>
              <a:t>24-26 September 2012            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US" sz="1600" b="0" smtClean="0"/>
              <a:t> Vitoria-Gasteiz, Spain</a:t>
            </a:r>
            <a:endParaRPr lang="en-US" sz="1600" b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78105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PUBLIC TRANSPORT CONTROL CENTER</a:t>
            </a:r>
            <a:endParaRPr lang="en-GB" sz="2400" smtClean="0"/>
          </a:p>
        </p:txBody>
      </p:sp>
      <p:sp>
        <p:nvSpPr>
          <p:cNvPr id="3277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32772" name="5 Resim" descr="DSCN91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41438"/>
            <a:ext cx="648017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6 Metin kutusu"/>
          <p:cNvSpPr txBox="1">
            <a:spLocks noChangeArrowheads="1"/>
          </p:cNvSpPr>
          <p:nvPr/>
        </p:nvSpPr>
        <p:spPr bwMode="auto">
          <a:xfrm>
            <a:off x="1258888" y="1412875"/>
            <a:ext cx="64087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2 CHIEF</a:t>
            </a:r>
          </a:p>
          <a:p>
            <a:pPr>
              <a:buFont typeface="Wingdings" pitchFamily="2" charset="2"/>
              <a:buChar char="v"/>
            </a:pPr>
            <a:endParaRPr lang="tr-TR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4 CONTROL CENTER STAFF </a:t>
            </a:r>
          </a:p>
          <a:p>
            <a:pPr>
              <a:buFont typeface="Wingdings" pitchFamily="2" charset="2"/>
              <a:buChar char="v"/>
            </a:pPr>
            <a:endParaRPr lang="tr-TR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6 CALL CENTER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8386762" cy="685800"/>
          </a:xfrm>
        </p:spPr>
        <p:txBody>
          <a:bodyPr/>
          <a:lstStyle/>
          <a:p>
            <a:pPr eaLnBrk="1" hangingPunct="1"/>
            <a:r>
              <a:rPr lang="tr-TR" sz="2000" smtClean="0"/>
              <a:t>PUBLIC TRANSPORT CONTROL CENTER (GEBZE DISTRICT)</a:t>
            </a:r>
            <a:endParaRPr lang="en-GB" sz="2000" smtClean="0"/>
          </a:p>
        </p:txBody>
      </p:sp>
      <p:sp>
        <p:nvSpPr>
          <p:cNvPr id="3481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34820" name="6 Resim" descr="P9040011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7 Metin kutusu"/>
          <p:cNvSpPr txBox="1">
            <a:spLocks noChangeArrowheads="1"/>
          </p:cNvSpPr>
          <p:nvPr/>
        </p:nvSpPr>
        <p:spPr bwMode="auto">
          <a:xfrm>
            <a:off x="1258888" y="1412875"/>
            <a:ext cx="64087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1 CHIEF</a:t>
            </a:r>
          </a:p>
          <a:p>
            <a:pPr>
              <a:buFont typeface="Wingdings" pitchFamily="2" charset="2"/>
              <a:buChar char="v"/>
            </a:pPr>
            <a:endParaRPr lang="tr-TR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2 CONTROL CENTER STAFF </a:t>
            </a:r>
          </a:p>
          <a:p>
            <a:pPr>
              <a:buFont typeface="Wingdings" pitchFamily="2" charset="2"/>
              <a:buChar char="v"/>
            </a:pPr>
            <a:endParaRPr lang="tr-TR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/>
          </p:nvPr>
        </p:nvSpPr>
        <p:spPr>
          <a:xfrm>
            <a:off x="381000" y="990600"/>
            <a:ext cx="5867400" cy="3446463"/>
          </a:xfrm>
        </p:spPr>
        <p:txBody>
          <a:bodyPr/>
          <a:lstStyle/>
          <a:p>
            <a:pPr algn="ctr" eaLnBrk="1" hangingPunct="1"/>
            <a:r>
              <a:rPr lang="tr-TR" sz="2800" smtClean="0"/>
              <a:t>WHAT ARE </a:t>
            </a:r>
            <a:br>
              <a:rPr lang="tr-TR" sz="2800" smtClean="0"/>
            </a:br>
            <a:r>
              <a:rPr lang="tr-TR" sz="2800" smtClean="0"/>
              <a:t>THE FUNCTIONS OF PUBLIC TRANSPORATION CONTROL CENTRE?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INSTANT CCTV</a:t>
            </a:r>
            <a:endParaRPr lang="en-GB" sz="2400" smtClean="0"/>
          </a:p>
        </p:txBody>
      </p:sp>
      <p:sp>
        <p:nvSpPr>
          <p:cNvPr id="3789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37892" name="8 Resim" descr="arac ici kamera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SPEED CONTROL (Alarms)</a:t>
            </a:r>
            <a:endParaRPr lang="en-GB" sz="2400" smtClean="0"/>
          </a:p>
        </p:txBody>
      </p:sp>
      <p:sp>
        <p:nvSpPr>
          <p:cNvPr id="3993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39940" name="4 Resim" descr="alarm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AVERAGE SPEED</a:t>
            </a:r>
            <a:endParaRPr lang="en-GB" sz="2400" smtClean="0"/>
          </a:p>
        </p:txBody>
      </p:sp>
      <p:sp>
        <p:nvSpPr>
          <p:cNvPr id="4198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41988" name="4 Resim" descr="hız raporu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DETAILED SPEED REPORT</a:t>
            </a:r>
            <a:endParaRPr lang="en-GB" sz="2400" smtClean="0"/>
          </a:p>
        </p:txBody>
      </p:sp>
      <p:sp>
        <p:nvSpPr>
          <p:cNvPr id="4403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44036" name="4 Resim" descr="saatlik hız grafig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4763"/>
            <a:ext cx="9144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BUS STOPS PASSING TIME</a:t>
            </a:r>
            <a:endParaRPr lang="en-GB" sz="2400" smtClean="0"/>
          </a:p>
        </p:txBody>
      </p:sp>
      <p:sp>
        <p:nvSpPr>
          <p:cNvPr id="4608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46084" name="4 Resim" descr="durak geçis süreleri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8459788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BUS STOPS WAITING TIME</a:t>
            </a:r>
            <a:endParaRPr lang="en-GB" sz="2400" smtClean="0"/>
          </a:p>
        </p:txBody>
      </p:sp>
      <p:sp>
        <p:nvSpPr>
          <p:cNvPr id="4813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48132" name="4 Resim" descr="durakta bekleme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BUS  STOPS  ON MAP</a:t>
            </a:r>
            <a:endParaRPr lang="en-GB" sz="2400" smtClean="0"/>
          </a:p>
        </p:txBody>
      </p:sp>
      <p:sp>
        <p:nvSpPr>
          <p:cNvPr id="5017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50180" name="4 Resim" descr="hat durakları mesafe aralig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33550"/>
            <a:ext cx="9144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OUTLINE</a:t>
            </a:r>
          </a:p>
        </p:txBody>
      </p:sp>
      <p:sp>
        <p:nvSpPr>
          <p:cNvPr id="1741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US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US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US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US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US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</a:p>
        </p:txBody>
      </p:sp>
      <p:sp>
        <p:nvSpPr>
          <p:cNvPr id="17412" name="8 Metin kutusu"/>
          <p:cNvSpPr txBox="1">
            <a:spLocks noChangeArrowheads="1"/>
          </p:cNvSpPr>
          <p:nvPr/>
        </p:nvSpPr>
        <p:spPr bwMode="auto">
          <a:xfrm>
            <a:off x="971550" y="1989138"/>
            <a:ext cx="705643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>
                <a:latin typeface="Arial" charset="0"/>
                <a:cs typeface="Arial" charset="0"/>
              </a:rPr>
              <a:t>GENERAL INFORMATION ABOUT KOCAELI</a:t>
            </a:r>
          </a:p>
          <a:p>
            <a:pPr>
              <a:buFont typeface="Wingdings" pitchFamily="2" charset="2"/>
              <a:buChar char="q"/>
            </a:pPr>
            <a:endParaRPr lang="en-US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latin typeface="Arial" charset="0"/>
                <a:cs typeface="Arial" charset="0"/>
              </a:rPr>
              <a:t>PUBLIC TRANSPORT CONTROL CENTER</a:t>
            </a:r>
          </a:p>
          <a:p>
            <a:pPr>
              <a:buFont typeface="Wingdings" pitchFamily="2" charset="2"/>
              <a:buChar char="q"/>
            </a:pPr>
            <a:endParaRPr lang="en-US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latin typeface="Arial" charset="0"/>
                <a:cs typeface="Arial" charset="0"/>
              </a:rPr>
              <a:t>PASSENGER INFORMATION SYSTEMS</a:t>
            </a:r>
          </a:p>
          <a:p>
            <a:pPr>
              <a:buFont typeface="Wingdings" pitchFamily="2" charset="2"/>
              <a:buChar char="q"/>
            </a:pPr>
            <a:endParaRPr lang="en-US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latin typeface="Arial" charset="0"/>
                <a:cs typeface="Arial" charset="0"/>
              </a:rPr>
              <a:t>CONCLUSION</a:t>
            </a: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  <a:p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6370637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TIMETABLE </a:t>
            </a:r>
            <a:br>
              <a:rPr lang="tr-TR" sz="2400" smtClean="0"/>
            </a:br>
            <a:r>
              <a:rPr lang="tr-TR" sz="2400" smtClean="0"/>
              <a:t>Control of planned and real time travel </a:t>
            </a:r>
            <a:endParaRPr lang="en-GB" sz="2400" smtClean="0"/>
          </a:p>
        </p:txBody>
      </p:sp>
      <p:sp>
        <p:nvSpPr>
          <p:cNvPr id="5222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52228" name="4 Resim" descr="planlanan binen yolcu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BUSLINE ON MAP</a:t>
            </a:r>
            <a:endParaRPr lang="en-GB" sz="2400" smtClean="0"/>
          </a:p>
        </p:txBody>
      </p:sp>
      <p:sp>
        <p:nvSpPr>
          <p:cNvPr id="5427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54276" name="4 Resim" descr="secilen arac güzergahının hat cizgisi olarak kaydetme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VEHICLES LAPS</a:t>
            </a:r>
            <a:endParaRPr lang="en-GB" sz="2400" smtClean="0"/>
          </a:p>
        </p:txBody>
      </p:sp>
      <p:sp>
        <p:nvSpPr>
          <p:cNvPr id="5632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56324" name="4 Resim" descr="hatta calisan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7739062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IN VEHICLE PASSENGER INFORMATION SYSTEMS</a:t>
            </a:r>
            <a:endParaRPr lang="en-GB" sz="2400" smtClean="0"/>
          </a:p>
        </p:txBody>
      </p:sp>
      <p:sp>
        <p:nvSpPr>
          <p:cNvPr id="5837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58372" name="7 Resim" descr="doğalgazlı otobüsler (1)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205038"/>
            <a:ext cx="48244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İçerik Yer Tutucusu" descr="SAM_2316.JPG"/>
          <p:cNvPicPr>
            <a:picLocks noGrp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1412875"/>
            <a:ext cx="3959225" cy="25193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7739062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OUTDOOR PASSENGER INFORMATION SYSTEMS</a:t>
            </a:r>
            <a:endParaRPr lang="en-GB" sz="2400" smtClean="0"/>
          </a:p>
        </p:txBody>
      </p:sp>
      <p:sp>
        <p:nvSpPr>
          <p:cNvPr id="6041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60420" name="6 Resim" descr="DSCN9149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CALL CENTER</a:t>
            </a:r>
            <a:endParaRPr lang="en-GB" sz="2400" smtClean="0"/>
          </a:p>
        </p:txBody>
      </p:sp>
      <p:sp>
        <p:nvSpPr>
          <p:cNvPr id="6246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62468" name="5 Resim" descr="441144spotimag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0116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6 Resim" descr="fotoğraf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2619375"/>
            <a:ext cx="5018088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7 Metin kutusu"/>
          <p:cNvSpPr txBox="1">
            <a:spLocks noChangeArrowheads="1"/>
          </p:cNvSpPr>
          <p:nvPr/>
        </p:nvSpPr>
        <p:spPr bwMode="auto">
          <a:xfrm>
            <a:off x="250825" y="4508500"/>
            <a:ext cx="33845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7 DAYS</a:t>
            </a:r>
          </a:p>
          <a:p>
            <a:pPr>
              <a:buFont typeface="Wingdings" pitchFamily="2" charset="2"/>
              <a:buChar char="v"/>
            </a:pPr>
            <a:endParaRPr lang="tr-TR" b="1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b="1">
                <a:latin typeface="Arial" charset="0"/>
                <a:cs typeface="Arial" charset="0"/>
              </a:rPr>
              <a:t>24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75946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EMAIL – TWITTER - FACEBOOK</a:t>
            </a:r>
            <a:endParaRPr lang="en-GB" sz="2400" smtClean="0"/>
          </a:p>
        </p:txBody>
      </p:sp>
      <p:sp>
        <p:nvSpPr>
          <p:cNvPr id="6451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64516" name="5 Resim" descr="koulastwi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196975"/>
            <a:ext cx="622776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71550" y="5732463"/>
            <a:ext cx="7200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tr-TR" sz="1800" b="1" kern="0" dirty="0">
                <a:solidFill>
                  <a:srgbClr val="134095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tr-TR" sz="1800" b="1" kern="0" dirty="0" err="1">
                <a:solidFill>
                  <a:srgbClr val="134095"/>
                </a:solidFill>
                <a:latin typeface="+mj-lt"/>
                <a:ea typeface="+mj-ea"/>
                <a:cs typeface="+mj-cs"/>
              </a:rPr>
              <a:t>twitter</a:t>
            </a:r>
            <a:r>
              <a:rPr lang="tr-TR" sz="1800" b="1" kern="0" dirty="0">
                <a:solidFill>
                  <a:srgbClr val="134095"/>
                </a:solidFill>
                <a:latin typeface="+mj-lt"/>
                <a:ea typeface="+mj-ea"/>
                <a:cs typeface="+mj-cs"/>
              </a:rPr>
              <a:t>.com/</a:t>
            </a:r>
            <a:r>
              <a:rPr lang="tr-TR" sz="1800" b="1" kern="0" dirty="0" err="1">
                <a:solidFill>
                  <a:srgbClr val="134095"/>
                </a:solidFill>
                <a:latin typeface="+mj-lt"/>
                <a:ea typeface="+mj-ea"/>
                <a:cs typeface="+mj-cs"/>
              </a:rPr>
              <a:t>kocaeliulasim</a:t>
            </a:r>
            <a:endParaRPr lang="tr-TR" sz="1800" b="1" kern="0" dirty="0">
              <a:solidFill>
                <a:srgbClr val="134095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r-TR" sz="1800" b="1" kern="0" dirty="0">
                <a:solidFill>
                  <a:srgbClr val="134095"/>
                </a:solidFill>
                <a:latin typeface="+mj-lt"/>
                <a:ea typeface="+mj-ea"/>
                <a:cs typeface="+mj-cs"/>
              </a:rPr>
              <a:t>ulasim@kocaeli.bel.tr</a:t>
            </a:r>
            <a:endParaRPr lang="en-GB" sz="1800" b="1" kern="0" dirty="0">
              <a:solidFill>
                <a:srgbClr val="134095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1 Başlık"/>
          <p:cNvSpPr>
            <a:spLocks noGrp="1"/>
          </p:cNvSpPr>
          <p:nvPr>
            <p:ph type="title"/>
          </p:nvPr>
        </p:nvSpPr>
        <p:spPr>
          <a:xfrm>
            <a:off x="381000" y="476250"/>
            <a:ext cx="5867400" cy="720725"/>
          </a:xfrm>
        </p:spPr>
        <p:txBody>
          <a:bodyPr/>
          <a:lstStyle/>
          <a:p>
            <a:pPr eaLnBrk="1" hangingPunct="1"/>
            <a:r>
              <a:rPr lang="tr-TR" smtClean="0"/>
              <a:t>RESULTS</a:t>
            </a:r>
          </a:p>
        </p:txBody>
      </p:sp>
      <p:sp>
        <p:nvSpPr>
          <p:cNvPr id="66562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81000" y="1557338"/>
            <a:ext cx="5991225" cy="37433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r-TR" sz="2400" b="0" smtClean="0">
                <a:latin typeface="Arial Rounded MT Bold"/>
              </a:rPr>
              <a:t> P</a:t>
            </a:r>
            <a:r>
              <a:rPr lang="en-US" sz="2400" b="0" smtClean="0">
                <a:latin typeface="Arial Rounded MT Bold"/>
              </a:rPr>
              <a:t>assenger satisfaction</a:t>
            </a:r>
            <a:endParaRPr lang="tr-TR" sz="2400" b="0" smtClean="0">
              <a:latin typeface="Arial Rounded MT Bold"/>
            </a:endParaRPr>
          </a:p>
          <a:p>
            <a:pPr eaLnBrk="1" hangingPunct="1">
              <a:buFontTx/>
              <a:buChar char="•"/>
            </a:pPr>
            <a:r>
              <a:rPr lang="tr-TR" sz="2400" b="0" smtClean="0">
                <a:latin typeface="Arial Rounded MT Bold"/>
              </a:rPr>
              <a:t> </a:t>
            </a:r>
            <a:r>
              <a:rPr lang="en-US" sz="2400" b="0" smtClean="0">
                <a:latin typeface="Arial Rounded MT Bold"/>
              </a:rPr>
              <a:t>Speed in operations</a:t>
            </a:r>
          </a:p>
          <a:p>
            <a:pPr eaLnBrk="1" hangingPunct="1">
              <a:buFontTx/>
              <a:buChar char="•"/>
            </a:pPr>
            <a:r>
              <a:rPr lang="en-US" sz="2400" b="0" smtClean="0">
                <a:latin typeface="Arial Rounded MT Bold"/>
              </a:rPr>
              <a:t> Real time tracking the buses.</a:t>
            </a:r>
          </a:p>
          <a:p>
            <a:pPr eaLnBrk="1" hangingPunct="1">
              <a:buFontTx/>
              <a:buChar char="•"/>
            </a:pPr>
            <a:r>
              <a:rPr lang="tr-TR" sz="2400" b="0" smtClean="0">
                <a:latin typeface="Arial Rounded MT Bold"/>
              </a:rPr>
              <a:t> </a:t>
            </a:r>
            <a:r>
              <a:rPr lang="en-US" sz="2400" b="0" smtClean="0">
                <a:latin typeface="Arial Rounded MT Bold"/>
              </a:rPr>
              <a:t>Drivers working time data gathered</a:t>
            </a:r>
          </a:p>
          <a:p>
            <a:pPr eaLnBrk="1" hangingPunct="1">
              <a:buFontTx/>
              <a:buChar char="•"/>
            </a:pPr>
            <a:r>
              <a:rPr lang="en-US" sz="2400" b="0" smtClean="0">
                <a:latin typeface="Arial Rounded MT Bold"/>
              </a:rPr>
              <a:t> Obeying the rules as speed limits, lay </a:t>
            </a:r>
            <a:r>
              <a:rPr lang="tr-TR" sz="2400" b="0" smtClean="0">
                <a:latin typeface="Arial Rounded MT Bold"/>
              </a:rPr>
              <a:t>      </a:t>
            </a:r>
            <a:r>
              <a:rPr lang="en-US" sz="2400" b="0" smtClean="0">
                <a:latin typeface="Arial Rounded MT Bold"/>
              </a:rPr>
              <a:t>time at stops, etc.  </a:t>
            </a:r>
            <a:r>
              <a:rPr lang="tr-TR" sz="2400" b="0" smtClean="0">
                <a:latin typeface="Arial Rounded MT Bold"/>
              </a:rPr>
              <a:t>c</a:t>
            </a:r>
            <a:r>
              <a:rPr lang="en-US" sz="2400" b="0" smtClean="0">
                <a:latin typeface="Arial Rounded MT Bold"/>
              </a:rPr>
              <a:t>an be checked.</a:t>
            </a:r>
          </a:p>
          <a:p>
            <a:pPr eaLnBrk="1" hangingPunct="1"/>
            <a:r>
              <a:rPr lang="en-US" sz="2400" b="0" smtClean="0">
                <a:latin typeface="Arial Rounded MT Bold"/>
              </a:rPr>
              <a:t>•  Driver can notify center for help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RESULTS</a:t>
            </a:r>
          </a:p>
        </p:txBody>
      </p:sp>
      <p:sp>
        <p:nvSpPr>
          <p:cNvPr id="67586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5486400" cy="41798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Automated  control on drivers and passengers</a:t>
            </a:r>
          </a:p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 More effective use of fleet</a:t>
            </a:r>
          </a:p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 Effective control of  bus lines and planning</a:t>
            </a:r>
          </a:p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 Savings on cost of fuel and personnel</a:t>
            </a:r>
          </a:p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  </a:t>
            </a:r>
            <a:r>
              <a:rPr lang="tr-TR" b="0" smtClean="0">
                <a:latin typeface="Arial Rounded MT Bold"/>
              </a:rPr>
              <a:t>I</a:t>
            </a:r>
            <a:r>
              <a:rPr lang="en-US" b="0" smtClean="0">
                <a:latin typeface="Arial Rounded MT Bold"/>
              </a:rPr>
              <a:t>nstant knowledge of any  vehicle failures or road problems</a:t>
            </a:r>
          </a:p>
          <a:p>
            <a:pPr eaLnBrk="1" hangingPunct="1">
              <a:buFontTx/>
              <a:buChar char="•"/>
            </a:pPr>
            <a:r>
              <a:rPr lang="en-US" b="0" smtClean="0">
                <a:latin typeface="Arial Rounded MT Bold"/>
              </a:rPr>
              <a:t> Route control  and  checking the bus line in past</a:t>
            </a:r>
            <a:endParaRPr lang="tr-TR" b="0" smtClean="0">
              <a:latin typeface="Arial Rounded MT Bold"/>
            </a:endParaRPr>
          </a:p>
          <a:p>
            <a:pPr eaLnBrk="1" hangingPunct="1">
              <a:buFontTx/>
              <a:buChar char="•"/>
            </a:pPr>
            <a:r>
              <a:rPr lang="tr-TR" b="0" smtClean="0">
                <a:latin typeface="Arial Rounded MT Bold"/>
              </a:rPr>
              <a:t>  For future, t</a:t>
            </a:r>
            <a:r>
              <a:rPr lang="en-US" b="0" smtClean="0">
                <a:latin typeface="Arial Rounded MT Bold"/>
              </a:rPr>
              <a:t>his system will be integrated with the Traffic Signalling System</a:t>
            </a:r>
            <a:r>
              <a:rPr lang="tr-TR" b="0" smtClean="0">
                <a:latin typeface="Arial Rounded MT Bold"/>
              </a:rPr>
              <a:t> to allow PT priority.</a:t>
            </a:r>
            <a:endParaRPr lang="en-US" b="0" smtClean="0">
              <a:latin typeface="Arial Rounded MT Bold"/>
            </a:endParaRPr>
          </a:p>
          <a:p>
            <a:pPr eaLnBrk="1" hangingPunct="1">
              <a:buFontTx/>
              <a:buChar char="•"/>
            </a:pPr>
            <a:endParaRPr lang="en-US" b="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838200" y="2157413"/>
            <a:ext cx="495776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b="1" i="1">
                <a:latin typeface="Helvetica" pitchFamily="34" charset="0"/>
              </a:rPr>
              <a:t>Thank you!</a:t>
            </a:r>
          </a:p>
          <a:p>
            <a:pPr>
              <a:spcBef>
                <a:spcPct val="50000"/>
              </a:spcBef>
            </a:pPr>
            <a:endParaRPr lang="de-DE" sz="1800" i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600" b="1">
                <a:latin typeface="Helvetica" pitchFamily="34" charset="0"/>
              </a:rPr>
              <a:t>For further information, please contact:</a:t>
            </a:r>
            <a:endParaRPr lang="tr-TR" sz="1600" b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tr-TR" sz="1600" b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1600" b="1">
                <a:latin typeface="Helvetica" pitchFamily="34" charset="0"/>
              </a:rPr>
              <a:t>ulasim@kocaeli.bel.tr</a:t>
            </a:r>
          </a:p>
          <a:p>
            <a:pPr>
              <a:spcBef>
                <a:spcPct val="50000"/>
              </a:spcBef>
            </a:pPr>
            <a:endParaRPr lang="tr-TR" sz="1600" b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tr-TR" sz="1600" b="1">
                <a:latin typeface="Helvetica" pitchFamily="34" charset="0"/>
              </a:rPr>
              <a:t>www.twitter.com/kocaeliulasim</a:t>
            </a:r>
            <a:endParaRPr lang="de-DE" sz="1600" b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endParaRPr lang="de-DE" sz="1600">
              <a:latin typeface="Helvetica" pitchFamily="34" charset="0"/>
            </a:endParaRPr>
          </a:p>
        </p:txBody>
      </p:sp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6527800" y="0"/>
            <a:ext cx="261620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68611" name="Picture 7" descr="EU_lef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5084763"/>
            <a:ext cx="16176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10" descr="21_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1978025"/>
            <a:ext cx="219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1" descr="24_Civi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989138"/>
            <a:ext cx="232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LOCATION OF KOCAELI</a:t>
            </a:r>
          </a:p>
        </p:txBody>
      </p:sp>
      <p:sp>
        <p:nvSpPr>
          <p:cNvPr id="1945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US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US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US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US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US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</a:p>
        </p:txBody>
      </p:sp>
      <p:pic>
        <p:nvPicPr>
          <p:cNvPr id="19460" name="5 Resim" descr="uydugoogl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3698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6 Resim" descr="uydugoogl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125" y="3213100"/>
            <a:ext cx="7254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Yuvarlatılmış Dikdörtgen"/>
          <p:cNvSpPr/>
          <p:nvPr/>
        </p:nvSpPr>
        <p:spPr>
          <a:xfrm>
            <a:off x="1692275" y="2636838"/>
            <a:ext cx="647700" cy="3603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Oval"/>
          <p:cNvSpPr/>
          <p:nvPr/>
        </p:nvSpPr>
        <p:spPr>
          <a:xfrm>
            <a:off x="4067175" y="4076700"/>
            <a:ext cx="433388" cy="36036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2 İçerik Yer Tutucusu"/>
          <p:cNvSpPr txBox="1">
            <a:spLocks/>
          </p:cNvSpPr>
          <p:nvPr/>
        </p:nvSpPr>
        <p:spPr>
          <a:xfrm>
            <a:off x="3995738" y="1268413"/>
            <a:ext cx="4635500" cy="1655762"/>
          </a:xfrm>
          <a:prstGeom prst="rect">
            <a:avLst/>
          </a:prstGeom>
        </p:spPr>
        <p:txBody>
          <a:bodyPr lIns="142911" tIns="71455" rIns="142911" bIns="71455">
            <a:normAutofit/>
          </a:bodyPr>
          <a:lstStyle/>
          <a:p>
            <a:pPr marL="804289" indent="-804289" defTabSz="142911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Area 3.418 km²</a:t>
            </a:r>
          </a:p>
          <a:p>
            <a:pPr marL="804289" indent="-804289" defTabSz="1429115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marL="804289" indent="-804289" defTabSz="142911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Population 1.601.000 – 468 </a:t>
            </a:r>
            <a:r>
              <a:rPr lang="en-US" sz="1600" dirty="0" err="1">
                <a:latin typeface="+mn-lt"/>
              </a:rPr>
              <a:t>kişi</a:t>
            </a:r>
            <a:r>
              <a:rPr lang="en-US" sz="1600" dirty="0">
                <a:latin typeface="+mn-lt"/>
              </a:rPr>
              <a:t> / km2</a:t>
            </a:r>
          </a:p>
          <a:p>
            <a:pPr marL="804289" indent="-804289" defTabSz="1429115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</a:endParaRPr>
          </a:p>
          <a:p>
            <a:pPr marL="804289" indent="-804289" defTabSz="142911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Annual population growth rate  ‰21,28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POPULATION DISTRIBUTION</a:t>
            </a:r>
            <a:endParaRPr lang="en-GB" sz="2400" smtClean="0"/>
          </a:p>
        </p:txBody>
      </p:sp>
      <p:sp>
        <p:nvSpPr>
          <p:cNvPr id="2150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21508" name="Picture 3" descr="C:\Documents and Settings\Erdem\Desktop\ortak\sunum için\3D_NFS-IST-OGR\NUF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82962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Metin kutusu"/>
          <p:cNvSpPr txBox="1">
            <a:spLocks noChangeArrowheads="1"/>
          </p:cNvSpPr>
          <p:nvPr/>
        </p:nvSpPr>
        <p:spPr bwMode="auto">
          <a:xfrm>
            <a:off x="323850" y="3068638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latin typeface="Arial" charset="0"/>
                <a:cs typeface="Arial" charset="0"/>
              </a:rPr>
              <a:t>GEBZE</a:t>
            </a:r>
          </a:p>
        </p:txBody>
      </p:sp>
      <p:sp>
        <p:nvSpPr>
          <p:cNvPr id="21510" name="7 Metin kutusu"/>
          <p:cNvSpPr txBox="1">
            <a:spLocks noChangeArrowheads="1"/>
          </p:cNvSpPr>
          <p:nvPr/>
        </p:nvSpPr>
        <p:spPr bwMode="auto">
          <a:xfrm>
            <a:off x="4716463" y="249237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>
                <a:latin typeface="Arial" charset="0"/>
                <a:cs typeface="Arial" charset="0"/>
              </a:rPr>
              <a:t>İZMİT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DAILY TOTAL TRIP</a:t>
            </a:r>
            <a:endParaRPr lang="en-GB" sz="2400" smtClean="0"/>
          </a:p>
        </p:txBody>
      </p:sp>
      <p:sp>
        <p:nvSpPr>
          <p:cNvPr id="2355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23556" name="17 İçerik Yer Tutucusu" descr="ALTLIK.jpg"/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23963" y="1368425"/>
            <a:ext cx="6480175" cy="4859338"/>
          </a:xfrm>
        </p:spPr>
      </p:pic>
      <p:sp>
        <p:nvSpPr>
          <p:cNvPr id="7" name="6 Akış Çizelgesi: Öteki İşlem"/>
          <p:cNvSpPr/>
          <p:nvPr/>
        </p:nvSpPr>
        <p:spPr>
          <a:xfrm>
            <a:off x="2339975" y="3068638"/>
            <a:ext cx="4535488" cy="1800225"/>
          </a:xfrm>
          <a:prstGeom prst="flowChartAlternateProcess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 err="1"/>
              <a:t>Daily</a:t>
            </a:r>
            <a:r>
              <a:rPr lang="tr-TR" sz="2800" b="1" dirty="0"/>
              <a:t> Total </a:t>
            </a:r>
            <a:r>
              <a:rPr lang="tr-TR" sz="2800" b="1" dirty="0" err="1"/>
              <a:t>Trip</a:t>
            </a:r>
            <a:endParaRPr lang="tr-TR" sz="2800" b="1" dirty="0"/>
          </a:p>
          <a:p>
            <a:pPr algn="ctr">
              <a:defRPr/>
            </a:pPr>
            <a:r>
              <a:rPr lang="tr-TR" sz="2800" b="1" dirty="0"/>
              <a:t>2.605.758</a:t>
            </a:r>
          </a:p>
          <a:p>
            <a:pPr algn="ctr">
              <a:defRPr/>
            </a:pPr>
            <a:r>
              <a:rPr lang="tr-TR" sz="2800" b="1" dirty="0" err="1"/>
              <a:t>Average</a:t>
            </a:r>
            <a:r>
              <a:rPr lang="tr-TR" sz="2800" b="1" dirty="0"/>
              <a:t> </a:t>
            </a:r>
            <a:r>
              <a:rPr lang="tr-TR" sz="2800" b="1" dirty="0" err="1"/>
              <a:t>trip</a:t>
            </a:r>
            <a:r>
              <a:rPr lang="tr-TR" sz="2800" b="1" dirty="0"/>
              <a:t> rate</a:t>
            </a:r>
          </a:p>
          <a:p>
            <a:pPr algn="ctr">
              <a:defRPr/>
            </a:pPr>
            <a:r>
              <a:rPr lang="tr-TR" sz="2800" b="1" dirty="0"/>
              <a:t> 1,55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TRIP DISTRIBUTION</a:t>
            </a:r>
            <a:endParaRPr lang="en-GB" sz="2400" smtClean="0"/>
          </a:p>
        </p:txBody>
      </p:sp>
      <p:sp>
        <p:nvSpPr>
          <p:cNvPr id="2560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graphicFrame>
        <p:nvGraphicFramePr>
          <p:cNvPr id="8" name="Chart 2"/>
          <p:cNvGraphicFramePr>
            <a:graphicFrameLocks noGrp="1"/>
          </p:cNvGraphicFramePr>
          <p:nvPr>
            <p:ph idx="4294967295"/>
          </p:nvPr>
        </p:nvGraphicFramePr>
        <p:xfrm>
          <a:off x="611560" y="1340768"/>
          <a:ext cx="792088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5" name="1 Metin kutusu"/>
          <p:cNvSpPr txBox="1">
            <a:spLocks noChangeArrowheads="1"/>
          </p:cNvSpPr>
          <p:nvPr/>
        </p:nvSpPr>
        <p:spPr bwMode="auto">
          <a:xfrm>
            <a:off x="5292725" y="2060575"/>
            <a:ext cx="2951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PRIVATE CAR % 18,9</a:t>
            </a:r>
          </a:p>
        </p:txBody>
      </p:sp>
      <p:sp>
        <p:nvSpPr>
          <p:cNvPr id="25606" name="1 Metin kutusu"/>
          <p:cNvSpPr txBox="1">
            <a:spLocks noChangeArrowheads="1"/>
          </p:cNvSpPr>
          <p:nvPr/>
        </p:nvSpPr>
        <p:spPr bwMode="auto">
          <a:xfrm>
            <a:off x="5508625" y="2924175"/>
            <a:ext cx="29511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PUBLIC TRANSPORTATION</a:t>
            </a:r>
          </a:p>
          <a:p>
            <a:pPr algn="ctr"/>
            <a:r>
              <a:rPr lang="tr-TR" sz="2000" b="1">
                <a:latin typeface="Helvetica" pitchFamily="34" charset="0"/>
              </a:rPr>
              <a:t> % 21,5</a:t>
            </a:r>
          </a:p>
        </p:txBody>
      </p:sp>
      <p:sp>
        <p:nvSpPr>
          <p:cNvPr id="25607" name="1 Metin kutusu"/>
          <p:cNvSpPr txBox="1">
            <a:spLocks noChangeArrowheads="1"/>
          </p:cNvSpPr>
          <p:nvPr/>
        </p:nvSpPr>
        <p:spPr bwMode="auto">
          <a:xfrm>
            <a:off x="3492500" y="4724400"/>
            <a:ext cx="29511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SERVICE % 14,8</a:t>
            </a:r>
          </a:p>
        </p:txBody>
      </p:sp>
      <p:sp>
        <p:nvSpPr>
          <p:cNvPr id="25608" name="1 Metin kutusu"/>
          <p:cNvSpPr txBox="1">
            <a:spLocks noChangeArrowheads="1"/>
          </p:cNvSpPr>
          <p:nvPr/>
        </p:nvSpPr>
        <p:spPr bwMode="auto">
          <a:xfrm>
            <a:off x="1763713" y="5589588"/>
            <a:ext cx="24479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SEAWAYS %0,1</a:t>
            </a:r>
          </a:p>
        </p:txBody>
      </p:sp>
      <p:sp>
        <p:nvSpPr>
          <p:cNvPr id="25609" name="1 Metin kutusu"/>
          <p:cNvSpPr txBox="1">
            <a:spLocks noChangeArrowheads="1"/>
          </p:cNvSpPr>
          <p:nvPr/>
        </p:nvSpPr>
        <p:spPr bwMode="auto">
          <a:xfrm>
            <a:off x="1331913" y="5157788"/>
            <a:ext cx="1727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TRAIN %0,7</a:t>
            </a:r>
          </a:p>
        </p:txBody>
      </p:sp>
      <p:sp>
        <p:nvSpPr>
          <p:cNvPr id="25610" name="1 Metin kutusu"/>
          <p:cNvSpPr txBox="1">
            <a:spLocks noChangeArrowheads="1"/>
          </p:cNvSpPr>
          <p:nvPr/>
        </p:nvSpPr>
        <p:spPr bwMode="auto">
          <a:xfrm>
            <a:off x="827088" y="4652963"/>
            <a:ext cx="19796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000" b="1">
                <a:latin typeface="Helvetica" pitchFamily="34" charset="0"/>
              </a:rPr>
              <a:t>OTHERS %2,1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5867400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PRIVATE BUSES</a:t>
            </a:r>
            <a:endParaRPr lang="en-GB" sz="2400" smtClean="0"/>
          </a:p>
        </p:txBody>
      </p:sp>
      <p:sp>
        <p:nvSpPr>
          <p:cNvPr id="2765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sp>
        <p:nvSpPr>
          <p:cNvPr id="27652" name="6 Metin kutusu"/>
          <p:cNvSpPr txBox="1">
            <a:spLocks noChangeArrowheads="1"/>
          </p:cNvSpPr>
          <p:nvPr/>
        </p:nvSpPr>
        <p:spPr bwMode="auto">
          <a:xfrm>
            <a:off x="684213" y="1628775"/>
            <a:ext cx="74882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/>
              <a:t>2071 PRIVATE BUSES</a:t>
            </a:r>
          </a:p>
          <a:p>
            <a:pPr>
              <a:buFont typeface="Wingdings" pitchFamily="2" charset="2"/>
              <a:buChar char="v"/>
            </a:pPr>
            <a:r>
              <a:rPr lang="tr-TR"/>
              <a:t>127 MUNICIPAL BUSES</a:t>
            </a:r>
          </a:p>
          <a:p>
            <a:pPr>
              <a:buFont typeface="Wingdings" pitchFamily="2" charset="2"/>
              <a:buChar char="v"/>
            </a:pPr>
            <a:endParaRPr lang="tr-TR"/>
          </a:p>
          <a:p>
            <a:pPr>
              <a:buFont typeface="Wingdings" pitchFamily="2" charset="2"/>
              <a:buChar char="v"/>
            </a:pPr>
            <a:endParaRPr lang="tr-TR"/>
          </a:p>
          <a:p>
            <a:pPr>
              <a:buFont typeface="Wingdings" pitchFamily="2" charset="2"/>
              <a:buChar char="v"/>
            </a:pPr>
            <a:r>
              <a:rPr lang="tr-TR"/>
              <a:t>352 TOTAL LINE</a:t>
            </a:r>
          </a:p>
          <a:p>
            <a:pPr>
              <a:buFont typeface="Wingdings" pitchFamily="2" charset="2"/>
              <a:buChar char="v"/>
            </a:pPr>
            <a:r>
              <a:rPr lang="tr-TR"/>
              <a:t>11901 DAILY TOTAL TRIP</a:t>
            </a:r>
          </a:p>
          <a:p>
            <a:pPr>
              <a:buFont typeface="Wingdings" pitchFamily="2" charset="2"/>
              <a:buChar char="v"/>
            </a:pPr>
            <a:endParaRPr lang="tr-TR"/>
          </a:p>
          <a:p>
            <a:pPr>
              <a:buFont typeface="Wingdings" pitchFamily="2" charset="2"/>
              <a:buChar char="v"/>
            </a:pPr>
            <a:endParaRPr lang="tr-TR"/>
          </a:p>
          <a:p>
            <a:pPr>
              <a:buFont typeface="Wingdings" pitchFamily="2" charset="2"/>
              <a:buChar char="v"/>
            </a:pPr>
            <a:r>
              <a:rPr lang="tr-TR"/>
              <a:t>560.000 TOTAL DAILY PASSENGER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WHY WE NEED PUBLIC TRANSPORATION CONTROL CENTER</a:t>
            </a:r>
          </a:p>
        </p:txBody>
      </p:sp>
      <p:sp>
        <p:nvSpPr>
          <p:cNvPr id="29698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5775325" cy="3962400"/>
          </a:xfrm>
        </p:spPr>
        <p:txBody>
          <a:bodyPr/>
          <a:lstStyle/>
          <a:p>
            <a:pPr eaLnBrk="1" hangingPunct="1"/>
            <a:r>
              <a:rPr lang="tr-TR" sz="2400" smtClean="0"/>
              <a:t>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Passenger demands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Public information systems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Onboard passenger information systems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Timetable planning systems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Optimizing planning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Data analysis and reporting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tr-TR" sz="2400" smtClean="0"/>
              <a:t>Public Transportation Prioritization</a:t>
            </a:r>
          </a:p>
          <a:p>
            <a:pPr eaLnBrk="1" hangingPunct="1">
              <a:buFont typeface="Wingdings" pitchFamily="2" charset="2"/>
              <a:buChar char="ü"/>
            </a:pPr>
            <a:endParaRPr lang="tr-TR" sz="2400" smtClean="0"/>
          </a:p>
          <a:p>
            <a:pPr eaLnBrk="1" hangingPunct="1">
              <a:buFont typeface="Wingdings" pitchFamily="2" charset="2"/>
              <a:buChar char="ü"/>
            </a:pPr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6445250" y="446088"/>
            <a:ext cx="2698750" cy="6161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433388" y="620713"/>
            <a:ext cx="7739062" cy="685800"/>
          </a:xfrm>
        </p:spPr>
        <p:txBody>
          <a:bodyPr/>
          <a:lstStyle/>
          <a:p>
            <a:pPr eaLnBrk="1" hangingPunct="1"/>
            <a:r>
              <a:rPr lang="tr-TR" sz="2400" smtClean="0"/>
              <a:t>PUBLIC TRANSPORT CONTROL CENTER</a:t>
            </a:r>
            <a:endParaRPr lang="en-GB" sz="2400" smtClean="0"/>
          </a:p>
        </p:txBody>
      </p:sp>
      <p:sp>
        <p:nvSpPr>
          <p:cNvPr id="3072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 pitchFamily="34" charset="-128"/>
              </a:rPr>
              <a:t>CIVITAS Forum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 pitchFamily="34" charset="-128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 pitchFamily="34" charset="-128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 pitchFamily="34" charset="-128"/>
              <a:sym typeface="Wingdings 2" pitchFamily="18" charset="2"/>
            </a:endParaRPr>
          </a:p>
        </p:txBody>
      </p:sp>
      <p:pic>
        <p:nvPicPr>
          <p:cNvPr id="30724" name="5 Resim" descr="DSCN91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1368425"/>
            <a:ext cx="64801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575</Words>
  <Application>Microsoft Office PowerPoint</Application>
  <PresentationFormat>On-screen Show (4:3)</PresentationFormat>
  <Paragraphs>158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Times New Roman</vt:lpstr>
      <vt:lpstr>Arial</vt:lpstr>
      <vt:lpstr>Helvetica</vt:lpstr>
      <vt:lpstr>ＭＳ Ｐゴシック</vt:lpstr>
      <vt:lpstr>Wingdings</vt:lpstr>
      <vt:lpstr>Wingdings 2</vt:lpstr>
      <vt:lpstr>Arial Rounded MT Bold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Standarddesign</vt:lpstr>
      <vt:lpstr>Slide 1</vt:lpstr>
      <vt:lpstr>OUTLINE</vt:lpstr>
      <vt:lpstr>LOCATION OF KOCAELI</vt:lpstr>
      <vt:lpstr>POPULATION DISTRIBUTION</vt:lpstr>
      <vt:lpstr>DAILY TOTAL TRIP</vt:lpstr>
      <vt:lpstr>TRIP DISTRIBUTION</vt:lpstr>
      <vt:lpstr>PRIVATE BUSES</vt:lpstr>
      <vt:lpstr>WHY WE NEED PUBLIC TRANSPORATION CONTROL CENTER</vt:lpstr>
      <vt:lpstr>PUBLIC TRANSPORT CONTROL CENTER</vt:lpstr>
      <vt:lpstr>PUBLIC TRANSPORT CONTROL CENTER</vt:lpstr>
      <vt:lpstr>PUBLIC TRANSPORT CONTROL CENTER (GEBZE DISTRICT)</vt:lpstr>
      <vt:lpstr>WHAT ARE  THE FUNCTIONS OF PUBLIC TRANSPORATION CONTROL CENTRE?</vt:lpstr>
      <vt:lpstr>INSTANT CCTV</vt:lpstr>
      <vt:lpstr>SPEED CONTROL (Alarms)</vt:lpstr>
      <vt:lpstr>AVERAGE SPEED</vt:lpstr>
      <vt:lpstr>DETAILED SPEED REPORT</vt:lpstr>
      <vt:lpstr>BUS STOPS PASSING TIME</vt:lpstr>
      <vt:lpstr>BUS STOPS WAITING TIME</vt:lpstr>
      <vt:lpstr>BUS  STOPS  ON MAP</vt:lpstr>
      <vt:lpstr>TIMETABLE  Control of planned and real time travel </vt:lpstr>
      <vt:lpstr>BUSLINE ON MAP</vt:lpstr>
      <vt:lpstr>VEHICLES LAPS</vt:lpstr>
      <vt:lpstr>IN VEHICLE PASSENGER INFORMATION SYSTEMS</vt:lpstr>
      <vt:lpstr>OUTDOOR PASSENGER INFORMATION SYSTEMS</vt:lpstr>
      <vt:lpstr>CALL CENTER</vt:lpstr>
      <vt:lpstr>EMAIL – TWITTER - FACEBOOK</vt:lpstr>
      <vt:lpstr>RESULTS</vt:lpstr>
      <vt:lpstr>RESULTS</vt:lpstr>
      <vt:lpstr>Slide 29</vt:lpstr>
    </vt:vector>
  </TitlesOfParts>
  <Company>Forschungsgesellschaft Mobilität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Margit Braun</dc:creator>
  <cp:lastModifiedBy>Administrator</cp:lastModifiedBy>
  <cp:revision>112</cp:revision>
  <dcterms:created xsi:type="dcterms:W3CDTF">2005-02-15T12:56:09Z</dcterms:created>
  <dcterms:modified xsi:type="dcterms:W3CDTF">2012-09-15T08:44:01Z</dcterms:modified>
</cp:coreProperties>
</file>