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1" r:id="rId2"/>
    <p:sldId id="282" r:id="rId3"/>
    <p:sldId id="281" r:id="rId4"/>
    <p:sldId id="283" r:id="rId5"/>
    <p:sldId id="285" r:id="rId6"/>
    <p:sldId id="319" r:id="rId7"/>
    <p:sldId id="304" r:id="rId8"/>
    <p:sldId id="323" r:id="rId9"/>
    <p:sldId id="320" r:id="rId10"/>
    <p:sldId id="306" r:id="rId11"/>
    <p:sldId id="318" r:id="rId12"/>
    <p:sldId id="317" r:id="rId13"/>
    <p:sldId id="307" r:id="rId14"/>
    <p:sldId id="338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21" r:id="rId23"/>
    <p:sldId id="328" r:id="rId24"/>
    <p:sldId id="329" r:id="rId25"/>
    <p:sldId id="331" r:id="rId26"/>
    <p:sldId id="332" r:id="rId27"/>
    <p:sldId id="333" r:id="rId28"/>
    <p:sldId id="335" r:id="rId29"/>
    <p:sldId id="339" r:id="rId30"/>
    <p:sldId id="340" r:id="rId31"/>
    <p:sldId id="258" r:id="rId3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340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76642" autoAdjust="0"/>
  </p:normalViewPr>
  <p:slideViewPr>
    <p:cSldViewPr>
      <p:cViewPr varScale="1">
        <p:scale>
          <a:sx n="83" d="100"/>
          <a:sy n="83" d="100"/>
        </p:scale>
        <p:origin x="-7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45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FFB500-DC01-436E-8CA6-3DF33A7832C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C61E8A-A107-450A-A545-C01BA36010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C13AF-5988-4323-9206-AF1BD25944F0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CE4E9-F4E7-4528-BD80-95E115304E79}" type="slidenum">
              <a:rPr lang="de-DE" smtClean="0"/>
              <a:pPr/>
              <a:t>17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C3040-C493-4B10-A3BA-DE0C1A36169F}" type="slidenum">
              <a:rPr lang="de-DE" smtClean="0"/>
              <a:pPr/>
              <a:t>18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320CB-8E69-419F-95B3-745C1E4BA490}" type="slidenum">
              <a:rPr lang="de-DE" smtClean="0"/>
              <a:pPr/>
              <a:t>19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83012-8D3F-4251-B9C8-FA08E039E09A}" type="slidenum">
              <a:rPr lang="de-DE" smtClean="0"/>
              <a:pPr/>
              <a:t>20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BEDB3-5247-4F1A-BB3C-FAFC66334207}" type="slidenum">
              <a:rPr lang="de-DE" smtClean="0"/>
              <a:pPr/>
              <a:t>21</a:t>
            </a:fld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A3B4C7-BF0D-4E26-A7F1-12A4F850002E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B854F-9B12-4EDC-A584-CE02387428D3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06E94A-FB27-4255-9413-D1A9DAA771F4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CEB23-4AD4-4DC1-943D-5134645A4816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B2CFA-986B-4779-ADBB-200470D289D2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6C97C-3A4F-40AC-908F-CBA6B1C8E4C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FFCA0-B71E-4A98-BB21-70F978485E93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9A1818-6163-4703-BD01-9CD31C5C5EA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1AB79D-B799-4BE3-AB22-B01B35D9F57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35A0D-16C9-439B-9BB9-A4C1D9335EF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86CC2-CCDE-4916-AC62-7B8A2C4FA6C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9DD608-9309-4FD1-A52C-039F436084A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3DA8AD-A501-48C6-BB25-3C4E43060801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0DE42-D681-4869-9EA9-6FCA4ECE5364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14288"/>
            <a:ext cx="2609850" cy="6858000"/>
          </a:xfrm>
          <a:prstGeom prst="rect">
            <a:avLst/>
          </a:prstGeom>
          <a:solidFill>
            <a:srgbClr val="1340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4" name="Picture 12" descr="civitas_keyimage_PPT_neu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162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civitas_t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42093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EU_rightb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084763"/>
            <a:ext cx="1689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4114800"/>
            <a:ext cx="41148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81550" y="990600"/>
            <a:ext cx="14668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424815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5867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28575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2057400"/>
            <a:ext cx="28575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2857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2057400"/>
            <a:ext cx="2857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90600"/>
            <a:ext cx="5867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57400"/>
            <a:ext cx="5867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GB" smtClean="0"/>
          </a:p>
          <a:p>
            <a:pPr lvl="1"/>
            <a:endParaRPr lang="en-GB" smtClean="0"/>
          </a:p>
        </p:txBody>
      </p:sp>
      <p:pic>
        <p:nvPicPr>
          <p:cNvPr id="1028" name="Picture 7" descr="rechter_balken_neu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527800" y="427038"/>
            <a:ext cx="26162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8" descr="fusszeile_grauer_balken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04800" y="6602413"/>
            <a:ext cx="622617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 descr="civitas_keyimage_PPT_neu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527800" y="401638"/>
            <a:ext cx="26162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580188"/>
            <a:ext cx="730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         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       ______     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 ______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_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_________ _ ____ ___ ____________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580188"/>
            <a:ext cx="7304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GB"/>
              <a:t>CIVITAS Forum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/>
              <a:t> </a:t>
            </a:r>
            <a:r>
              <a:rPr lang="en-GB">
                <a:sym typeface="Wingdings 2" pitchFamily="18" charset="2"/>
              </a:rPr>
              <a:t>17-19 October 2011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Funchal </a:t>
            </a:r>
            <a:r>
              <a:rPr lang="en-GB" sz="900">
                <a:latin typeface="Wingdings" pitchFamily="2" charset="2"/>
                <a:sym typeface="Wingdings 2" pitchFamily="18" charset="2"/>
              </a:rPr>
              <a:t>l</a:t>
            </a:r>
            <a:r>
              <a:rPr lang="en-GB">
                <a:sym typeface="Wingdings 2" pitchFamily="18" charset="2"/>
              </a:rPr>
              <a:t> </a:t>
            </a:r>
            <a:r>
              <a:rPr lang="en-GB">
                <a:solidFill>
                  <a:srgbClr val="FF0000"/>
                </a:solidFill>
                <a:sym typeface="Wingdings 2" pitchFamily="18" charset="2"/>
              </a:rPr>
              <a:t>presenter’s name and organisation</a:t>
            </a:r>
            <a:endParaRPr lang="de-DE">
              <a:solidFill>
                <a:srgbClr val="FF0000"/>
              </a:solidFill>
              <a:sym typeface="Wingdings 2" pitchFamily="18" charset="2"/>
            </a:endParaRPr>
          </a:p>
        </p:txBody>
      </p:sp>
      <p:pic>
        <p:nvPicPr>
          <p:cNvPr id="1032" name="Picture 17" descr="CIVITAS_kl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55650" y="0"/>
            <a:ext cx="83883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2200" b="1">
          <a:solidFill>
            <a:srgbClr val="134095"/>
          </a:solidFill>
          <a:latin typeface="Helvetic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134095"/>
        </a:buClr>
        <a:buSzPct val="135000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377825" algn="l" rtl="0" eaLnBrk="0" fontAlgn="base" hangingPunct="0">
        <a:spcBef>
          <a:spcPct val="50000"/>
        </a:spcBef>
        <a:spcAft>
          <a:spcPct val="0"/>
        </a:spcAft>
        <a:buClr>
          <a:srgbClr val="134095"/>
        </a:buClr>
        <a:buSzPct val="130000"/>
        <a:buChar char="•"/>
        <a:defRPr sz="1700">
          <a:solidFill>
            <a:schemeClr val="tx1"/>
          </a:solidFill>
          <a:latin typeface="+mn-lt"/>
        </a:defRPr>
      </a:lvl2pPr>
      <a:lvl3pPr marL="987425" indent="-228600" algn="l" rtl="0" eaLnBrk="0" fontAlgn="base" hangingPunct="0">
        <a:spcBef>
          <a:spcPct val="3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3pPr>
      <a:lvl4pPr marL="16954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imes New Roman" pitchFamily="18" charset="0"/>
        </a:defRPr>
      </a:lvl4pPr>
      <a:lvl5pPr marL="211455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www.staticwhich.co.uk/media/images/in-content/city-car-club-has-acquired-whizzgo-185679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700338" y="3716338"/>
            <a:ext cx="6264275" cy="2592387"/>
          </a:xfrm>
          <a:solidFill>
            <a:schemeClr val="bg1"/>
          </a:solidFill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</a:pPr>
            <a:r>
              <a:rPr lang="en-GB" sz="2000" smtClean="0"/>
              <a:t>Advantages and Disadvantages of Using Hybrid Cars in a Car Sharing Club in Bath</a:t>
            </a:r>
            <a:endParaRPr lang="de-DE" sz="2000" smtClean="0"/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de-DE" b="0" smtClean="0"/>
              <a:t>CIVITAS Forum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endParaRPr lang="de-DE" sz="1600" b="0" smtClean="0"/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de-DE" sz="1600" b="0" smtClean="0"/>
              <a:t>Prof. Graham Parkhurst, </a:t>
            </a:r>
            <a:r>
              <a:rPr lang="en-GB" sz="1600" b="0" smtClean="0"/>
              <a:t>University of the West of England, Bristol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de-DE" sz="1600" b="0" smtClean="0"/>
              <a:t>24-26 September 2012</a:t>
            </a:r>
          </a:p>
          <a:p>
            <a:pPr eaLnBrk="1" hangingPunct="1">
              <a:spcBef>
                <a:spcPct val="50000"/>
              </a:spcBef>
              <a:buClrTx/>
              <a:buSzTx/>
            </a:pPr>
            <a:r>
              <a:rPr lang="de-DE" sz="1600" b="0" smtClean="0"/>
              <a:t>Vitoria-Gasteiz, Spain</a:t>
            </a:r>
            <a:endParaRPr lang="en-GB" sz="1600" b="0" smtClean="0">
              <a:solidFill>
                <a:srgbClr val="FF0000"/>
              </a:solidFill>
            </a:endParaRPr>
          </a:p>
        </p:txBody>
      </p:sp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5661025"/>
            <a:ext cx="1628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6711950" cy="685800"/>
          </a:xfrm>
        </p:spPr>
        <p:txBody>
          <a:bodyPr/>
          <a:lstStyle/>
          <a:p>
            <a:pPr eaLnBrk="1" hangingPunct="1"/>
            <a:r>
              <a:rPr lang="pt-PT" sz="3200" smtClean="0"/>
              <a:t>3. CBA Approach</a:t>
            </a:r>
            <a:endParaRPr lang="en-GB" sz="3200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6156325" cy="5040312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800" smtClean="0">
                <a:latin typeface="Arial" charset="0"/>
                <a:cs typeface="Arial" charset="0"/>
              </a:rPr>
              <a:t>Comparison of hybrid with BAU vehicle (GM Astra)</a:t>
            </a:r>
          </a:p>
          <a:p>
            <a:pPr lvl="1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800" smtClean="0">
                <a:latin typeface="Arial" charset="0"/>
                <a:cs typeface="Arial" charset="0"/>
              </a:rPr>
              <a:t>Over 5 years </a:t>
            </a:r>
          </a:p>
          <a:p>
            <a:pPr lvl="1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800" smtClean="0">
                <a:latin typeface="Arial" charset="0"/>
                <a:cs typeface="Arial" charset="0"/>
              </a:rPr>
              <a:t>For fixed distance</a:t>
            </a:r>
          </a:p>
          <a:p>
            <a:pPr lvl="1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800" smtClean="0"/>
              <a:t>Discount rate 3.5%</a:t>
            </a:r>
          </a:p>
          <a:p>
            <a:pPr lvl="2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700" smtClean="0"/>
              <a:t>sensitivity 2% / 5.5%</a:t>
            </a:r>
            <a:endParaRPr lang="en-GB" sz="2800" smtClean="0"/>
          </a:p>
          <a:p>
            <a:pPr lvl="1" eaLnBrk="1" hangingPunct="1">
              <a:lnSpc>
                <a:spcPct val="120000"/>
              </a:lnSpc>
              <a:buFont typeface="Courier New" pitchFamily="49" charset="0"/>
              <a:buChar char="o"/>
            </a:pPr>
            <a:endParaRPr lang="en-GB" sz="280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2800" smtClean="0">
              <a:latin typeface="Arial" charset="0"/>
              <a:cs typeface="Arial" charset="0"/>
            </a:endParaRPr>
          </a:p>
          <a:p>
            <a:pPr eaLnBrk="1" hangingPunct="1"/>
            <a:endParaRPr lang="en-GB" sz="2800" smtClean="0">
              <a:latin typeface="Arial" charset="0"/>
              <a:cs typeface="Arial" charset="0"/>
            </a:endParaRPr>
          </a:p>
        </p:txBody>
      </p:sp>
      <p:sp>
        <p:nvSpPr>
          <p:cNvPr id="31747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  <p:pic>
        <p:nvPicPr>
          <p:cNvPr id="31748" name="il_fi" descr="http://www.staticwhich.co.uk/media/images/in-content/city-car-club-has-acquired-whizzgo-185679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538663" y="3529013"/>
            <a:ext cx="4605337" cy="30686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-36513" y="44450"/>
            <a:ext cx="6711951" cy="685800"/>
          </a:xfrm>
        </p:spPr>
        <p:txBody>
          <a:bodyPr/>
          <a:lstStyle/>
          <a:p>
            <a:pPr eaLnBrk="1" hangingPunct="1"/>
            <a:r>
              <a:rPr lang="pt-PT" sz="3200" smtClean="0"/>
              <a:t>Cost Benefit Analysis NPV Inputs</a:t>
            </a:r>
            <a:endParaRPr lang="en-GB" sz="3200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79388" y="836613"/>
            <a:ext cx="6192837" cy="6021387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800" smtClean="0">
                <a:latin typeface="Arial" charset="0"/>
                <a:cs typeface="Arial" charset="0"/>
              </a:rPr>
              <a:t>Lease costs</a:t>
            </a:r>
          </a:p>
          <a:p>
            <a:pPr lvl="1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800" smtClean="0">
                <a:latin typeface="Arial" charset="0"/>
                <a:cs typeface="Arial" charset="0"/>
              </a:rPr>
              <a:t>Fuel costs</a:t>
            </a:r>
          </a:p>
          <a:p>
            <a:pPr lvl="2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400" smtClean="0">
                <a:latin typeface="Arial" charset="0"/>
                <a:cs typeface="Arial" charset="0"/>
              </a:rPr>
              <a:t>Derived from distance travelled</a:t>
            </a:r>
          </a:p>
          <a:p>
            <a:pPr lvl="1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800" smtClean="0">
                <a:latin typeface="Arial" charset="0"/>
                <a:cs typeface="Arial" charset="0"/>
              </a:rPr>
              <a:t>Emissions social costs</a:t>
            </a:r>
          </a:p>
          <a:p>
            <a:pPr lvl="2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400" smtClean="0">
                <a:latin typeface="Arial" charset="0"/>
                <a:cs typeface="Arial" charset="0"/>
              </a:rPr>
              <a:t>CO</a:t>
            </a:r>
            <a:r>
              <a:rPr lang="en-GB" sz="2400" baseline="-25000" smtClean="0">
                <a:latin typeface="Arial" charset="0"/>
                <a:cs typeface="Arial" charset="0"/>
              </a:rPr>
              <a:t>2</a:t>
            </a:r>
            <a:r>
              <a:rPr lang="en-GB" sz="2400" smtClean="0">
                <a:latin typeface="Arial" charset="0"/>
                <a:cs typeface="Arial" charset="0"/>
              </a:rPr>
              <a:t>, NOx, PM</a:t>
            </a:r>
          </a:p>
          <a:p>
            <a:pPr lvl="2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400" smtClean="0">
                <a:latin typeface="Arial" charset="0"/>
                <a:cs typeface="Arial" charset="0"/>
              </a:rPr>
              <a:t>official test data</a:t>
            </a:r>
          </a:p>
          <a:p>
            <a:pPr lvl="2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400" smtClean="0">
                <a:latin typeface="Arial" charset="0"/>
                <a:cs typeface="Arial" charset="0"/>
              </a:rPr>
              <a:t>UK Government external cost factors</a:t>
            </a:r>
          </a:p>
          <a:p>
            <a:pPr lvl="2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400" smtClean="0">
                <a:latin typeface="Arial" charset="0"/>
                <a:cs typeface="Arial" charset="0"/>
              </a:rPr>
              <a:t>sensitivity analysis: -20% +20%</a:t>
            </a:r>
          </a:p>
          <a:p>
            <a:pPr eaLnBrk="1" hangingPunct="1">
              <a:lnSpc>
                <a:spcPct val="120000"/>
              </a:lnSpc>
            </a:pPr>
            <a:endParaRPr lang="en-GB" sz="2800" smtClean="0">
              <a:latin typeface="Arial" charset="0"/>
              <a:cs typeface="Arial" charset="0"/>
            </a:endParaRPr>
          </a:p>
          <a:p>
            <a:pPr eaLnBrk="1" hangingPunct="1"/>
            <a:endParaRPr lang="en-GB" sz="2800" smtClean="0">
              <a:latin typeface="Arial" charset="0"/>
              <a:cs typeface="Arial" charset="0"/>
            </a:endParaRPr>
          </a:p>
        </p:txBody>
      </p:sp>
      <p:sp>
        <p:nvSpPr>
          <p:cNvPr id="32771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/>
          <p:cNvSpPr>
            <a:spLocks noGrp="1"/>
          </p:cNvSpPr>
          <p:nvPr>
            <p:ph type="title"/>
          </p:nvPr>
        </p:nvSpPr>
        <p:spPr>
          <a:xfrm>
            <a:off x="381000" y="549275"/>
            <a:ext cx="5867400" cy="685800"/>
          </a:xfrm>
        </p:spPr>
        <p:txBody>
          <a:bodyPr/>
          <a:lstStyle/>
          <a:p>
            <a:pPr eaLnBrk="1" hangingPunct="1"/>
            <a:r>
              <a:rPr lang="en-GB" sz="3200" smtClean="0"/>
              <a:t>CBA Findings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388" y="1412875"/>
            <a:ext cx="6264275" cy="4895850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800" smtClean="0">
                <a:latin typeface="Arial" charset="0"/>
                <a:cs typeface="Arial" charset="0"/>
              </a:rPr>
              <a:t>NPV per vehicle = £179.41</a:t>
            </a:r>
          </a:p>
          <a:p>
            <a:pPr lvl="2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700" smtClean="0">
                <a:latin typeface="Arial" charset="0"/>
                <a:cs typeface="Arial" charset="0"/>
              </a:rPr>
              <a:t>£1076.46 for six car fleet</a:t>
            </a:r>
          </a:p>
          <a:p>
            <a:pPr lvl="2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700" smtClean="0">
                <a:latin typeface="Arial" charset="0"/>
                <a:cs typeface="Arial" charset="0"/>
              </a:rPr>
              <a:t>Sensitivity range £949.56-£1157.52</a:t>
            </a:r>
          </a:p>
          <a:p>
            <a:pPr lvl="1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800" smtClean="0">
                <a:latin typeface="Arial" charset="0"/>
                <a:cs typeface="Arial" charset="0"/>
              </a:rPr>
              <a:t>Operating costs 75% of difference</a:t>
            </a:r>
          </a:p>
          <a:p>
            <a:pPr lvl="2" eaLnBrk="1" hangingPunct="1"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700" smtClean="0">
                <a:solidFill>
                  <a:srgbClr val="FF0000"/>
                </a:solidFill>
                <a:latin typeface="Arial" charset="0"/>
                <a:cs typeface="Arial" charset="0"/>
              </a:rPr>
              <a:t>Higher hybrid lease costs more than offset by fuel savings</a:t>
            </a:r>
          </a:p>
        </p:txBody>
      </p:sp>
      <p:sp>
        <p:nvSpPr>
          <p:cNvPr id="33795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09538" y="44450"/>
            <a:ext cx="6046787" cy="936625"/>
          </a:xfrm>
        </p:spPr>
        <p:txBody>
          <a:bodyPr/>
          <a:lstStyle/>
          <a:p>
            <a:pPr eaLnBrk="1" hangingPunct="1"/>
            <a:r>
              <a:rPr lang="pt-PT" sz="3200" smtClean="0"/>
              <a:t>4 Web Survey of All Members</a:t>
            </a:r>
            <a:endParaRPr lang="en-GB" sz="3200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79388" y="981075"/>
            <a:ext cx="6069012" cy="4679950"/>
          </a:xfrm>
        </p:spPr>
        <p:txBody>
          <a:bodyPr/>
          <a:lstStyle/>
          <a:p>
            <a:pPr eaLnBrk="1" hangingPunct="1"/>
            <a:r>
              <a:rPr lang="pt-PT" sz="2400" smtClean="0"/>
              <a:t>108 respondents (approx. 25%)</a:t>
            </a:r>
          </a:p>
          <a:p>
            <a:pPr eaLnBrk="1" hangingPunct="1"/>
            <a:r>
              <a:rPr lang="pt-PT" sz="2400" smtClean="0"/>
              <a:t>Assessment of Indicators: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PT" sz="2000" smtClean="0"/>
              <a:t>12</a:t>
            </a:r>
            <a:r>
              <a:rPr lang="en-GB" sz="2000" smtClean="0"/>
              <a:t> </a:t>
            </a:r>
            <a:r>
              <a:rPr lang="pt-PT" sz="2000" smtClean="0"/>
              <a:t>Noise perception</a:t>
            </a:r>
            <a:endParaRPr lang="en-GB" sz="2000" smtClean="0"/>
          </a:p>
          <a:p>
            <a:pPr lvl="1" eaLnBrk="1" hangingPunct="1">
              <a:buFont typeface="Courier New" pitchFamily="49" charset="0"/>
              <a:buChar char="o"/>
            </a:pPr>
            <a:r>
              <a:rPr lang="pt-PT" sz="2000" smtClean="0"/>
              <a:t>13</a:t>
            </a:r>
            <a:r>
              <a:rPr lang="en-GB" sz="2000" smtClean="0"/>
              <a:t> </a:t>
            </a:r>
            <a:r>
              <a:rPr lang="pt-PT" sz="2000" smtClean="0"/>
              <a:t>Awareness</a:t>
            </a:r>
            <a:endParaRPr lang="en-GB" sz="2000" smtClean="0"/>
          </a:p>
          <a:p>
            <a:pPr lvl="1" eaLnBrk="1" hangingPunct="1">
              <a:buFont typeface="Courier New" pitchFamily="49" charset="0"/>
              <a:buChar char="o"/>
            </a:pPr>
            <a:r>
              <a:rPr lang="pt-PT" sz="2000" smtClean="0"/>
              <a:t>14</a:t>
            </a:r>
            <a:r>
              <a:rPr lang="en-GB" sz="2000" smtClean="0"/>
              <a:t> </a:t>
            </a:r>
            <a:r>
              <a:rPr lang="pt-PT" sz="2000" smtClean="0"/>
              <a:t>Acceptance</a:t>
            </a:r>
            <a:endParaRPr lang="en-GB" sz="2000" smtClean="0"/>
          </a:p>
          <a:p>
            <a:pPr lvl="1" eaLnBrk="1" hangingPunct="1">
              <a:buFont typeface="Courier New" pitchFamily="49" charset="0"/>
              <a:buChar char="o"/>
            </a:pPr>
            <a:r>
              <a:rPr lang="pt-PT" sz="2000" smtClean="0"/>
              <a:t>15</a:t>
            </a:r>
            <a:r>
              <a:rPr lang="en-GB" sz="2000" smtClean="0"/>
              <a:t> </a:t>
            </a:r>
            <a:r>
              <a:rPr lang="pt-PT" sz="2000" smtClean="0"/>
              <a:t>Spatial accessibility</a:t>
            </a:r>
            <a:endParaRPr lang="en-GB" sz="2000" smtClean="0"/>
          </a:p>
          <a:p>
            <a:pPr lvl="1" eaLnBrk="1" hangingPunct="1">
              <a:buFont typeface="Courier New" pitchFamily="49" charset="0"/>
              <a:buChar char="o"/>
            </a:pPr>
            <a:r>
              <a:rPr lang="pt-PT" sz="2000" smtClean="0"/>
              <a:t>16</a:t>
            </a:r>
            <a:r>
              <a:rPr lang="en-GB" sz="2000" smtClean="0"/>
              <a:t> </a:t>
            </a:r>
            <a:r>
              <a:rPr lang="pt-PT" sz="2000" smtClean="0"/>
              <a:t>Economic accessibility</a:t>
            </a:r>
            <a:endParaRPr lang="en-GB" sz="2000" smtClean="0"/>
          </a:p>
          <a:p>
            <a:pPr lvl="1" eaLnBrk="1" hangingPunct="1">
              <a:buFont typeface="Courier New" pitchFamily="49" charset="0"/>
              <a:buChar char="o"/>
            </a:pPr>
            <a:r>
              <a:rPr lang="pt-PT" sz="2000" smtClean="0"/>
              <a:t>17</a:t>
            </a:r>
            <a:r>
              <a:rPr lang="en-GB" sz="2000" smtClean="0"/>
              <a:t> </a:t>
            </a:r>
            <a:r>
              <a:rPr lang="pt-PT" sz="2000" smtClean="0"/>
              <a:t>Perception of security</a:t>
            </a:r>
            <a:endParaRPr lang="en-GB" sz="2000" smtClean="0"/>
          </a:p>
          <a:p>
            <a:pPr lvl="1" eaLnBrk="1" hangingPunct="1">
              <a:buFont typeface="Courier New" pitchFamily="49" charset="0"/>
              <a:buChar char="o"/>
            </a:pPr>
            <a:r>
              <a:rPr lang="pt-PT" sz="2000" smtClean="0"/>
              <a:t>18</a:t>
            </a:r>
            <a:r>
              <a:rPr lang="en-GB" sz="2000" smtClean="0"/>
              <a:t> Accuracy of time keeping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pt-PT" sz="2000" smtClean="0"/>
              <a:t>19</a:t>
            </a:r>
            <a:r>
              <a:rPr lang="en-GB" sz="2000" smtClean="0"/>
              <a:t> Quality of service</a:t>
            </a:r>
          </a:p>
          <a:p>
            <a:pPr lvl="1" eaLnBrk="1" hangingPunct="1">
              <a:buFont typeface="Courier New" pitchFamily="49" charset="0"/>
              <a:buChar char="o"/>
            </a:pPr>
            <a:endParaRPr lang="pt-PT" smtClean="0"/>
          </a:p>
        </p:txBody>
      </p:sp>
      <p:sp>
        <p:nvSpPr>
          <p:cNvPr id="34819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5" y="5499100"/>
            <a:ext cx="6121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800">
                <a:solidFill>
                  <a:srgbClr val="FF0000"/>
                </a:solidFill>
                <a:latin typeface="Arial" charset="0"/>
                <a:cs typeface="Arial" charset="0"/>
              </a:rPr>
              <a:t>Comparison of hybrid with Ford Fiesta - only other CCC car offered</a:t>
            </a:r>
            <a:endParaRPr lang="en-GB" sz="28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3"/>
          <p:cNvSpPr txBox="1">
            <a:spLocks/>
          </p:cNvSpPr>
          <p:nvPr/>
        </p:nvSpPr>
        <p:spPr bwMode="auto">
          <a:xfrm>
            <a:off x="866775" y="186690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n"/>
              <a:defRPr/>
            </a:pPr>
            <a:endParaRPr lang="en-GB" sz="2200" kern="0" dirty="0">
              <a:latin typeface="+mn-lt"/>
            </a:endParaRP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76200" y="260350"/>
            <a:ext cx="8528050" cy="1143000"/>
          </a:xfrm>
        </p:spPr>
        <p:txBody>
          <a:bodyPr/>
          <a:lstStyle/>
          <a:p>
            <a:pPr eaLnBrk="1" hangingPunct="1"/>
            <a:r>
              <a:rPr lang="en-GB" sz="3200" smtClean="0"/>
              <a:t>Car Ownership Changes</a:t>
            </a:r>
            <a:endParaRPr lang="en-US" sz="3200" smtClean="0"/>
          </a:p>
        </p:txBody>
      </p:sp>
      <p:sp>
        <p:nvSpPr>
          <p:cNvPr id="35843" name="Text Box 19"/>
          <p:cNvSpPr txBox="1">
            <a:spLocks noChangeArrowheads="1"/>
          </p:cNvSpPr>
          <p:nvPr/>
        </p:nvSpPr>
        <p:spPr bwMode="auto">
          <a:xfrm>
            <a:off x="203200" y="0"/>
            <a:ext cx="166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4. Findings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1304925"/>
            <a:ext cx="7989888" cy="521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6711950" cy="685800"/>
          </a:xfrm>
        </p:spPr>
        <p:txBody>
          <a:bodyPr/>
          <a:lstStyle/>
          <a:p>
            <a:pPr eaLnBrk="1" hangingPunct="1"/>
            <a:r>
              <a:rPr lang="pt-PT" sz="3200" smtClean="0"/>
              <a:t>User Experience with Car Types</a:t>
            </a:r>
            <a:endParaRPr lang="en-GB" sz="3200" smtClean="0"/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/>
          <a:srcRect l="22890" r="13074"/>
          <a:stretch>
            <a:fillRect/>
          </a:stretch>
        </p:blipFill>
        <p:spPr bwMode="auto">
          <a:xfrm>
            <a:off x="-23813" y="1909763"/>
            <a:ext cx="4595813" cy="4687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4"/>
          <a:srcRect l="23241" r="14008"/>
          <a:stretch>
            <a:fillRect/>
          </a:stretch>
        </p:blipFill>
        <p:spPr bwMode="auto">
          <a:xfrm>
            <a:off x="4572000" y="1941513"/>
            <a:ext cx="4537075" cy="472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" y="1268413"/>
            <a:ext cx="4040188" cy="63976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rgbClr val="134095"/>
              </a:buClr>
              <a:buSzPct val="135000"/>
              <a:defRPr/>
            </a:pPr>
            <a:r>
              <a:rPr lang="pt-PT" b="1" kern="0" dirty="0">
                <a:latin typeface="+mn-lt"/>
              </a:rPr>
              <a:t>Toyota Prius</a:t>
            </a:r>
            <a:endParaRPr lang="en-GB" b="1" kern="0" dirty="0">
              <a:latin typeface="+mn-lt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645025" y="1268413"/>
            <a:ext cx="4041775" cy="63976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20000"/>
              </a:spcBef>
              <a:buClr>
                <a:srgbClr val="134095"/>
              </a:buClr>
              <a:buSzPct val="135000"/>
              <a:defRPr/>
            </a:pPr>
            <a:r>
              <a:rPr lang="pt-PT" b="1" kern="0" dirty="0">
                <a:latin typeface="+mn-lt"/>
              </a:rPr>
              <a:t>Ford Fiesta</a:t>
            </a:r>
            <a:endParaRPr lang="en-GB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202363" cy="1143000"/>
          </a:xfrm>
        </p:spPr>
        <p:txBody>
          <a:bodyPr/>
          <a:lstStyle/>
          <a:p>
            <a:pPr eaLnBrk="1" hangingPunct="1"/>
            <a:r>
              <a:rPr lang="pt-PT" sz="3200" smtClean="0"/>
              <a:t>Perception of Relative Noise</a:t>
            </a:r>
            <a:endParaRPr lang="en-GB" sz="3200" smtClean="0"/>
          </a:p>
        </p:txBody>
      </p:sp>
      <p:sp>
        <p:nvSpPr>
          <p:cNvPr id="3993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4040188" cy="639762"/>
          </a:xfrm>
        </p:spPr>
        <p:txBody>
          <a:bodyPr/>
          <a:lstStyle/>
          <a:p>
            <a:pPr algn="ctr" eaLnBrk="1" hangingPunct="1"/>
            <a:r>
              <a:rPr lang="pt-PT" smtClean="0"/>
              <a:t>Toyota Prius</a:t>
            </a:r>
            <a:endParaRPr lang="en-GB" smtClean="0"/>
          </a:p>
        </p:txBody>
      </p:sp>
      <p:sp>
        <p:nvSpPr>
          <p:cNvPr id="3993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413"/>
            <a:ext cx="4041775" cy="639762"/>
          </a:xfrm>
        </p:spPr>
        <p:txBody>
          <a:bodyPr/>
          <a:lstStyle/>
          <a:p>
            <a:pPr algn="ctr" eaLnBrk="1" hangingPunct="1"/>
            <a:r>
              <a:rPr lang="pt-PT" smtClean="0"/>
              <a:t>Ford Fiesta</a:t>
            </a:r>
            <a:endParaRPr lang="en-GB" smtClean="0"/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>
          <a:blip r:embed="rId3"/>
          <a:srcRect l="21252" r="20203"/>
          <a:stretch>
            <a:fillRect/>
          </a:stretch>
        </p:blipFill>
        <p:spPr bwMode="auto">
          <a:xfrm>
            <a:off x="4787900" y="1989138"/>
            <a:ext cx="4356100" cy="486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4"/>
          <a:srcRect l="20670" r="19968"/>
          <a:stretch>
            <a:fillRect/>
          </a:stretch>
        </p:blipFill>
        <p:spPr bwMode="auto">
          <a:xfrm>
            <a:off x="34925" y="1989138"/>
            <a:ext cx="4443413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2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eaLnBrk="1" hangingPunct="1"/>
            <a:r>
              <a:rPr lang="pt-PT" sz="3200" smtClean="0"/>
              <a:t>Quality of service</a:t>
            </a:r>
            <a:br>
              <a:rPr lang="pt-PT" sz="3200" smtClean="0"/>
            </a:br>
            <a:r>
              <a:rPr lang="pt-PT" sz="3200" smtClean="0"/>
              <a:t>Ease fo use on first booking</a:t>
            </a:r>
            <a:endParaRPr lang="en-GB" sz="3200" smtClean="0"/>
          </a:p>
        </p:txBody>
      </p:sp>
      <p:sp>
        <p:nvSpPr>
          <p:cNvPr id="41986" name="Text Placeholder 2"/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4040188" cy="639762"/>
          </a:xfrm>
        </p:spPr>
        <p:txBody>
          <a:bodyPr/>
          <a:lstStyle/>
          <a:p>
            <a:pPr algn="ctr" eaLnBrk="1" hangingPunct="1"/>
            <a:r>
              <a:rPr lang="pt-PT" smtClean="0"/>
              <a:t>Toyota Prius</a:t>
            </a:r>
            <a:endParaRPr lang="en-GB" smtClean="0"/>
          </a:p>
        </p:txBody>
      </p:sp>
      <p:sp>
        <p:nvSpPr>
          <p:cNvPr id="4198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6938" y="1268413"/>
            <a:ext cx="4041775" cy="639762"/>
          </a:xfrm>
        </p:spPr>
        <p:txBody>
          <a:bodyPr/>
          <a:lstStyle/>
          <a:p>
            <a:pPr algn="ctr" eaLnBrk="1" hangingPunct="1"/>
            <a:r>
              <a:rPr lang="pt-PT" smtClean="0"/>
              <a:t>Ford Fiesta</a:t>
            </a:r>
            <a:endParaRPr lang="en-GB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/>
          <a:srcRect l="20670" r="20203"/>
          <a:stretch>
            <a:fillRect/>
          </a:stretch>
        </p:blipFill>
        <p:spPr bwMode="auto">
          <a:xfrm>
            <a:off x="0" y="1844675"/>
            <a:ext cx="4560888" cy="5040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9" name="Picture 3"/>
          <p:cNvPicPr>
            <a:picLocks noChangeAspect="1" noChangeArrowheads="1"/>
          </p:cNvPicPr>
          <p:nvPr/>
        </p:nvPicPr>
        <p:blipFill>
          <a:blip r:embed="rId4"/>
          <a:srcRect l="21487" r="20435"/>
          <a:stretch>
            <a:fillRect/>
          </a:stretch>
        </p:blipFill>
        <p:spPr bwMode="auto">
          <a:xfrm>
            <a:off x="4716463" y="1895475"/>
            <a:ext cx="4427537" cy="4989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90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6418263" cy="1143000"/>
          </a:xfrm>
        </p:spPr>
        <p:txBody>
          <a:bodyPr/>
          <a:lstStyle/>
          <a:p>
            <a:pPr eaLnBrk="1" hangingPunct="1"/>
            <a:r>
              <a:rPr lang="pt-PT" sz="3200" smtClean="0"/>
              <a:t>Quality of service:</a:t>
            </a:r>
            <a:br>
              <a:rPr lang="pt-PT" sz="3200" smtClean="0"/>
            </a:br>
            <a:r>
              <a:rPr lang="pt-PT" sz="3200" smtClean="0"/>
              <a:t>Starting the car</a:t>
            </a:r>
            <a:endParaRPr lang="en-GB" sz="3200" smtClean="0"/>
          </a:p>
        </p:txBody>
      </p:sp>
      <p:sp>
        <p:nvSpPr>
          <p:cNvPr id="44034" name="Text Placeholder 2"/>
          <p:cNvSpPr>
            <a:spLocks noGrp="1"/>
          </p:cNvSpPr>
          <p:nvPr>
            <p:ph type="body" idx="1"/>
          </p:nvPr>
        </p:nvSpPr>
        <p:spPr>
          <a:xfrm>
            <a:off x="179388" y="1196975"/>
            <a:ext cx="4040187" cy="639763"/>
          </a:xfrm>
        </p:spPr>
        <p:txBody>
          <a:bodyPr/>
          <a:lstStyle/>
          <a:p>
            <a:pPr algn="ctr" eaLnBrk="1" hangingPunct="1"/>
            <a:r>
              <a:rPr lang="pt-PT" smtClean="0"/>
              <a:t>Toyota Prius</a:t>
            </a:r>
            <a:endParaRPr lang="en-GB" smtClean="0"/>
          </a:p>
        </p:txBody>
      </p:sp>
      <p:sp>
        <p:nvSpPr>
          <p:cNvPr id="4403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4041775" cy="639763"/>
          </a:xfrm>
        </p:spPr>
        <p:txBody>
          <a:bodyPr/>
          <a:lstStyle/>
          <a:p>
            <a:pPr algn="ctr" eaLnBrk="1" hangingPunct="1"/>
            <a:r>
              <a:rPr lang="pt-PT" smtClean="0"/>
              <a:t>Ford Fiesta</a:t>
            </a:r>
            <a:endParaRPr lang="en-GB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/>
          <a:srcRect l="21136" r="20903"/>
          <a:stretch>
            <a:fillRect/>
          </a:stretch>
        </p:blipFill>
        <p:spPr bwMode="auto">
          <a:xfrm>
            <a:off x="4716463" y="1855788"/>
            <a:ext cx="4392612" cy="4957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4037" name="Picture 3"/>
          <p:cNvPicPr>
            <a:picLocks noChangeAspect="1" noChangeArrowheads="1"/>
          </p:cNvPicPr>
          <p:nvPr/>
        </p:nvPicPr>
        <p:blipFill>
          <a:blip r:embed="rId4"/>
          <a:srcRect l="21019" r="20319"/>
          <a:stretch>
            <a:fillRect/>
          </a:stretch>
        </p:blipFill>
        <p:spPr bwMode="auto">
          <a:xfrm>
            <a:off x="34925" y="1844675"/>
            <a:ext cx="4467225" cy="497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8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eaLnBrk="1" hangingPunct="1"/>
            <a:r>
              <a:rPr lang="pt-PT" sz="3200" smtClean="0"/>
              <a:t>Quality of service:</a:t>
            </a:r>
            <a:br>
              <a:rPr lang="pt-PT" sz="3200" smtClean="0"/>
            </a:br>
            <a:r>
              <a:rPr lang="pt-PT" sz="3200" smtClean="0"/>
              <a:t>Manoeuverability</a:t>
            </a:r>
            <a:endParaRPr lang="en-GB" sz="3200" smtClean="0"/>
          </a:p>
        </p:txBody>
      </p:sp>
      <p:sp>
        <p:nvSpPr>
          <p:cNvPr id="46082" name="Text Placeholder 2"/>
          <p:cNvSpPr>
            <a:spLocks noGrp="1"/>
          </p:cNvSpPr>
          <p:nvPr>
            <p:ph type="body" idx="1"/>
          </p:nvPr>
        </p:nvSpPr>
        <p:spPr>
          <a:xfrm>
            <a:off x="315913" y="1268413"/>
            <a:ext cx="4040187" cy="639762"/>
          </a:xfrm>
        </p:spPr>
        <p:txBody>
          <a:bodyPr/>
          <a:lstStyle/>
          <a:p>
            <a:pPr algn="ctr" eaLnBrk="1" hangingPunct="1"/>
            <a:r>
              <a:rPr lang="pt-PT" smtClean="0"/>
              <a:t>Toyota Prius</a:t>
            </a:r>
            <a:endParaRPr lang="en-GB" smtClean="0"/>
          </a:p>
        </p:txBody>
      </p:sp>
      <p:sp>
        <p:nvSpPr>
          <p:cNvPr id="4608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975"/>
            <a:ext cx="4041775" cy="639763"/>
          </a:xfrm>
        </p:spPr>
        <p:txBody>
          <a:bodyPr/>
          <a:lstStyle/>
          <a:p>
            <a:pPr algn="ctr" eaLnBrk="1" hangingPunct="1"/>
            <a:r>
              <a:rPr lang="pt-PT" smtClean="0"/>
              <a:t>Ford Fiesta</a:t>
            </a:r>
            <a:endParaRPr lang="en-GB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/>
          <a:srcRect l="19968" r="20084"/>
          <a:stretch>
            <a:fillRect/>
          </a:stretch>
        </p:blipFill>
        <p:spPr bwMode="auto">
          <a:xfrm>
            <a:off x="4572000" y="1844675"/>
            <a:ext cx="4535488" cy="4951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4"/>
          <a:srcRect l="20201" r="20435"/>
          <a:stretch>
            <a:fillRect/>
          </a:stretch>
        </p:blipFill>
        <p:spPr bwMode="auto">
          <a:xfrm>
            <a:off x="34925" y="1916113"/>
            <a:ext cx="4440238" cy="489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6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5867400" cy="685800"/>
          </a:xfrm>
        </p:spPr>
        <p:txBody>
          <a:bodyPr/>
          <a:lstStyle/>
          <a:p>
            <a:pPr eaLnBrk="1" hangingPunct="1"/>
            <a:r>
              <a:rPr lang="en-GB" sz="3200" smtClean="0"/>
              <a:t>Overview</a:t>
            </a:r>
            <a:endParaRPr lang="en-US" sz="320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388" y="1484313"/>
            <a:ext cx="7772400" cy="398145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400" dirty="0" smtClean="0"/>
              <a:t>UK and Bath context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400" dirty="0" smtClean="0"/>
              <a:t>Evaluation overview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400" dirty="0" smtClean="0"/>
              <a:t>Cost-Benefit Analysis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400" dirty="0" smtClean="0"/>
              <a:t>Quantitative Survey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400" dirty="0" smtClean="0"/>
              <a:t>Qualitative Study</a:t>
            </a:r>
          </a:p>
          <a:p>
            <a:pPr marL="457200" indent="-45720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GB" sz="2400" dirty="0" smtClean="0"/>
              <a:t>Conclusions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843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805488"/>
            <a:ext cx="1628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0813" y="2781300"/>
            <a:ext cx="52911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eaLnBrk="1" hangingPunct="1"/>
            <a:r>
              <a:rPr lang="pt-PT" sz="3200" smtClean="0"/>
              <a:t>Quality of service:</a:t>
            </a:r>
            <a:br>
              <a:rPr lang="pt-PT" sz="3200" smtClean="0"/>
            </a:br>
            <a:r>
              <a:rPr lang="pt-PT" sz="3200" smtClean="0"/>
              <a:t>Performance</a:t>
            </a:r>
            <a:endParaRPr lang="en-GB" sz="3200" smtClean="0"/>
          </a:p>
        </p:txBody>
      </p:sp>
      <p:sp>
        <p:nvSpPr>
          <p:cNvPr id="48130" name="Text Placeholder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4040187" cy="639762"/>
          </a:xfrm>
        </p:spPr>
        <p:txBody>
          <a:bodyPr/>
          <a:lstStyle/>
          <a:p>
            <a:pPr algn="ctr" eaLnBrk="1" hangingPunct="1"/>
            <a:r>
              <a:rPr lang="pt-PT" smtClean="0"/>
              <a:t>Toyota Prius</a:t>
            </a:r>
            <a:endParaRPr lang="en-GB" smtClean="0"/>
          </a:p>
        </p:txBody>
      </p:sp>
      <p:sp>
        <p:nvSpPr>
          <p:cNvPr id="4813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6938" y="1268413"/>
            <a:ext cx="4041775" cy="639762"/>
          </a:xfrm>
        </p:spPr>
        <p:txBody>
          <a:bodyPr/>
          <a:lstStyle/>
          <a:p>
            <a:pPr algn="ctr" eaLnBrk="1" hangingPunct="1"/>
            <a:r>
              <a:rPr lang="pt-PT" smtClean="0"/>
              <a:t>Ford Fiesta</a:t>
            </a:r>
            <a:endParaRPr lang="en-GB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/>
          <a:srcRect l="21019" r="20319"/>
          <a:stretch>
            <a:fillRect/>
          </a:stretch>
        </p:blipFill>
        <p:spPr bwMode="auto">
          <a:xfrm>
            <a:off x="4695825" y="1844675"/>
            <a:ext cx="4484688" cy="500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4"/>
          <a:srcRect l="20786" r="20435"/>
          <a:stretch>
            <a:fillRect/>
          </a:stretch>
        </p:blipFill>
        <p:spPr bwMode="auto">
          <a:xfrm>
            <a:off x="34925" y="1838325"/>
            <a:ext cx="4465638" cy="497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4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8263" cy="1143000"/>
          </a:xfrm>
        </p:spPr>
        <p:txBody>
          <a:bodyPr/>
          <a:lstStyle/>
          <a:p>
            <a:pPr eaLnBrk="1" hangingPunct="1"/>
            <a:r>
              <a:rPr lang="pt-PT" sz="3200" smtClean="0"/>
              <a:t>Economic accessibility</a:t>
            </a:r>
            <a:br>
              <a:rPr lang="pt-PT" sz="3200" smtClean="0"/>
            </a:br>
            <a:r>
              <a:rPr lang="pt-PT" sz="3200" smtClean="0"/>
              <a:t>Car hourly rate cost</a:t>
            </a:r>
            <a:endParaRPr lang="en-GB" sz="3200" smtClean="0"/>
          </a:p>
        </p:txBody>
      </p:sp>
      <p:sp>
        <p:nvSpPr>
          <p:cNvPr id="50178" name="Text Placeholder 2"/>
          <p:cNvSpPr>
            <a:spLocks noGrp="1"/>
          </p:cNvSpPr>
          <p:nvPr>
            <p:ph type="body" idx="1"/>
          </p:nvPr>
        </p:nvSpPr>
        <p:spPr>
          <a:xfrm>
            <a:off x="395288" y="1196975"/>
            <a:ext cx="4040187" cy="639763"/>
          </a:xfrm>
        </p:spPr>
        <p:txBody>
          <a:bodyPr/>
          <a:lstStyle/>
          <a:p>
            <a:pPr algn="ctr" eaLnBrk="1" hangingPunct="1"/>
            <a:r>
              <a:rPr lang="pt-PT" smtClean="0"/>
              <a:t>Toyota Prius</a:t>
            </a:r>
            <a:endParaRPr lang="en-GB" smtClean="0"/>
          </a:p>
        </p:txBody>
      </p:sp>
      <p:sp>
        <p:nvSpPr>
          <p:cNvPr id="5017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413"/>
            <a:ext cx="4041775" cy="639762"/>
          </a:xfrm>
        </p:spPr>
        <p:txBody>
          <a:bodyPr/>
          <a:lstStyle/>
          <a:p>
            <a:pPr algn="ctr" eaLnBrk="1" hangingPunct="1"/>
            <a:r>
              <a:rPr lang="pt-PT" smtClean="0"/>
              <a:t>Ford Fiesta</a:t>
            </a:r>
            <a:endParaRPr lang="en-GB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/>
          <a:srcRect l="21021" r="20903"/>
          <a:stretch>
            <a:fillRect/>
          </a:stretch>
        </p:blipFill>
        <p:spPr bwMode="auto">
          <a:xfrm>
            <a:off x="4643438" y="1884363"/>
            <a:ext cx="4500562" cy="507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4"/>
          <a:srcRect l="21252" r="21021"/>
          <a:stretch>
            <a:fillRect/>
          </a:stretch>
        </p:blipFill>
        <p:spPr bwMode="auto">
          <a:xfrm>
            <a:off x="34925" y="1844675"/>
            <a:ext cx="4537075" cy="5141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82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5867400" cy="936625"/>
          </a:xfrm>
        </p:spPr>
        <p:txBody>
          <a:bodyPr/>
          <a:lstStyle/>
          <a:p>
            <a:pPr eaLnBrk="1" hangingPunct="1"/>
            <a:r>
              <a:rPr lang="pt-PT" sz="3200" smtClean="0"/>
              <a:t>5 Telephone Interviews with City Car Club members</a:t>
            </a:r>
            <a:endParaRPr lang="en-GB" sz="3200" smtClean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6049963" cy="4967287"/>
          </a:xfrm>
        </p:spPr>
        <p:txBody>
          <a:bodyPr/>
          <a:lstStyle/>
          <a:p>
            <a:pPr eaLnBrk="1" hangingPunct="1"/>
            <a:r>
              <a:rPr lang="pt-PT" sz="2400" smtClean="0"/>
              <a:t>16 participants selected according to:</a:t>
            </a:r>
          </a:p>
          <a:p>
            <a:pPr lvl="1" eaLnBrk="1" hangingPunct="1"/>
            <a:r>
              <a:rPr lang="pt-PT" sz="2300" smtClean="0"/>
              <a:t>Date of joining</a:t>
            </a:r>
          </a:p>
          <a:p>
            <a:pPr lvl="1" eaLnBrk="1" hangingPunct="1"/>
            <a:r>
              <a:rPr lang="pt-PT" sz="2300" smtClean="0"/>
              <a:t>Change in car ownership on joining </a:t>
            </a:r>
          </a:p>
          <a:p>
            <a:pPr eaLnBrk="1" hangingPunct="1">
              <a:lnSpc>
                <a:spcPct val="150000"/>
              </a:lnSpc>
            </a:pPr>
            <a:r>
              <a:rPr lang="pt-PT" sz="2400" smtClean="0"/>
              <a:t>To seek in-depth understanding of:</a:t>
            </a:r>
          </a:p>
          <a:p>
            <a:pPr lvl="1" eaLnBrk="1" hangingPunct="1"/>
            <a:r>
              <a:rPr lang="pt-PT" sz="2400" smtClean="0"/>
              <a:t> trip purposes</a:t>
            </a:r>
          </a:p>
          <a:p>
            <a:pPr lvl="1" eaLnBrk="1" hangingPunct="1"/>
            <a:r>
              <a:rPr lang="pt-PT" sz="2400" smtClean="0"/>
              <a:t>travel behaviour change</a:t>
            </a:r>
          </a:p>
          <a:p>
            <a:pPr lvl="1" eaLnBrk="1" hangingPunct="1"/>
            <a:r>
              <a:rPr lang="pt-PT" sz="2400" smtClean="0"/>
              <a:t>car ownership change</a:t>
            </a:r>
          </a:p>
          <a:p>
            <a:pPr lvl="1" eaLnBrk="1" hangingPunct="1"/>
            <a:r>
              <a:rPr lang="pt-PT" sz="2400" smtClean="0"/>
              <a:t>analysis of ‘what if’ scenarios (e.g. absence of CCC)</a:t>
            </a:r>
          </a:p>
        </p:txBody>
      </p:sp>
      <p:sp>
        <p:nvSpPr>
          <p:cNvPr id="52227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3"/>
          <p:cNvSpPr txBox="1">
            <a:spLocks/>
          </p:cNvSpPr>
          <p:nvPr/>
        </p:nvSpPr>
        <p:spPr bwMode="auto">
          <a:xfrm>
            <a:off x="866775" y="186690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n"/>
              <a:defRPr/>
            </a:pPr>
            <a:endParaRPr lang="en-GB" sz="2200" kern="0" dirty="0">
              <a:latin typeface="+mn-lt"/>
            </a:endParaRPr>
          </a:p>
        </p:txBody>
      </p:sp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714375" y="571500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smtClean="0"/>
              <a:t>Example of an ‘accessor’  </a:t>
            </a:r>
            <a:endParaRPr lang="en-US" sz="3200" smtClean="0"/>
          </a:p>
        </p:txBody>
      </p:sp>
      <p:sp>
        <p:nvSpPr>
          <p:cNvPr id="53251" name="TextBox 22"/>
          <p:cNvSpPr txBox="1">
            <a:spLocks noChangeArrowheads="1"/>
          </p:cNvSpPr>
          <p:nvPr/>
        </p:nvSpPr>
        <p:spPr bwMode="auto">
          <a:xfrm>
            <a:off x="0" y="5661025"/>
            <a:ext cx="6372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>
                <a:latin typeface="Arial" charset="0"/>
                <a:cs typeface="Arial" charset="0"/>
              </a:rPr>
              <a:t>Participant 5 – male, 26-30, student, sharing residence with other adults</a:t>
            </a:r>
          </a:p>
        </p:txBody>
      </p:sp>
      <p:pic>
        <p:nvPicPr>
          <p:cNvPr id="5325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3075"/>
            <a:ext cx="91440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3"/>
          <p:cNvSpPr txBox="1">
            <a:spLocks/>
          </p:cNvSpPr>
          <p:nvPr/>
        </p:nvSpPr>
        <p:spPr bwMode="auto">
          <a:xfrm>
            <a:off x="866775" y="186690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n"/>
              <a:defRPr/>
            </a:pPr>
            <a:endParaRPr lang="en-GB" sz="2200" kern="0" dirty="0">
              <a:latin typeface="+mn-lt"/>
            </a:endParaRPr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smtClean="0"/>
              <a:t>Motivations to Join</a:t>
            </a:r>
            <a:endParaRPr lang="en-US" sz="3200" smtClean="0"/>
          </a:p>
        </p:txBody>
      </p:sp>
      <p:sp>
        <p:nvSpPr>
          <p:cNvPr id="55299" name="Content Placeholder 23"/>
          <p:cNvSpPr>
            <a:spLocks noGrp="1"/>
          </p:cNvSpPr>
          <p:nvPr>
            <p:ph idx="1"/>
          </p:nvPr>
        </p:nvSpPr>
        <p:spPr>
          <a:xfrm>
            <a:off x="107950" y="1125538"/>
            <a:ext cx="6551613" cy="4464050"/>
          </a:xfrm>
        </p:spPr>
        <p:txBody>
          <a:bodyPr/>
          <a:lstStyle/>
          <a:p>
            <a:pPr lvl="1" eaLnBrk="1" hangingPunct="1"/>
            <a:r>
              <a:rPr lang="en-GB" sz="2400" smtClean="0"/>
              <a:t>No car </a:t>
            </a:r>
          </a:p>
          <a:p>
            <a:pPr lvl="1" eaLnBrk="1" hangingPunct="1"/>
            <a:r>
              <a:rPr lang="en-GB" sz="2400" smtClean="0"/>
              <a:t>Car but used by partner</a:t>
            </a:r>
          </a:p>
          <a:p>
            <a:pPr lvl="1" eaLnBrk="1" hangingPunct="1"/>
            <a:r>
              <a:rPr lang="en-GB" sz="2400" smtClean="0"/>
              <a:t>To save money and have greater convenience than using  PT/taxi/hire car for occasional journeys</a:t>
            </a:r>
          </a:p>
          <a:p>
            <a:pPr lvl="1" eaLnBrk="1" hangingPunct="1"/>
            <a:r>
              <a:rPr lang="en-GB" sz="2400" smtClean="0"/>
              <a:t>To use for work-related travel instead of own car </a:t>
            </a:r>
          </a:p>
          <a:p>
            <a:pPr lvl="1" eaLnBrk="1" hangingPunct="1"/>
            <a:r>
              <a:rPr lang="en-GB" sz="2400" smtClean="0"/>
              <a:t>To maintain driving skills</a:t>
            </a:r>
          </a:p>
        </p:txBody>
      </p:sp>
      <p:sp>
        <p:nvSpPr>
          <p:cNvPr id="55300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3"/>
          <p:cNvSpPr txBox="1">
            <a:spLocks/>
          </p:cNvSpPr>
          <p:nvPr/>
        </p:nvSpPr>
        <p:spPr bwMode="auto">
          <a:xfrm>
            <a:off x="866775" y="186690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n"/>
              <a:defRPr/>
            </a:pPr>
            <a:endParaRPr lang="en-GB" sz="2200" kern="0" dirty="0">
              <a:latin typeface="+mn-lt"/>
            </a:endParaRPr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34925" y="115888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smtClean="0"/>
              <a:t>Car Ownership After Joining</a:t>
            </a:r>
            <a:endParaRPr lang="en-US" sz="3200" smtClean="0"/>
          </a:p>
        </p:txBody>
      </p:sp>
      <p:sp>
        <p:nvSpPr>
          <p:cNvPr id="20486" name="Content Placeholder 23"/>
          <p:cNvSpPr>
            <a:spLocks noGrp="1"/>
          </p:cNvSpPr>
          <p:nvPr>
            <p:ph idx="1"/>
          </p:nvPr>
        </p:nvSpPr>
        <p:spPr>
          <a:xfrm>
            <a:off x="34925" y="1304925"/>
            <a:ext cx="6481763" cy="4716463"/>
          </a:xfrm>
        </p:spPr>
        <p:txBody>
          <a:bodyPr/>
          <a:lstStyle/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Some with no intention to acquire car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Others acquired car and no longer use car club often</a:t>
            </a:r>
          </a:p>
          <a:p>
            <a:pPr lvl="2" eaLnBrk="1" hangingPunct="1">
              <a:defRPr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Opportunity to borrow car from family/friends</a:t>
            </a:r>
          </a:p>
          <a:p>
            <a:pPr lvl="2" eaLnBrk="1" hangingPunct="1">
              <a:defRPr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Regular school escort journeys necessitated car</a:t>
            </a:r>
          </a:p>
          <a:p>
            <a:pPr eaLnBrk="1" hangingPunct="1">
              <a:defRPr/>
            </a:pPr>
            <a:endParaRPr lang="en-GB" sz="2800" dirty="0" smtClean="0"/>
          </a:p>
        </p:txBody>
      </p:sp>
      <p:sp>
        <p:nvSpPr>
          <p:cNvPr id="57348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6538"/>
            <a:ext cx="9144000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3"/>
          <p:cNvSpPr txBox="1">
            <a:spLocks/>
          </p:cNvSpPr>
          <p:nvPr/>
        </p:nvSpPr>
        <p:spPr bwMode="auto">
          <a:xfrm>
            <a:off x="866775" y="186690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n"/>
              <a:defRPr/>
            </a:pPr>
            <a:endParaRPr lang="en-GB" sz="2200" kern="0" dirty="0">
              <a:latin typeface="+mn-lt"/>
            </a:endParaRPr>
          </a:p>
        </p:txBody>
      </p:sp>
      <p:sp>
        <p:nvSpPr>
          <p:cNvPr id="59395" name="Title 1"/>
          <p:cNvSpPr>
            <a:spLocks noGrp="1"/>
          </p:cNvSpPr>
          <p:nvPr>
            <p:ph type="title"/>
          </p:nvPr>
        </p:nvSpPr>
        <p:spPr>
          <a:xfrm>
            <a:off x="34925" y="53975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smtClean="0"/>
              <a:t>Example of a ‘shedder’</a:t>
            </a:r>
            <a:endParaRPr lang="en-US" sz="3200" smtClean="0"/>
          </a:p>
        </p:txBody>
      </p:sp>
      <p:sp>
        <p:nvSpPr>
          <p:cNvPr id="59396" name="TextBox 22"/>
          <p:cNvSpPr txBox="1">
            <a:spLocks noChangeArrowheads="1"/>
          </p:cNvSpPr>
          <p:nvPr/>
        </p:nvSpPr>
        <p:spPr bwMode="auto">
          <a:xfrm>
            <a:off x="34925" y="5661025"/>
            <a:ext cx="59404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Arial" charset="0"/>
                <a:cs typeface="Arial" charset="0"/>
              </a:rPr>
              <a:t>Participant 12 – female, 46-50, employed, living with partner and children</a:t>
            </a:r>
          </a:p>
        </p:txBody>
      </p:sp>
      <p:sp>
        <p:nvSpPr>
          <p:cNvPr id="59397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3"/>
          <p:cNvSpPr txBox="1">
            <a:spLocks/>
          </p:cNvSpPr>
          <p:nvPr/>
        </p:nvSpPr>
        <p:spPr bwMode="auto">
          <a:xfrm>
            <a:off x="866775" y="186690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n"/>
              <a:defRPr/>
            </a:pPr>
            <a:endParaRPr lang="en-GB" sz="2200" kern="0" dirty="0">
              <a:latin typeface="+mn-lt"/>
            </a:endParaRPr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smtClean="0"/>
              <a:t>Motivations to Join</a:t>
            </a:r>
            <a:endParaRPr lang="en-US" sz="3200" smtClean="0"/>
          </a:p>
        </p:txBody>
      </p:sp>
      <p:sp>
        <p:nvSpPr>
          <p:cNvPr id="61443" name="Content Placeholder 23"/>
          <p:cNvSpPr>
            <a:spLocks noGrp="1"/>
          </p:cNvSpPr>
          <p:nvPr>
            <p:ph idx="1"/>
          </p:nvPr>
        </p:nvSpPr>
        <p:spPr>
          <a:xfrm>
            <a:off x="34925" y="908050"/>
            <a:ext cx="6477000" cy="5473700"/>
          </a:xfrm>
        </p:spPr>
        <p:txBody>
          <a:bodyPr/>
          <a:lstStyle/>
          <a:p>
            <a:pPr lvl="1" eaLnBrk="1" hangingPunct="1"/>
            <a:r>
              <a:rPr lang="en-GB" sz="2400" smtClean="0"/>
              <a:t>Low and declining car usage but wished to have access to car and car club facilitated shedding</a:t>
            </a:r>
          </a:p>
          <a:p>
            <a:pPr lvl="1" eaLnBrk="1" hangingPunct="1"/>
            <a:r>
              <a:rPr lang="en-GB" sz="2400" smtClean="0"/>
              <a:t>Relinquished car (e.g. through redundancy) but shortly afterwards found occasional need for car and joined</a:t>
            </a:r>
          </a:p>
          <a:p>
            <a:pPr lvl="1" eaLnBrk="1" hangingPunct="1"/>
            <a:r>
              <a:rPr lang="en-GB" sz="2400" smtClean="0"/>
              <a:t>To save money and hassle of owning car</a:t>
            </a:r>
          </a:p>
          <a:p>
            <a:pPr lvl="1" eaLnBrk="1" hangingPunct="1"/>
            <a:r>
              <a:rPr lang="en-GB" sz="2400" smtClean="0"/>
              <a:t>To live more environmentally friendly lifestyle </a:t>
            </a:r>
          </a:p>
          <a:p>
            <a:pPr lvl="1" eaLnBrk="1" hangingPunct="1"/>
            <a:r>
              <a:rPr lang="en-GB" sz="2400" smtClean="0"/>
              <a:t>To use for work-related travel without having to own car</a:t>
            </a:r>
          </a:p>
          <a:p>
            <a:pPr lvl="1" eaLnBrk="1" hangingPunct="1"/>
            <a:r>
              <a:rPr lang="en-GB" sz="2400" smtClean="0"/>
              <a:t>Trigger of car insurance renewal</a:t>
            </a:r>
          </a:p>
        </p:txBody>
      </p:sp>
      <p:sp>
        <p:nvSpPr>
          <p:cNvPr id="61444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3"/>
          <p:cNvSpPr txBox="1">
            <a:spLocks/>
          </p:cNvSpPr>
          <p:nvPr/>
        </p:nvSpPr>
        <p:spPr bwMode="auto">
          <a:xfrm>
            <a:off x="866775" y="186690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6600"/>
              </a:buClr>
              <a:buFont typeface="Wingdings" pitchFamily="2" charset="2"/>
              <a:buChar char="n"/>
              <a:defRPr/>
            </a:pPr>
            <a:endParaRPr lang="en-GB" sz="2200" kern="0" dirty="0">
              <a:latin typeface="+mn-lt"/>
            </a:endParaRPr>
          </a:p>
        </p:txBody>
      </p:sp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smtClean="0"/>
              <a:t>Car Ownership After Joining</a:t>
            </a:r>
            <a:endParaRPr lang="en-US" sz="3200" smtClean="0"/>
          </a:p>
        </p:txBody>
      </p:sp>
      <p:sp>
        <p:nvSpPr>
          <p:cNvPr id="24582" name="Content Placeholder 23"/>
          <p:cNvSpPr>
            <a:spLocks noGrp="1"/>
          </p:cNvSpPr>
          <p:nvPr>
            <p:ph idx="1"/>
          </p:nvPr>
        </p:nvSpPr>
        <p:spPr>
          <a:xfrm>
            <a:off x="250825" y="1643063"/>
            <a:ext cx="6049963" cy="4594225"/>
          </a:xfrm>
        </p:spPr>
        <p:txBody>
          <a:bodyPr/>
          <a:lstStyle/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Adaptation over time to not owning car </a:t>
            </a:r>
          </a:p>
          <a:p>
            <a:pPr lvl="2" eaLnBrk="1" hangingPunct="1"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online shopping, consolidated journeys, change in destinations</a:t>
            </a:r>
          </a:p>
          <a:p>
            <a:pPr lvl="2" eaLnBrk="1" hangingPunct="1">
              <a:buFont typeface="Arial" pitchFamily="34" charset="0"/>
              <a:buChar char="–"/>
              <a:defRPr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decreasing car club use over time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No ‘shedder’ had intention to re-acquire own car</a:t>
            </a:r>
          </a:p>
        </p:txBody>
      </p:sp>
      <p:sp>
        <p:nvSpPr>
          <p:cNvPr id="63492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5867400" cy="685800"/>
          </a:xfrm>
        </p:spPr>
        <p:txBody>
          <a:bodyPr/>
          <a:lstStyle/>
          <a:p>
            <a:pPr eaLnBrk="1" hangingPunct="1"/>
            <a:r>
              <a:rPr lang="en-GB" sz="3200" smtClean="0"/>
              <a:t>Conclusions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0" y="765175"/>
            <a:ext cx="6516688" cy="5903913"/>
          </a:xfrm>
        </p:spPr>
        <p:txBody>
          <a:bodyPr/>
          <a:lstStyle/>
          <a:p>
            <a:pPr eaLnBrk="1" hangingPunct="1"/>
            <a:r>
              <a:rPr lang="en-GB" sz="2400" smtClean="0"/>
              <a:t>Demonstrated that large hybrid car is a viable option for a</a:t>
            </a:r>
          </a:p>
          <a:p>
            <a:pPr lvl="1" eaLnBrk="1" hangingPunct="1"/>
            <a:r>
              <a:rPr lang="en-GB" sz="2400" u="sng" smtClean="0"/>
              <a:t>commercial</a:t>
            </a:r>
            <a:r>
              <a:rPr lang="en-GB" sz="2400" smtClean="0"/>
              <a:t> car sharing scheme</a:t>
            </a:r>
          </a:p>
          <a:p>
            <a:pPr lvl="1" eaLnBrk="1" hangingPunct="1"/>
            <a:r>
              <a:rPr lang="en-GB" sz="2400" smtClean="0"/>
              <a:t>in a constrained historic city</a:t>
            </a:r>
          </a:p>
          <a:p>
            <a:pPr eaLnBrk="1" hangingPunct="1"/>
            <a:r>
              <a:rPr lang="en-GB" sz="2400" smtClean="0"/>
              <a:t>CBA suggests small social cost advantage</a:t>
            </a:r>
          </a:p>
          <a:p>
            <a:pPr lvl="1" eaLnBrk="1" hangingPunct="1"/>
            <a:r>
              <a:rPr lang="en-GB" sz="2400" smtClean="0"/>
              <a:t>Most benefit to operator</a:t>
            </a:r>
          </a:p>
          <a:p>
            <a:pPr eaLnBrk="1" hangingPunct="1"/>
            <a:r>
              <a:rPr lang="en-GB" sz="2400" smtClean="0"/>
              <a:t>User acceptance high</a:t>
            </a:r>
          </a:p>
          <a:p>
            <a:pPr lvl="1" eaLnBrk="1" hangingPunct="1"/>
            <a:r>
              <a:rPr lang="en-GB" sz="2300" smtClean="0"/>
              <a:t>Some indicators influenced by vehicle type</a:t>
            </a:r>
          </a:p>
          <a:p>
            <a:pPr lvl="1" eaLnBrk="1" hangingPunct="1"/>
            <a:r>
              <a:rPr lang="en-GB" sz="2300" smtClean="0"/>
              <a:t>Technology created acceptance barrier for some</a:t>
            </a:r>
          </a:p>
          <a:p>
            <a:pPr eaLnBrk="1" hangingPunct="1"/>
            <a:r>
              <a:rPr lang="en-GB" sz="2400" smtClean="0"/>
              <a:t>Evidence that membership is dynamic</a:t>
            </a:r>
          </a:p>
          <a:p>
            <a:pPr lvl="1" eaLnBrk="1" hangingPunct="1"/>
            <a:r>
              <a:rPr lang="en-GB" sz="2300" smtClean="0"/>
              <a:t>And provides for multiple behavioural niches</a:t>
            </a:r>
          </a:p>
        </p:txBody>
      </p:sp>
      <p:sp>
        <p:nvSpPr>
          <p:cNvPr id="65539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5867400" cy="685800"/>
          </a:xfrm>
        </p:spPr>
        <p:txBody>
          <a:bodyPr/>
          <a:lstStyle/>
          <a:p>
            <a:pPr eaLnBrk="1" hangingPunct="1"/>
            <a:r>
              <a:rPr lang="en-GB" sz="3200" smtClean="0"/>
              <a:t>Carsharing in UK </a:t>
            </a:r>
            <a:endParaRPr lang="en-US" sz="3200" smtClean="0"/>
          </a:p>
        </p:txBody>
      </p:sp>
      <p:pic>
        <p:nvPicPr>
          <p:cNvPr id="2048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805488"/>
            <a:ext cx="1628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7950" y="765175"/>
            <a:ext cx="6335713" cy="5184775"/>
          </a:xfrm>
        </p:spPr>
        <p:txBody>
          <a:bodyPr/>
          <a:lstStyle/>
          <a:p>
            <a:pPr lvl="1" eaLnBrk="1" hangingPunct="1">
              <a:buFont typeface="Courier New" pitchFamily="49" charset="0"/>
              <a:buChar char="o"/>
            </a:pPr>
            <a:r>
              <a:rPr lang="en-GB" sz="2800" smtClean="0">
                <a:latin typeface="Arial" charset="0"/>
                <a:cs typeface="Arial" charset="0"/>
              </a:rPr>
              <a:t>Known as “car clubs” in UK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2800" smtClean="0">
                <a:latin typeface="Arial" charset="0"/>
                <a:cs typeface="Arial" charset="0"/>
              </a:rPr>
              <a:t>Commercial and Social Enterprise Providers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2800" smtClean="0">
                <a:latin typeface="Arial" charset="0"/>
                <a:cs typeface="Arial" charset="0"/>
              </a:rPr>
              <a:t>162,000 car club members in UK in 2011 (Harmer and Cairns, 2011)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2800" smtClean="0">
                <a:latin typeface="Arial" charset="0"/>
                <a:cs typeface="Arial" charset="0"/>
              </a:rPr>
              <a:t>Policy Objectives</a:t>
            </a:r>
          </a:p>
          <a:p>
            <a:pPr lvl="1" eaLnBrk="1" hangingPunct="1"/>
            <a:r>
              <a:rPr lang="en-GB" sz="2800" smtClean="0"/>
              <a:t>Reduced parking demand</a:t>
            </a:r>
          </a:p>
          <a:p>
            <a:pPr lvl="1" eaLnBrk="1" hangingPunct="1"/>
            <a:r>
              <a:rPr lang="en-GB" sz="2800" smtClean="0"/>
              <a:t>More sustainable lifestyles</a:t>
            </a:r>
          </a:p>
          <a:p>
            <a:pPr eaLnBrk="1" hangingPunct="1"/>
            <a:endParaRPr lang="en-GB" sz="2800" smtClean="0"/>
          </a:p>
          <a:p>
            <a:pPr eaLnBrk="1" hangingPunct="1"/>
            <a:endParaRPr lang="en-GB" sz="2800" smtClean="0"/>
          </a:p>
          <a:p>
            <a:pPr eaLnBrk="1" hangingPunct="1"/>
            <a:endParaRPr lang="en-GB" sz="2800" smtClean="0"/>
          </a:p>
          <a:p>
            <a:pPr eaLnBrk="1" hangingPunct="1"/>
            <a:endParaRPr lang="en-GB" sz="2800" smtClean="0"/>
          </a:p>
          <a:p>
            <a:pPr eaLnBrk="1" hangingPunct="1"/>
            <a:endParaRPr lang="en-US" sz="2800" smtClean="0"/>
          </a:p>
        </p:txBody>
      </p:sp>
      <p:sp>
        <p:nvSpPr>
          <p:cNvPr id="20484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  <p:pic>
        <p:nvPicPr>
          <p:cNvPr id="20485" name="Picture 9" descr="558-f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709988"/>
            <a:ext cx="3851275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5867400" cy="685800"/>
          </a:xfrm>
        </p:spPr>
        <p:txBody>
          <a:bodyPr/>
          <a:lstStyle/>
          <a:p>
            <a:pPr eaLnBrk="1" hangingPunct="1"/>
            <a:r>
              <a:rPr lang="en-GB" sz="3200" smtClean="0"/>
              <a:t>Acknowledgements...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6069012" cy="4751387"/>
          </a:xfrm>
        </p:spPr>
        <p:txBody>
          <a:bodyPr/>
          <a:lstStyle/>
          <a:p>
            <a:pPr eaLnBrk="1" hangingPunct="1"/>
            <a:r>
              <a:rPr lang="en-GB" sz="2400" smtClean="0"/>
              <a:t>City Car Club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Bath and North-East Somerset Council</a:t>
            </a:r>
          </a:p>
          <a:p>
            <a:pPr eaLnBrk="1" hangingPunct="1"/>
            <a:endParaRPr lang="en-GB" sz="2400" smtClean="0"/>
          </a:p>
          <a:p>
            <a:pPr eaLnBrk="1" hangingPunct="1"/>
            <a:r>
              <a:rPr lang="en-GB" sz="2400" smtClean="0"/>
              <a:t>UWE Colleagues</a:t>
            </a:r>
          </a:p>
          <a:p>
            <a:pPr lvl="1" eaLnBrk="1" hangingPunct="1"/>
            <a:r>
              <a:rPr lang="en-GB" sz="2400" smtClean="0"/>
              <a:t>Dr Kiron Chatterjee</a:t>
            </a:r>
          </a:p>
          <a:p>
            <a:pPr lvl="1" eaLnBrk="1" hangingPunct="1"/>
            <a:r>
              <a:rPr lang="en-GB" sz="2400" smtClean="0"/>
              <a:t>Dr Miriam Ricci</a:t>
            </a:r>
          </a:p>
          <a:p>
            <a:pPr lvl="1" eaLnBrk="1" hangingPunct="1"/>
            <a:r>
              <a:rPr lang="en-GB" sz="2400" smtClean="0"/>
              <a:t>Dr Geoff Andrews</a:t>
            </a:r>
          </a:p>
          <a:p>
            <a:pPr lvl="1" eaLnBrk="1" hangingPunct="1"/>
            <a:r>
              <a:rPr lang="en-GB" sz="2400" smtClean="0"/>
              <a:t>Dr Eran Ben-Elia</a:t>
            </a:r>
          </a:p>
          <a:p>
            <a:pPr eaLnBrk="1" hangingPunct="1"/>
            <a:endParaRPr lang="en-GB" sz="2400" smtClean="0"/>
          </a:p>
        </p:txBody>
      </p:sp>
      <p:pic>
        <p:nvPicPr>
          <p:cNvPr id="66563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4365625"/>
            <a:ext cx="1628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/>
          <p:cNvSpPr txBox="1">
            <a:spLocks noChangeArrowheads="1"/>
          </p:cNvSpPr>
          <p:nvPr/>
        </p:nvSpPr>
        <p:spPr bwMode="auto">
          <a:xfrm>
            <a:off x="827088" y="620713"/>
            <a:ext cx="49577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200" b="1" i="1">
                <a:latin typeface="Helvetica" pitchFamily="34" charset="0"/>
              </a:rPr>
              <a:t>Thank you!</a:t>
            </a:r>
          </a:p>
          <a:p>
            <a:pPr>
              <a:spcBef>
                <a:spcPct val="50000"/>
              </a:spcBef>
            </a:pPr>
            <a:endParaRPr lang="de-DE" sz="1800" i="1">
              <a:latin typeface="Helvetica" pitchFamily="34" charset="0"/>
            </a:endParaRPr>
          </a:p>
          <a:p>
            <a:pPr>
              <a:spcBef>
                <a:spcPct val="50000"/>
              </a:spcBef>
            </a:pPr>
            <a:r>
              <a:rPr lang="de-DE" sz="1600" b="1">
                <a:latin typeface="Helvetica" pitchFamily="34" charset="0"/>
              </a:rPr>
              <a:t>For further information, please contact:</a:t>
            </a:r>
          </a:p>
          <a:p>
            <a:pPr>
              <a:spcBef>
                <a:spcPct val="50000"/>
              </a:spcBef>
            </a:pPr>
            <a:r>
              <a:rPr lang="de-DE" sz="1600" b="1">
                <a:latin typeface="Helvetica" pitchFamily="34" charset="0"/>
              </a:rPr>
              <a:t>graham.parkhurst@uwe.ac.uk </a:t>
            </a:r>
          </a:p>
          <a:p>
            <a:pPr>
              <a:spcBef>
                <a:spcPct val="50000"/>
              </a:spcBef>
            </a:pPr>
            <a:endParaRPr lang="de-DE" sz="1600">
              <a:latin typeface="Helvetica" pitchFamily="34" charset="0"/>
            </a:endParaRPr>
          </a:p>
        </p:txBody>
      </p:sp>
      <p:sp>
        <p:nvSpPr>
          <p:cNvPr id="67586" name="Rectangle 6"/>
          <p:cNvSpPr>
            <a:spLocks noChangeArrowheads="1"/>
          </p:cNvSpPr>
          <p:nvPr/>
        </p:nvSpPr>
        <p:spPr bwMode="auto">
          <a:xfrm>
            <a:off x="6527800" y="0"/>
            <a:ext cx="2616200" cy="6858000"/>
          </a:xfrm>
          <a:prstGeom prst="rect">
            <a:avLst/>
          </a:prstGeom>
          <a:solidFill>
            <a:srgbClr val="13409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67587" name="Picture 7" descr="EU_left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1475" y="5084763"/>
            <a:ext cx="1617663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10" descr="21_smi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1463" y="1978025"/>
            <a:ext cx="219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11" descr="24_Civit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1989138"/>
            <a:ext cx="2320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  <p:pic>
        <p:nvPicPr>
          <p:cNvPr id="67591" name="Picture 7" descr="P101004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447925"/>
            <a:ext cx="5435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549275"/>
            <a:ext cx="1628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6408738" cy="1079500"/>
          </a:xfrm>
        </p:spPr>
        <p:txBody>
          <a:bodyPr/>
          <a:lstStyle/>
          <a:p>
            <a:pPr eaLnBrk="1" hangingPunct="1"/>
            <a:r>
              <a:rPr lang="en-GB" sz="3200" smtClean="0"/>
              <a:t>Carplus Annual Survey 2010/11 </a:t>
            </a:r>
            <a:br>
              <a:rPr lang="en-GB" sz="3200" smtClean="0"/>
            </a:br>
            <a:r>
              <a:rPr lang="en-GB" sz="2400" smtClean="0"/>
              <a:t>(Harmer and Cairns, 2011) (N=8450)</a:t>
            </a:r>
            <a:endParaRPr lang="en-US" sz="2400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4925" y="1412875"/>
            <a:ext cx="6481763" cy="5040313"/>
          </a:xfrm>
        </p:spPr>
        <p:txBody>
          <a:bodyPr/>
          <a:lstStyle/>
          <a:p>
            <a:pPr lvl="1" eaLnBrk="1" hangingPunct="1"/>
            <a:r>
              <a:rPr lang="en-GB" sz="2400" smtClean="0">
                <a:latin typeface="Arial" charset="0"/>
                <a:cs typeface="Arial" charset="0"/>
              </a:rPr>
              <a:t>32% of UK members reduced car ownership after joining</a:t>
            </a:r>
          </a:p>
          <a:p>
            <a:pPr lvl="1" eaLnBrk="1" hangingPunct="1"/>
            <a:r>
              <a:rPr lang="en-GB" sz="2400" smtClean="0">
                <a:latin typeface="Arial" charset="0"/>
                <a:cs typeface="Arial" charset="0"/>
              </a:rPr>
              <a:t>54% of members did not own car before joining</a:t>
            </a:r>
          </a:p>
          <a:p>
            <a:pPr lvl="1" eaLnBrk="1" hangingPunct="1"/>
            <a:r>
              <a:rPr lang="en-GB" sz="2400" smtClean="0">
                <a:latin typeface="Arial" charset="0"/>
                <a:cs typeface="Arial" charset="0"/>
              </a:rPr>
              <a:t>30% said they would have bought a car if they had not joined</a:t>
            </a:r>
          </a:p>
          <a:p>
            <a:pPr lvl="1" eaLnBrk="1" hangingPunct="1"/>
            <a:r>
              <a:rPr lang="en-GB" sz="2400" smtClean="0">
                <a:latin typeface="Arial" charset="0"/>
                <a:cs typeface="Arial" charset="0"/>
              </a:rPr>
              <a:t>Over 85% of members use car club cars less than once a month</a:t>
            </a:r>
          </a:p>
          <a:p>
            <a:pPr lvl="1" eaLnBrk="1" hangingPunct="1"/>
            <a:r>
              <a:rPr lang="en-GB" sz="2400" smtClean="0">
                <a:latin typeface="Arial" charset="0"/>
                <a:cs typeface="Arial" charset="0"/>
              </a:rPr>
              <a:t>Car club members produce 75% fewer CO</a:t>
            </a:r>
            <a:r>
              <a:rPr lang="en-GB" sz="2400" baseline="-25000" smtClean="0">
                <a:latin typeface="Arial" charset="0"/>
                <a:cs typeface="Arial" charset="0"/>
              </a:rPr>
              <a:t>2</a:t>
            </a:r>
            <a:r>
              <a:rPr lang="en-GB" sz="2400" smtClean="0">
                <a:latin typeface="Arial" charset="0"/>
                <a:cs typeface="Arial" charset="0"/>
              </a:rPr>
              <a:t> emissions than average British driving licence holder</a:t>
            </a:r>
          </a:p>
        </p:txBody>
      </p:sp>
      <p:sp>
        <p:nvSpPr>
          <p:cNvPr id="22531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4925" y="115888"/>
            <a:ext cx="7772400" cy="769937"/>
          </a:xfrm>
        </p:spPr>
        <p:txBody>
          <a:bodyPr/>
          <a:lstStyle/>
          <a:p>
            <a:pPr eaLnBrk="1" hangingPunct="1"/>
            <a:r>
              <a:rPr lang="en-GB" sz="3200" smtClean="0"/>
              <a:t>Changes in Emissions </a:t>
            </a:r>
            <a:br>
              <a:rPr lang="en-GB" sz="3200" smtClean="0"/>
            </a:br>
            <a:r>
              <a:rPr lang="en-GB" sz="2400" smtClean="0"/>
              <a:t>(Martin and Shaheen, 2010) (N=9600)</a:t>
            </a:r>
            <a:endParaRPr lang="en-US" sz="2400" smtClean="0"/>
          </a:p>
        </p:txBody>
      </p:sp>
      <p:pic>
        <p:nvPicPr>
          <p:cNvPr id="245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935038"/>
            <a:ext cx="91090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12713" y="115888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smtClean="0"/>
              <a:t>Bath City Car Club Measure</a:t>
            </a:r>
            <a:endParaRPr lang="en-US" sz="3200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8263" y="1052513"/>
            <a:ext cx="6448425" cy="4270375"/>
          </a:xfrm>
        </p:spPr>
        <p:txBody>
          <a:bodyPr/>
          <a:lstStyle/>
          <a:p>
            <a:pPr eaLnBrk="1" hangingPunct="1"/>
            <a:r>
              <a:rPr lang="en-GB" sz="2800" smtClean="0"/>
              <a:t>Historic city of 85,000 residents</a:t>
            </a:r>
          </a:p>
          <a:p>
            <a:pPr lvl="1" eaLnBrk="1" hangingPunct="1"/>
            <a:r>
              <a:rPr lang="en-GB" sz="2400" smtClean="0"/>
              <a:t>limited parking in centre</a:t>
            </a:r>
          </a:p>
          <a:p>
            <a:pPr eaLnBrk="1" hangingPunct="1"/>
            <a:r>
              <a:rPr lang="en-GB" sz="2800" smtClean="0"/>
              <a:t>City Car Club = largest UK operator</a:t>
            </a:r>
          </a:p>
          <a:p>
            <a:pPr eaLnBrk="1" hangingPunct="1"/>
            <a:r>
              <a:rPr lang="en-US" sz="2800" smtClean="0"/>
              <a:t>Expansion of fleet from 8 to 14 vehicles in April 2010</a:t>
            </a:r>
          </a:p>
          <a:p>
            <a:pPr lvl="1" eaLnBrk="1" hangingPunct="1"/>
            <a:r>
              <a:rPr lang="en-US" sz="2400" smtClean="0"/>
              <a:t>6 Toyota Prius hybrid vehicles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26627" name="Picture 7" descr="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5088" y="4111625"/>
            <a:ext cx="256857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bath-150x1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21163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0" y="79375"/>
            <a:ext cx="6659563" cy="1262063"/>
          </a:xfrm>
        </p:spPr>
        <p:txBody>
          <a:bodyPr/>
          <a:lstStyle/>
          <a:p>
            <a:pPr eaLnBrk="1" hangingPunct="1"/>
            <a:r>
              <a:rPr lang="pt-PT" sz="3200" smtClean="0"/>
              <a:t>Each associated with a new parking bay* in a residential area</a:t>
            </a:r>
            <a:endParaRPr lang="en-GB" sz="320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96975"/>
            <a:ext cx="63134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394200"/>
            <a:ext cx="3313113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539750" y="5549900"/>
            <a:ext cx="4968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Arial" charset="0"/>
                <a:cs typeface="Arial" charset="0"/>
              </a:rPr>
              <a:t>*Designated, reserved space on the public highway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5867400" cy="685800"/>
          </a:xfrm>
        </p:spPr>
        <p:txBody>
          <a:bodyPr/>
          <a:lstStyle/>
          <a:p>
            <a:pPr eaLnBrk="1" hangingPunct="1"/>
            <a:r>
              <a:rPr lang="en-GB" sz="3200" smtClean="0"/>
              <a:t>Membership and Services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8263" y="1268413"/>
            <a:ext cx="6448425" cy="4537075"/>
          </a:xfrm>
        </p:spPr>
        <p:txBody>
          <a:bodyPr/>
          <a:lstStyle/>
          <a:p>
            <a:pPr eaLnBrk="1" hangingPunct="1"/>
            <a:r>
              <a:rPr lang="en-US" sz="2400" smtClean="0"/>
              <a:t>Membership increased by three times to 418 in the study period</a:t>
            </a:r>
          </a:p>
          <a:p>
            <a:pPr lvl="1" eaLnBrk="1" hangingPunct="1"/>
            <a:r>
              <a:rPr lang="en-US" sz="2300" smtClean="0"/>
              <a:t>In part due to increase in spatial coverage of scheme</a:t>
            </a:r>
          </a:p>
          <a:p>
            <a:pPr lvl="1" eaLnBrk="1" hangingPunct="1"/>
            <a:r>
              <a:rPr lang="en-US" sz="2300" smtClean="0"/>
              <a:t>£60 membership fee per year</a:t>
            </a:r>
          </a:p>
          <a:p>
            <a:pPr eaLnBrk="1" hangingPunct="1"/>
            <a:r>
              <a:rPr lang="en-US" sz="2400" smtClean="0"/>
              <a:t>Cars offered changed from Astra + Fiesta to Prius + Fiesta</a:t>
            </a:r>
          </a:p>
          <a:p>
            <a:pPr lvl="1" eaLnBrk="1" hangingPunct="1"/>
            <a:r>
              <a:rPr lang="en-US" sz="2300" smtClean="0"/>
              <a:t>Small car rate £4.95/hour + £0.23/mile</a:t>
            </a:r>
          </a:p>
          <a:p>
            <a:pPr lvl="1" eaLnBrk="1" hangingPunct="1"/>
            <a:r>
              <a:rPr lang="en-US" sz="2300" smtClean="0"/>
              <a:t>Large car rate £5.95/hour + £0.23/mile</a:t>
            </a:r>
          </a:p>
          <a:p>
            <a:pPr lvl="1" eaLnBrk="1" hangingPunct="1"/>
            <a:endParaRPr lang="en-US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250825" y="115888"/>
            <a:ext cx="5867400" cy="685800"/>
          </a:xfrm>
        </p:spPr>
        <p:txBody>
          <a:bodyPr/>
          <a:lstStyle/>
          <a:p>
            <a:pPr eaLnBrk="1" hangingPunct="1"/>
            <a:r>
              <a:rPr lang="en-GB" sz="3200" smtClean="0"/>
              <a:t>2. Evaluation Overview</a:t>
            </a:r>
          </a:p>
        </p:txBody>
      </p:sp>
      <p:sp>
        <p:nvSpPr>
          <p:cNvPr id="30722" name="Content Placeholder 4"/>
          <p:cNvSpPr>
            <a:spLocks noGrp="1"/>
          </p:cNvSpPr>
          <p:nvPr>
            <p:ph idx="1"/>
          </p:nvPr>
        </p:nvSpPr>
        <p:spPr>
          <a:xfrm>
            <a:off x="179388" y="765175"/>
            <a:ext cx="6264275" cy="5759450"/>
          </a:xfrm>
        </p:spPr>
        <p:txBody>
          <a:bodyPr/>
          <a:lstStyle/>
          <a:p>
            <a:pPr lvl="1" eaLnBrk="1" hangingPunct="1">
              <a:buFont typeface="Courier New" pitchFamily="49" charset="0"/>
              <a:buChar char="o"/>
            </a:pPr>
            <a:r>
              <a:rPr lang="en-GB" sz="2800" smtClean="0">
                <a:latin typeface="Arial" charset="0"/>
                <a:cs typeface="Arial" charset="0"/>
              </a:rPr>
              <a:t>Process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GB" sz="2400" smtClean="0">
                <a:latin typeface="Arial" charset="0"/>
                <a:cs typeface="Arial" charset="0"/>
              </a:rPr>
              <a:t>Delivery of bays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GB" sz="2400" smtClean="0">
                <a:latin typeface="Arial" charset="0"/>
                <a:cs typeface="Arial" charset="0"/>
              </a:rPr>
              <a:t>Choice of vehicles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2800" smtClean="0">
                <a:latin typeface="Arial" charset="0"/>
                <a:cs typeface="Arial" charset="0"/>
              </a:rPr>
              <a:t>(Non-user awareness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GB" sz="2400" smtClean="0">
                <a:latin typeface="Arial" charset="0"/>
                <a:cs typeface="Arial" charset="0"/>
              </a:rPr>
              <a:t>City centre survey)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2900" smtClean="0">
                <a:latin typeface="Arial" charset="0"/>
                <a:cs typeface="Arial" charset="0"/>
              </a:rPr>
              <a:t>Social benefits -CBA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GB" sz="2400" smtClean="0">
                <a:latin typeface="Arial" charset="0"/>
                <a:cs typeface="Arial" charset="0"/>
              </a:rPr>
              <a:t>Operator data (limited)</a:t>
            </a:r>
          </a:p>
          <a:p>
            <a:pPr lvl="1" eaLnBrk="1" hangingPunct="1">
              <a:buFont typeface="Courier New" pitchFamily="49" charset="0"/>
              <a:buChar char="o"/>
            </a:pPr>
            <a:r>
              <a:rPr lang="en-GB" sz="2900" smtClean="0">
                <a:latin typeface="Arial" charset="0"/>
                <a:cs typeface="Arial" charset="0"/>
              </a:rPr>
              <a:t>User acceptance and behaviour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GB" sz="2400" smtClean="0">
                <a:latin typeface="Arial" charset="0"/>
                <a:cs typeface="Arial" charset="0"/>
              </a:rPr>
              <a:t>Quantitative web survey</a:t>
            </a:r>
          </a:p>
          <a:p>
            <a:pPr lvl="2" eaLnBrk="1" hangingPunct="1">
              <a:buFont typeface="Courier New" pitchFamily="49" charset="0"/>
              <a:buChar char="o"/>
            </a:pPr>
            <a:r>
              <a:rPr lang="en-GB" sz="2400" smtClean="0">
                <a:latin typeface="Arial" charset="0"/>
                <a:cs typeface="Arial" charset="0"/>
              </a:rPr>
              <a:t>Qualitative phone interviews </a:t>
            </a:r>
          </a:p>
          <a:p>
            <a:pPr lvl="1" eaLnBrk="1" hangingPunct="1">
              <a:lnSpc>
                <a:spcPct val="120000"/>
              </a:lnSpc>
              <a:buFont typeface="Courier New" pitchFamily="49" charset="0"/>
              <a:buChar char="o"/>
            </a:pPr>
            <a:endParaRPr lang="en-GB" sz="2900" smtClean="0">
              <a:latin typeface="Arial" charset="0"/>
              <a:cs typeface="Arial" charset="0"/>
            </a:endParaRPr>
          </a:p>
        </p:txBody>
      </p:sp>
      <p:sp>
        <p:nvSpPr>
          <p:cNvPr id="30723" name="Platshållare för sidfot 3"/>
          <p:cNvSpPr txBox="1">
            <a:spLocks noGrp="1"/>
          </p:cNvSpPr>
          <p:nvPr/>
        </p:nvSpPr>
        <p:spPr bwMode="auto">
          <a:xfrm>
            <a:off x="76200" y="6597650"/>
            <a:ext cx="5287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CIVITAS Forum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</a:rPr>
              <a:t> 24-26 September 2012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</a:t>
            </a:r>
            <a:r>
              <a:rPr lang="en-GB" sz="900">
                <a:latin typeface="Wingdings" pitchFamily="2" charset="2"/>
                <a:ea typeface="ＭＳ Ｐゴシック"/>
                <a:cs typeface="ＭＳ Ｐゴシック"/>
                <a:sym typeface="Wingdings 2" pitchFamily="18" charset="2"/>
              </a:rPr>
              <a:t>l</a:t>
            </a:r>
            <a:r>
              <a:rPr lang="en-GB" sz="1200">
                <a:latin typeface="Helvetica" pitchFamily="34" charset="0"/>
                <a:ea typeface="ＭＳ Ｐゴシック"/>
                <a:cs typeface="ＭＳ Ｐゴシック"/>
                <a:sym typeface="Wingdings 2" pitchFamily="18" charset="2"/>
              </a:rPr>
              <a:t> Vitoria-Gasteiz, Spain</a:t>
            </a:r>
            <a:endParaRPr lang="de-DE" sz="1200">
              <a:latin typeface="Helvetica" pitchFamily="34" charset="0"/>
              <a:ea typeface="ＭＳ Ｐゴシック"/>
              <a:cs typeface="ＭＳ Ｐゴシック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1090</Words>
  <Application>Microsoft Office PowerPoint</Application>
  <PresentationFormat>On-screen Show (4:3)</PresentationFormat>
  <Paragraphs>224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Times New Roman</vt:lpstr>
      <vt:lpstr>Arial</vt:lpstr>
      <vt:lpstr>Helvetica</vt:lpstr>
      <vt:lpstr>ＭＳ Ｐゴシック</vt:lpstr>
      <vt:lpstr>Wingdings</vt:lpstr>
      <vt:lpstr>Wingdings 2</vt:lpstr>
      <vt:lpstr>Courier New</vt:lpstr>
      <vt:lpstr>Standarddesign</vt:lpstr>
      <vt:lpstr>Standarddesign</vt:lpstr>
      <vt:lpstr>Slide 1</vt:lpstr>
      <vt:lpstr>Overview</vt:lpstr>
      <vt:lpstr>Carsharing in UK </vt:lpstr>
      <vt:lpstr>Carplus Annual Survey 2010/11  (Harmer and Cairns, 2011) (N=8450)</vt:lpstr>
      <vt:lpstr>Changes in Emissions  (Martin and Shaheen, 2010) (N=9600)</vt:lpstr>
      <vt:lpstr>Bath City Car Club Measure</vt:lpstr>
      <vt:lpstr>Each associated with a new parking bay* in a residential area</vt:lpstr>
      <vt:lpstr>Membership and Services</vt:lpstr>
      <vt:lpstr>2. Evaluation Overview</vt:lpstr>
      <vt:lpstr>3. CBA Approach</vt:lpstr>
      <vt:lpstr>Cost Benefit Analysis NPV Inputs</vt:lpstr>
      <vt:lpstr>CBA Findings</vt:lpstr>
      <vt:lpstr>4 Web Survey of All Members</vt:lpstr>
      <vt:lpstr>Car Ownership Changes</vt:lpstr>
      <vt:lpstr>User Experience with Car Types</vt:lpstr>
      <vt:lpstr>Perception of Relative Noise</vt:lpstr>
      <vt:lpstr>Quality of service Ease fo use on first booking</vt:lpstr>
      <vt:lpstr>Quality of service: Starting the car</vt:lpstr>
      <vt:lpstr>Quality of service: Manoeuverability</vt:lpstr>
      <vt:lpstr>Quality of service: Performance</vt:lpstr>
      <vt:lpstr>Economic accessibility Car hourly rate cost</vt:lpstr>
      <vt:lpstr>5 Telephone Interviews with City Car Club members</vt:lpstr>
      <vt:lpstr>Example of an ‘accessor’  </vt:lpstr>
      <vt:lpstr>Motivations to Join</vt:lpstr>
      <vt:lpstr>Car Ownership After Joining</vt:lpstr>
      <vt:lpstr>Example of a ‘shedder’</vt:lpstr>
      <vt:lpstr>Motivations to Join</vt:lpstr>
      <vt:lpstr>Car Ownership After Joining</vt:lpstr>
      <vt:lpstr>Conclusions</vt:lpstr>
      <vt:lpstr>Acknowledgements...</vt:lpstr>
      <vt:lpstr>Slide 31</vt:lpstr>
    </vt:vector>
  </TitlesOfParts>
  <Company>Forschungsgesellschaft Mobilität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Mag. Margit Braun</dc:creator>
  <cp:lastModifiedBy>Administrator</cp:lastModifiedBy>
  <cp:revision>65</cp:revision>
  <dcterms:created xsi:type="dcterms:W3CDTF">2005-02-15T12:56:09Z</dcterms:created>
  <dcterms:modified xsi:type="dcterms:W3CDTF">2012-09-21T08:09:29Z</dcterms:modified>
</cp:coreProperties>
</file>