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3" r:id="rId2"/>
    <p:sldId id="264" r:id="rId3"/>
    <p:sldId id="265" r:id="rId4"/>
    <p:sldId id="267" r:id="rId5"/>
    <p:sldId id="268" r:id="rId6"/>
    <p:sldId id="272" r:id="rId7"/>
    <p:sldId id="273" r:id="rId8"/>
    <p:sldId id="276" r:id="rId9"/>
    <p:sldId id="275" r:id="rId10"/>
    <p:sldId id="269" r:id="rId11"/>
    <p:sldId id="279" r:id="rId12"/>
    <p:sldId id="26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CEF"/>
    <a:srgbClr val="30AEE5"/>
    <a:srgbClr val="AB8EDE"/>
    <a:srgbClr val="482683"/>
    <a:srgbClr val="B3C6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9B8660-044C-438A-9118-3E76C162C7E8}" v="5301" dt="2018-09-03T17:54:26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204" autoAdjust="0"/>
  </p:normalViewPr>
  <p:slideViewPr>
    <p:cSldViewPr snapToGrid="0">
      <p:cViewPr varScale="1">
        <p:scale>
          <a:sx n="61" d="100"/>
          <a:sy n="61" d="100"/>
        </p:scale>
        <p:origin x="-10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Chicco" userId="9db4adc9277c13a9" providerId="LiveId" clId="{D4DE5412-7A00-4F43-8231-F24A5CE09EC2}"/>
    <pc:docChg chg="undo redo custSel addSld delSld modSld sldOrd">
      <pc:chgData name="Andrea Chicco" userId="9db4adc9277c13a9" providerId="LiveId" clId="{D4DE5412-7A00-4F43-8231-F24A5CE09EC2}" dt="2018-09-03T17:54:26.760" v="5282" actId="20577"/>
      <pc:docMkLst>
        <pc:docMk/>
      </pc:docMkLst>
      <pc:sldChg chg="modSp">
        <pc:chgData name="Andrea Chicco" userId="9db4adc9277c13a9" providerId="LiveId" clId="{D4DE5412-7A00-4F43-8231-F24A5CE09EC2}" dt="2018-09-03T17:54:26.760" v="5282" actId="20577"/>
        <pc:sldMkLst>
          <pc:docMk/>
          <pc:sldMk cId="1783688455" sldId="264"/>
        </pc:sldMkLst>
        <pc:spChg chg="mod">
          <ac:chgData name="Andrea Chicco" userId="9db4adc9277c13a9" providerId="LiveId" clId="{D4DE5412-7A00-4F43-8231-F24A5CE09EC2}" dt="2018-09-03T17:54:26.760" v="5282" actId="20577"/>
          <ac:spMkLst>
            <pc:docMk/>
            <pc:sldMk cId="1783688455" sldId="264"/>
            <ac:spMk id="3" creationId="{F5F64BAB-B266-49B8-9529-E154A68FC3D5}"/>
          </ac:spMkLst>
        </pc:spChg>
      </pc:sldChg>
      <pc:sldChg chg="addSp delSp modSp modNotesTx">
        <pc:chgData name="Andrea Chicco" userId="9db4adc9277c13a9" providerId="LiveId" clId="{D4DE5412-7A00-4F43-8231-F24A5CE09EC2}" dt="2018-09-03T16:34:57.804" v="2462" actId="1076"/>
        <pc:sldMkLst>
          <pc:docMk/>
          <pc:sldMk cId="3075826973" sldId="265"/>
        </pc:sldMkLst>
        <pc:spChg chg="mod">
          <ac:chgData name="Andrea Chicco" userId="9db4adc9277c13a9" providerId="LiveId" clId="{D4DE5412-7A00-4F43-8231-F24A5CE09EC2}" dt="2018-09-03T16:30:49.642" v="2402" actId="255"/>
          <ac:spMkLst>
            <pc:docMk/>
            <pc:sldMk cId="3075826973" sldId="265"/>
            <ac:spMk id="2" creationId="{C2E29236-B669-4147-9562-ED8F99DD768B}"/>
          </ac:spMkLst>
        </pc:spChg>
        <pc:spChg chg="mod">
          <ac:chgData name="Andrea Chicco" userId="9db4adc9277c13a9" providerId="LiveId" clId="{D4DE5412-7A00-4F43-8231-F24A5CE09EC2}" dt="2018-09-03T16:34:57.804" v="2462" actId="1076"/>
          <ac:spMkLst>
            <pc:docMk/>
            <pc:sldMk cId="3075826973" sldId="265"/>
            <ac:spMk id="3" creationId="{8C95E356-AC83-4C3C-B141-EA9A2D1BFE34}"/>
          </ac:spMkLst>
        </pc:spChg>
        <pc:spChg chg="mod">
          <ac:chgData name="Andrea Chicco" userId="9db4adc9277c13a9" providerId="LiveId" clId="{D4DE5412-7A00-4F43-8231-F24A5CE09EC2}" dt="2018-09-03T16:34:51.546" v="2461" actId="1076"/>
          <ac:spMkLst>
            <pc:docMk/>
            <pc:sldMk cId="3075826973" sldId="265"/>
            <ac:spMk id="6" creationId="{4400585A-2E5E-499C-9126-3744FF97FA52}"/>
          </ac:spMkLst>
        </pc:spChg>
        <pc:spChg chg="add del">
          <ac:chgData name="Andrea Chicco" userId="9db4adc9277c13a9" providerId="LiveId" clId="{D4DE5412-7A00-4F43-8231-F24A5CE09EC2}" dt="2018-09-03T16:18:10.693" v="2030" actId="478"/>
          <ac:spMkLst>
            <pc:docMk/>
            <pc:sldMk cId="3075826973" sldId="265"/>
            <ac:spMk id="7" creationId="{21279F1D-E5DA-469A-BFFC-A3D72FA90610}"/>
          </ac:spMkLst>
        </pc:spChg>
        <pc:picChg chg="mod">
          <ac:chgData name="Andrea Chicco" userId="9db4adc9277c13a9" providerId="LiveId" clId="{D4DE5412-7A00-4F43-8231-F24A5CE09EC2}" dt="2018-09-03T16:34:38.568" v="2460" actId="1076"/>
          <ac:picMkLst>
            <pc:docMk/>
            <pc:sldMk cId="3075826973" sldId="265"/>
            <ac:picMk id="5" creationId="{24A09DEC-63C8-4D2A-9439-6898E6CD8648}"/>
          </ac:picMkLst>
        </pc:picChg>
      </pc:sldChg>
      <pc:sldChg chg="addSp delSp modSp">
        <pc:chgData name="Andrea Chicco" userId="9db4adc9277c13a9" providerId="LiveId" clId="{D4DE5412-7A00-4F43-8231-F24A5CE09EC2}" dt="2018-09-03T16:43:32.425" v="2651" actId="113"/>
        <pc:sldMkLst>
          <pc:docMk/>
          <pc:sldMk cId="3101146394" sldId="267"/>
        </pc:sldMkLst>
        <pc:spChg chg="mod">
          <ac:chgData name="Andrea Chicco" userId="9db4adc9277c13a9" providerId="LiveId" clId="{D4DE5412-7A00-4F43-8231-F24A5CE09EC2}" dt="2018-09-03T16:30:42.975" v="2401" actId="255"/>
          <ac:spMkLst>
            <pc:docMk/>
            <pc:sldMk cId="3101146394" sldId="267"/>
            <ac:spMk id="2" creationId="{95406873-5FA0-4418-A97D-4DD27E30BB40}"/>
          </ac:spMkLst>
        </pc:spChg>
        <pc:spChg chg="mod">
          <ac:chgData name="Andrea Chicco" userId="9db4adc9277c13a9" providerId="LiveId" clId="{D4DE5412-7A00-4F43-8231-F24A5CE09EC2}" dt="2018-09-03T16:43:32.425" v="2651" actId="113"/>
          <ac:spMkLst>
            <pc:docMk/>
            <pc:sldMk cId="3101146394" sldId="267"/>
            <ac:spMk id="3" creationId="{E42143A2-0ECA-4D97-9B04-5508C94F0649}"/>
          </ac:spMkLst>
        </pc:spChg>
        <pc:spChg chg="add del">
          <ac:chgData name="Andrea Chicco" userId="9db4adc9277c13a9" providerId="LiveId" clId="{D4DE5412-7A00-4F43-8231-F24A5CE09EC2}" dt="2018-09-03T16:35:15.379" v="2465" actId="478"/>
          <ac:spMkLst>
            <pc:docMk/>
            <pc:sldMk cId="3101146394" sldId="267"/>
            <ac:spMk id="5" creationId="{26370851-BE62-4DC1-8419-4B423C978415}"/>
          </ac:spMkLst>
        </pc:spChg>
        <pc:picChg chg="mod">
          <ac:chgData name="Andrea Chicco" userId="9db4adc9277c13a9" providerId="LiveId" clId="{D4DE5412-7A00-4F43-8231-F24A5CE09EC2}" dt="2018-09-03T16:43:03.147" v="2649" actId="1076"/>
          <ac:picMkLst>
            <pc:docMk/>
            <pc:sldMk cId="3101146394" sldId="267"/>
            <ac:picMk id="4" creationId="{AE29CCBD-494A-4A1F-8EC5-658527B456C2}"/>
          </ac:picMkLst>
        </pc:picChg>
      </pc:sldChg>
      <pc:sldChg chg="addSp delSp modSp">
        <pc:chgData name="Andrea Chicco" userId="9db4adc9277c13a9" providerId="LiveId" clId="{D4DE5412-7A00-4F43-8231-F24A5CE09EC2}" dt="2018-09-03T17:12:45.013" v="3479" actId="313"/>
        <pc:sldMkLst>
          <pc:docMk/>
          <pc:sldMk cId="310715383" sldId="268"/>
        </pc:sldMkLst>
        <pc:spChg chg="mod">
          <ac:chgData name="Andrea Chicco" userId="9db4adc9277c13a9" providerId="LiveId" clId="{D4DE5412-7A00-4F43-8231-F24A5CE09EC2}" dt="2018-09-03T16:31:02.717" v="2404" actId="255"/>
          <ac:spMkLst>
            <pc:docMk/>
            <pc:sldMk cId="310715383" sldId="268"/>
            <ac:spMk id="2" creationId="{6C882061-D65F-4EAB-B3AE-A51DC1C5D08E}"/>
          </ac:spMkLst>
        </pc:spChg>
        <pc:spChg chg="del mod">
          <ac:chgData name="Andrea Chicco" userId="9db4adc9277c13a9" providerId="LiveId" clId="{D4DE5412-7A00-4F43-8231-F24A5CE09EC2}" dt="2018-09-03T17:08:36.665" v="3347" actId="478"/>
          <ac:spMkLst>
            <pc:docMk/>
            <pc:sldMk cId="310715383" sldId="268"/>
            <ac:spMk id="3" creationId="{7DB53D46-EC2A-49DD-8BA8-1FEF8BADB87F}"/>
          </ac:spMkLst>
        </pc:spChg>
        <pc:spChg chg="add del mod">
          <ac:chgData name="Andrea Chicco" userId="9db4adc9277c13a9" providerId="LiveId" clId="{D4DE5412-7A00-4F43-8231-F24A5CE09EC2}" dt="2018-09-03T16:21:44.723" v="2185" actId="478"/>
          <ac:spMkLst>
            <pc:docMk/>
            <pc:sldMk cId="310715383" sldId="268"/>
            <ac:spMk id="4" creationId="{C4BCAB8F-9F23-43E5-B69B-9C1E34D5D8E7}"/>
          </ac:spMkLst>
        </pc:spChg>
        <pc:spChg chg="add del mod">
          <ac:chgData name="Andrea Chicco" userId="9db4adc9277c13a9" providerId="LiveId" clId="{D4DE5412-7A00-4F43-8231-F24A5CE09EC2}" dt="2018-09-03T16:22:36.168" v="2196" actId="478"/>
          <ac:spMkLst>
            <pc:docMk/>
            <pc:sldMk cId="310715383" sldId="268"/>
            <ac:spMk id="5" creationId="{07CD9EC1-A5B2-4253-ACED-2767D13B1B74}"/>
          </ac:spMkLst>
        </pc:spChg>
        <pc:spChg chg="add mod">
          <ac:chgData name="Andrea Chicco" userId="9db4adc9277c13a9" providerId="LiveId" clId="{D4DE5412-7A00-4F43-8231-F24A5CE09EC2}" dt="2018-09-03T17:12:45.013" v="3479" actId="313"/>
          <ac:spMkLst>
            <pc:docMk/>
            <pc:sldMk cId="310715383" sldId="268"/>
            <ac:spMk id="6" creationId="{DD638C03-798F-4475-B429-0DDD3C5FA802}"/>
          </ac:spMkLst>
        </pc:spChg>
        <pc:spChg chg="add del mod">
          <ac:chgData name="Andrea Chicco" userId="9db4adc9277c13a9" providerId="LiveId" clId="{D4DE5412-7A00-4F43-8231-F24A5CE09EC2}" dt="2018-09-03T17:08:41.677" v="3348" actId="478"/>
          <ac:spMkLst>
            <pc:docMk/>
            <pc:sldMk cId="310715383" sldId="268"/>
            <ac:spMk id="8" creationId="{E6D62A0E-F6D2-4CF5-8A20-D275E180B670}"/>
          </ac:spMkLst>
        </pc:spChg>
      </pc:sldChg>
      <pc:sldChg chg="addSp delSp modSp ord">
        <pc:chgData name="Andrea Chicco" userId="9db4adc9277c13a9" providerId="LiveId" clId="{D4DE5412-7A00-4F43-8231-F24A5CE09EC2}" dt="2018-09-03T17:01:36.957" v="3184" actId="20577"/>
        <pc:sldMkLst>
          <pc:docMk/>
          <pc:sldMk cId="4131606149" sldId="269"/>
        </pc:sldMkLst>
        <pc:spChg chg="mod">
          <ac:chgData name="Andrea Chicco" userId="9db4adc9277c13a9" providerId="LiveId" clId="{D4DE5412-7A00-4F43-8231-F24A5CE09EC2}" dt="2018-09-03T16:33:41.940" v="2448" actId="255"/>
          <ac:spMkLst>
            <pc:docMk/>
            <pc:sldMk cId="4131606149" sldId="269"/>
            <ac:spMk id="2" creationId="{CB8921AF-B608-49E3-8273-7C9BD717F27E}"/>
          </ac:spMkLst>
        </pc:spChg>
        <pc:spChg chg="del mod">
          <ac:chgData name="Andrea Chicco" userId="9db4adc9277c13a9" providerId="LiveId" clId="{D4DE5412-7A00-4F43-8231-F24A5CE09EC2}" dt="2018-09-03T16:36:24.792" v="2471" actId="478"/>
          <ac:spMkLst>
            <pc:docMk/>
            <pc:sldMk cId="4131606149" sldId="269"/>
            <ac:spMk id="3" creationId="{16CC3149-C5C1-4835-8007-18E05A4C6DA7}"/>
          </ac:spMkLst>
        </pc:spChg>
        <pc:spChg chg="add mod ord">
          <ac:chgData name="Andrea Chicco" userId="9db4adc9277c13a9" providerId="LiveId" clId="{D4DE5412-7A00-4F43-8231-F24A5CE09EC2}" dt="2018-09-03T17:01:36.957" v="3184" actId="20577"/>
          <ac:spMkLst>
            <pc:docMk/>
            <pc:sldMk cId="4131606149" sldId="269"/>
            <ac:spMk id="4" creationId="{94AB17A7-7DF0-48CA-982A-0052401F46AC}"/>
          </ac:spMkLst>
        </pc:spChg>
        <pc:spChg chg="add del mod">
          <ac:chgData name="Andrea Chicco" userId="9db4adc9277c13a9" providerId="LiveId" clId="{D4DE5412-7A00-4F43-8231-F24A5CE09EC2}" dt="2018-09-03T16:36:29.023" v="2472" actId="478"/>
          <ac:spMkLst>
            <pc:docMk/>
            <pc:sldMk cId="4131606149" sldId="269"/>
            <ac:spMk id="6" creationId="{8E2172D6-F18A-405F-A6FE-6A0A02E1E44F}"/>
          </ac:spMkLst>
        </pc:spChg>
      </pc:sldChg>
      <pc:sldChg chg="addSp delSp modSp ord">
        <pc:chgData name="Andrea Chicco" userId="9db4adc9277c13a9" providerId="LiveId" clId="{D4DE5412-7A00-4F43-8231-F24A5CE09EC2}" dt="2018-09-03T16:59:29.824" v="3136" actId="6549"/>
        <pc:sldMkLst>
          <pc:docMk/>
          <pc:sldMk cId="3468691388" sldId="270"/>
        </pc:sldMkLst>
        <pc:spChg chg="mod">
          <ac:chgData name="Andrea Chicco" userId="9db4adc9277c13a9" providerId="LiveId" clId="{D4DE5412-7A00-4F43-8231-F24A5CE09EC2}" dt="2018-09-03T16:59:29.824" v="3136" actId="6549"/>
          <ac:spMkLst>
            <pc:docMk/>
            <pc:sldMk cId="3468691388" sldId="270"/>
            <ac:spMk id="2" creationId="{8DCFCB57-A396-4A50-B002-CAEBF64F5BC9}"/>
          </ac:spMkLst>
        </pc:spChg>
        <pc:spChg chg="del mod">
          <ac:chgData name="Andrea Chicco" userId="9db4adc9277c13a9" providerId="LiveId" clId="{D4DE5412-7A00-4F43-8231-F24A5CE09EC2}" dt="2018-09-03T16:45:25.447" v="2669" actId="478"/>
          <ac:spMkLst>
            <pc:docMk/>
            <pc:sldMk cId="3468691388" sldId="270"/>
            <ac:spMk id="3" creationId="{CAEDF4D5-30FE-49D0-851E-9E96575D0E2E}"/>
          </ac:spMkLst>
        </pc:spChg>
        <pc:spChg chg="add mod ord">
          <ac:chgData name="Andrea Chicco" userId="9db4adc9277c13a9" providerId="LiveId" clId="{D4DE5412-7A00-4F43-8231-F24A5CE09EC2}" dt="2018-09-03T16:50:43.103" v="3036" actId="20577"/>
          <ac:spMkLst>
            <pc:docMk/>
            <pc:sldMk cId="3468691388" sldId="270"/>
            <ac:spMk id="5" creationId="{E2AECE24-FD5D-4316-92E5-832274EAEF5D}"/>
          </ac:spMkLst>
        </pc:spChg>
        <pc:spChg chg="add del mod">
          <ac:chgData name="Andrea Chicco" userId="9db4adc9277c13a9" providerId="LiveId" clId="{D4DE5412-7A00-4F43-8231-F24A5CE09EC2}" dt="2018-09-03T16:45:28.072" v="2670" actId="478"/>
          <ac:spMkLst>
            <pc:docMk/>
            <pc:sldMk cId="3468691388" sldId="270"/>
            <ac:spMk id="7" creationId="{D90DF7C8-0591-4BDE-B319-66849ACECD3F}"/>
          </ac:spMkLst>
        </pc:spChg>
        <pc:picChg chg="mod">
          <ac:chgData name="Andrea Chicco" userId="9db4adc9277c13a9" providerId="LiveId" clId="{D4DE5412-7A00-4F43-8231-F24A5CE09EC2}" dt="2018-09-03T16:49:04.722" v="2905" actId="1076"/>
          <ac:picMkLst>
            <pc:docMk/>
            <pc:sldMk cId="3468691388" sldId="270"/>
            <ac:picMk id="4" creationId="{00B7C11D-F2B7-403C-88C1-C20A62B25907}"/>
          </ac:picMkLst>
        </pc:picChg>
      </pc:sldChg>
      <pc:sldChg chg="addSp delSp modSp ord">
        <pc:chgData name="Andrea Chicco" userId="9db4adc9277c13a9" providerId="LiveId" clId="{D4DE5412-7A00-4F43-8231-F24A5CE09EC2}" dt="2018-09-03T17:07:26.405" v="3291" actId="20577"/>
        <pc:sldMkLst>
          <pc:docMk/>
          <pc:sldMk cId="1547064606" sldId="271"/>
        </pc:sldMkLst>
        <pc:spChg chg="mod">
          <ac:chgData name="Andrea Chicco" userId="9db4adc9277c13a9" providerId="LiveId" clId="{D4DE5412-7A00-4F43-8231-F24A5CE09EC2}" dt="2018-09-03T17:03:03.573" v="3213" actId="20577"/>
          <ac:spMkLst>
            <pc:docMk/>
            <pc:sldMk cId="1547064606" sldId="271"/>
            <ac:spMk id="2" creationId="{A5EC49DC-51A4-4EE8-8055-91DCACEAA6CE}"/>
          </ac:spMkLst>
        </pc:spChg>
        <pc:spChg chg="add del mod">
          <ac:chgData name="Andrea Chicco" userId="9db4adc9277c13a9" providerId="LiveId" clId="{D4DE5412-7A00-4F43-8231-F24A5CE09EC2}" dt="2018-09-03T16:52:01.525" v="3046" actId="478"/>
          <ac:spMkLst>
            <pc:docMk/>
            <pc:sldMk cId="1547064606" sldId="271"/>
            <ac:spMk id="3" creationId="{5F64DE55-57D8-4A87-8409-DBA5F5F518DD}"/>
          </ac:spMkLst>
        </pc:spChg>
        <pc:spChg chg="add mod ord">
          <ac:chgData name="Andrea Chicco" userId="9db4adc9277c13a9" providerId="LiveId" clId="{D4DE5412-7A00-4F43-8231-F24A5CE09EC2}" dt="2018-09-03T17:07:26.405" v="3291" actId="20577"/>
          <ac:spMkLst>
            <pc:docMk/>
            <pc:sldMk cId="1547064606" sldId="271"/>
            <ac:spMk id="4" creationId="{2C5FF416-3074-46F8-AE11-479A838979DF}"/>
          </ac:spMkLst>
        </pc:spChg>
        <pc:spChg chg="add del mod">
          <ac:chgData name="Andrea Chicco" userId="9db4adc9277c13a9" providerId="LiveId" clId="{D4DE5412-7A00-4F43-8231-F24A5CE09EC2}" dt="2018-09-03T16:52:06.629" v="3047" actId="478"/>
          <ac:spMkLst>
            <pc:docMk/>
            <pc:sldMk cId="1547064606" sldId="271"/>
            <ac:spMk id="6" creationId="{199A6C43-BAB2-47BB-AF86-8FC24152C945}"/>
          </ac:spMkLst>
        </pc:spChg>
      </pc:sldChg>
      <pc:sldChg chg="modSp">
        <pc:chgData name="Andrea Chicco" userId="9db4adc9277c13a9" providerId="LiveId" clId="{D4DE5412-7A00-4F43-8231-F24A5CE09EC2}" dt="2018-09-03T17:10:08.030" v="3391" actId="255"/>
        <pc:sldMkLst>
          <pc:docMk/>
          <pc:sldMk cId="3668297711" sldId="272"/>
        </pc:sldMkLst>
        <pc:spChg chg="mod">
          <ac:chgData name="Andrea Chicco" userId="9db4adc9277c13a9" providerId="LiveId" clId="{D4DE5412-7A00-4F43-8231-F24A5CE09EC2}" dt="2018-09-03T17:10:08.030" v="3391" actId="255"/>
          <ac:spMkLst>
            <pc:docMk/>
            <pc:sldMk cId="3668297711" sldId="272"/>
            <ac:spMk id="2" creationId="{90EEC652-DAEF-49DC-B81A-69413B6F94AC}"/>
          </ac:spMkLst>
        </pc:spChg>
      </pc:sldChg>
      <pc:sldChg chg="modSp">
        <pc:chgData name="Andrea Chicco" userId="9db4adc9277c13a9" providerId="LiveId" clId="{D4DE5412-7A00-4F43-8231-F24A5CE09EC2}" dt="2018-09-03T17:10:17.043" v="3392" actId="255"/>
        <pc:sldMkLst>
          <pc:docMk/>
          <pc:sldMk cId="2550148780" sldId="273"/>
        </pc:sldMkLst>
        <pc:spChg chg="mod">
          <ac:chgData name="Andrea Chicco" userId="9db4adc9277c13a9" providerId="LiveId" clId="{D4DE5412-7A00-4F43-8231-F24A5CE09EC2}" dt="2018-09-03T17:10:17.043" v="3392" actId="255"/>
          <ac:spMkLst>
            <pc:docMk/>
            <pc:sldMk cId="2550148780" sldId="273"/>
            <ac:spMk id="2" creationId="{51013685-D402-41EE-B900-483E2295D8D3}"/>
          </ac:spMkLst>
        </pc:spChg>
      </pc:sldChg>
      <pc:sldChg chg="addSp delSp modSp">
        <pc:chgData name="Andrea Chicco" userId="9db4adc9277c13a9" providerId="LiveId" clId="{D4DE5412-7A00-4F43-8231-F24A5CE09EC2}" dt="2018-09-03T17:15:10.269" v="3502" actId="20577"/>
        <pc:sldMkLst>
          <pc:docMk/>
          <pc:sldMk cId="3867624356" sldId="274"/>
        </pc:sldMkLst>
        <pc:spChg chg="mod">
          <ac:chgData name="Andrea Chicco" userId="9db4adc9277c13a9" providerId="LiveId" clId="{D4DE5412-7A00-4F43-8231-F24A5CE09EC2}" dt="2018-09-03T17:10:48.330" v="3393" actId="255"/>
          <ac:spMkLst>
            <pc:docMk/>
            <pc:sldMk cId="3867624356" sldId="274"/>
            <ac:spMk id="2" creationId="{5D769F43-1EA1-48B4-BC62-4A82E23FED25}"/>
          </ac:spMkLst>
        </pc:spChg>
        <pc:spChg chg="del mod">
          <ac:chgData name="Andrea Chicco" userId="9db4adc9277c13a9" providerId="LiveId" clId="{D4DE5412-7A00-4F43-8231-F24A5CE09EC2}" dt="2018-09-03T17:14:13.825" v="3485" actId="478"/>
          <ac:spMkLst>
            <pc:docMk/>
            <pc:sldMk cId="3867624356" sldId="274"/>
            <ac:spMk id="3" creationId="{84F6B4D4-3035-456C-8895-0F41FF6713C4}"/>
          </ac:spMkLst>
        </pc:spChg>
        <pc:spChg chg="add mod ord">
          <ac:chgData name="Andrea Chicco" userId="9db4adc9277c13a9" providerId="LiveId" clId="{D4DE5412-7A00-4F43-8231-F24A5CE09EC2}" dt="2018-09-03T17:15:10.269" v="3502" actId="20577"/>
          <ac:spMkLst>
            <pc:docMk/>
            <pc:sldMk cId="3867624356" sldId="274"/>
            <ac:spMk id="4" creationId="{E47A42D2-BB5C-4094-BCDC-99715651A20E}"/>
          </ac:spMkLst>
        </pc:spChg>
        <pc:spChg chg="add del mod">
          <ac:chgData name="Andrea Chicco" userId="9db4adc9277c13a9" providerId="LiveId" clId="{D4DE5412-7A00-4F43-8231-F24A5CE09EC2}" dt="2018-09-03T17:14:16.003" v="3486" actId="478"/>
          <ac:spMkLst>
            <pc:docMk/>
            <pc:sldMk cId="3867624356" sldId="274"/>
            <ac:spMk id="6" creationId="{002091E3-11F7-4D41-82AA-859FAB45AB0D}"/>
          </ac:spMkLst>
        </pc:spChg>
      </pc:sldChg>
      <pc:sldChg chg="modSp">
        <pc:chgData name="Andrea Chicco" userId="9db4adc9277c13a9" providerId="LiveId" clId="{D4DE5412-7A00-4F43-8231-F24A5CE09EC2}" dt="2018-09-03T17:29:23.121" v="3851" actId="20577"/>
        <pc:sldMkLst>
          <pc:docMk/>
          <pc:sldMk cId="754561485" sldId="275"/>
        </pc:sldMkLst>
        <pc:spChg chg="mod">
          <ac:chgData name="Andrea Chicco" userId="9db4adc9277c13a9" providerId="LiveId" clId="{D4DE5412-7A00-4F43-8231-F24A5CE09EC2}" dt="2018-09-03T17:29:23.121" v="3851" actId="20577"/>
          <ac:spMkLst>
            <pc:docMk/>
            <pc:sldMk cId="754561485" sldId="275"/>
            <ac:spMk id="2" creationId="{7F86ECE5-3B22-4DFF-BD7E-2FA05BFC908C}"/>
          </ac:spMkLst>
        </pc:spChg>
      </pc:sldChg>
      <pc:sldChg chg="addSp delSp modSp modAnim">
        <pc:chgData name="Andrea Chicco" userId="9db4adc9277c13a9" providerId="LiveId" clId="{D4DE5412-7A00-4F43-8231-F24A5CE09EC2}" dt="2018-09-03T17:27:53.724" v="3846" actId="20577"/>
        <pc:sldMkLst>
          <pc:docMk/>
          <pc:sldMk cId="3524384681" sldId="276"/>
        </pc:sldMkLst>
        <pc:spChg chg="mod">
          <ac:chgData name="Andrea Chicco" userId="9db4adc9277c13a9" providerId="LiveId" clId="{D4DE5412-7A00-4F43-8231-F24A5CE09EC2}" dt="2018-09-03T17:16:15.095" v="3509" actId="6549"/>
          <ac:spMkLst>
            <pc:docMk/>
            <pc:sldMk cId="3524384681" sldId="276"/>
            <ac:spMk id="2" creationId="{56F4F701-2DE6-4D65-A495-3E32C1C75221}"/>
          </ac:spMkLst>
        </pc:spChg>
        <pc:spChg chg="del mod">
          <ac:chgData name="Andrea Chicco" userId="9db4adc9277c13a9" providerId="LiveId" clId="{D4DE5412-7A00-4F43-8231-F24A5CE09EC2}" dt="2018-09-03T17:21:15.959" v="3780" actId="478"/>
          <ac:spMkLst>
            <pc:docMk/>
            <pc:sldMk cId="3524384681" sldId="276"/>
            <ac:spMk id="3" creationId="{FE5299BF-425A-4E13-88C8-8BED1DA45BF1}"/>
          </ac:spMkLst>
        </pc:spChg>
        <pc:spChg chg="add del mod">
          <ac:chgData name="Andrea Chicco" userId="9db4adc9277c13a9" providerId="LiveId" clId="{D4DE5412-7A00-4F43-8231-F24A5CE09EC2}" dt="2018-09-03T17:21:19.529" v="3781" actId="478"/>
          <ac:spMkLst>
            <pc:docMk/>
            <pc:sldMk cId="3524384681" sldId="276"/>
            <ac:spMk id="5" creationId="{86A2AC8D-42A5-473B-BA0F-9589E492A1DB}"/>
          </ac:spMkLst>
        </pc:spChg>
        <pc:spChg chg="add mod ord">
          <ac:chgData name="Andrea Chicco" userId="9db4adc9277c13a9" providerId="LiveId" clId="{D4DE5412-7A00-4F43-8231-F24A5CE09EC2}" dt="2018-09-03T17:26:05.017" v="3832" actId="167"/>
          <ac:spMkLst>
            <pc:docMk/>
            <pc:sldMk cId="3524384681" sldId="276"/>
            <ac:spMk id="6" creationId="{7F10E348-6631-4F97-BA52-AE562E729F7D}"/>
          </ac:spMkLst>
        </pc:spChg>
        <pc:spChg chg="add mod">
          <ac:chgData name="Andrea Chicco" userId="9db4adc9277c13a9" providerId="LiveId" clId="{D4DE5412-7A00-4F43-8231-F24A5CE09EC2}" dt="2018-09-03T17:27:53.724" v="3846" actId="20577"/>
          <ac:spMkLst>
            <pc:docMk/>
            <pc:sldMk cId="3524384681" sldId="276"/>
            <ac:spMk id="11" creationId="{844129D8-6E75-4659-970F-91F3F2346846}"/>
          </ac:spMkLst>
        </pc:spChg>
        <pc:picChg chg="mod">
          <ac:chgData name="Andrea Chicco" userId="9db4adc9277c13a9" providerId="LiveId" clId="{D4DE5412-7A00-4F43-8231-F24A5CE09EC2}" dt="2018-09-03T17:18:00.712" v="3516" actId="1076"/>
          <ac:picMkLst>
            <pc:docMk/>
            <pc:sldMk cId="3524384681" sldId="276"/>
            <ac:picMk id="7" creationId="{D57ED7EC-505A-414F-9CB6-F01F82E28B20}"/>
          </ac:picMkLst>
        </pc:picChg>
        <pc:picChg chg="mod">
          <ac:chgData name="Andrea Chicco" userId="9db4adc9277c13a9" providerId="LiveId" clId="{D4DE5412-7A00-4F43-8231-F24A5CE09EC2}" dt="2018-09-03T17:17:57.181" v="3515" actId="1076"/>
          <ac:picMkLst>
            <pc:docMk/>
            <pc:sldMk cId="3524384681" sldId="276"/>
            <ac:picMk id="8" creationId="{E4750FC9-784A-47F5-B302-BCC2A393A4EB}"/>
          </ac:picMkLst>
        </pc:picChg>
        <pc:picChg chg="add mod">
          <ac:chgData name="Andrea Chicco" userId="9db4adc9277c13a9" providerId="LiveId" clId="{D4DE5412-7A00-4F43-8231-F24A5CE09EC2}" dt="2018-09-03T17:22:11.573" v="3791" actId="1076"/>
          <ac:picMkLst>
            <pc:docMk/>
            <pc:sldMk cId="3524384681" sldId="276"/>
            <ac:picMk id="9" creationId="{5AD61725-E474-4F14-BEEC-0E5D15727619}"/>
          </ac:picMkLst>
        </pc:picChg>
        <pc:picChg chg="add mod">
          <ac:chgData name="Andrea Chicco" userId="9db4adc9277c13a9" providerId="LiveId" clId="{D4DE5412-7A00-4F43-8231-F24A5CE09EC2}" dt="2018-09-03T17:23:08.515" v="3795" actId="1076"/>
          <ac:picMkLst>
            <pc:docMk/>
            <pc:sldMk cId="3524384681" sldId="276"/>
            <ac:picMk id="10" creationId="{D8603765-0299-4FC6-AA79-18DF86109D87}"/>
          </ac:picMkLst>
        </pc:picChg>
      </pc:sldChg>
      <pc:sldChg chg="delSp del">
        <pc:chgData name="Andrea Chicco" userId="9db4adc9277c13a9" providerId="LiveId" clId="{D4DE5412-7A00-4F43-8231-F24A5CE09EC2}" dt="2018-09-03T17:28:04.030" v="3847" actId="2696"/>
        <pc:sldMkLst>
          <pc:docMk/>
          <pc:sldMk cId="2564779385" sldId="277"/>
        </pc:sldMkLst>
        <pc:picChg chg="del">
          <ac:chgData name="Andrea Chicco" userId="9db4adc9277c13a9" providerId="LiveId" clId="{D4DE5412-7A00-4F43-8231-F24A5CE09EC2}" dt="2018-09-03T17:15:43.564" v="3503" actId="478"/>
          <ac:picMkLst>
            <pc:docMk/>
            <pc:sldMk cId="2564779385" sldId="277"/>
            <ac:picMk id="7" creationId="{FF49F3EE-074B-44FF-9201-38B323A3A4BA}"/>
          </ac:picMkLst>
        </pc:picChg>
      </pc:sldChg>
      <pc:sldChg chg="addSp delSp modSp del ord">
        <pc:chgData name="Andrea Chicco" userId="9db4adc9277c13a9" providerId="LiveId" clId="{D4DE5412-7A00-4F43-8231-F24A5CE09EC2}" dt="2018-09-03T17:07:38.246" v="3292" actId="2696"/>
        <pc:sldMkLst>
          <pc:docMk/>
          <pc:sldMk cId="1271181188" sldId="278"/>
        </pc:sldMkLst>
        <pc:spChg chg="mod">
          <ac:chgData name="Andrea Chicco" userId="9db4adc9277c13a9" providerId="LiveId" clId="{D4DE5412-7A00-4F43-8231-F24A5CE09EC2}" dt="2018-09-03T17:02:31.233" v="3187" actId="20577"/>
          <ac:spMkLst>
            <pc:docMk/>
            <pc:sldMk cId="1271181188" sldId="278"/>
            <ac:spMk id="2" creationId="{2B364D4C-C818-4B44-979E-158C831B1D46}"/>
          </ac:spMkLst>
        </pc:spChg>
        <pc:spChg chg="add del">
          <ac:chgData name="Andrea Chicco" userId="9db4adc9277c13a9" providerId="LiveId" clId="{D4DE5412-7A00-4F43-8231-F24A5CE09EC2}" dt="2018-09-03T16:57:23.914" v="3081" actId="478"/>
          <ac:spMkLst>
            <pc:docMk/>
            <pc:sldMk cId="1271181188" sldId="278"/>
            <ac:spMk id="3" creationId="{132A657E-505E-4163-820A-3AC82D9F428F}"/>
          </ac:spMkLst>
        </pc:spChg>
        <pc:spChg chg="add del mod ord">
          <ac:chgData name="Andrea Chicco" userId="9db4adc9277c13a9" providerId="LiveId" clId="{D4DE5412-7A00-4F43-8231-F24A5CE09EC2}" dt="2018-09-03T16:58:03.077" v="3133" actId="20577"/>
          <ac:spMkLst>
            <pc:docMk/>
            <pc:sldMk cId="1271181188" sldId="278"/>
            <ac:spMk id="4" creationId="{36C3FD0D-640F-4FD4-8C24-D3F2A2810C2E}"/>
          </ac:spMkLst>
        </pc:spChg>
        <pc:spChg chg="add del mod">
          <ac:chgData name="Andrea Chicco" userId="9db4adc9277c13a9" providerId="LiveId" clId="{D4DE5412-7A00-4F43-8231-F24A5CE09EC2}" dt="2018-09-03T16:57:24.818" v="3082" actId="478"/>
          <ac:spMkLst>
            <pc:docMk/>
            <pc:sldMk cId="1271181188" sldId="278"/>
            <ac:spMk id="6" creationId="{BA861F3B-1924-47CF-8526-48AEB8AC41C5}"/>
          </ac:spMkLst>
        </pc:spChg>
      </pc:sldChg>
      <pc:sldChg chg="addSp delSp modSp modNotesTx">
        <pc:chgData name="Andrea Chicco" userId="9db4adc9277c13a9" providerId="LiveId" clId="{D4DE5412-7A00-4F43-8231-F24A5CE09EC2}" dt="2018-09-03T17:47:37.700" v="4741" actId="20577"/>
        <pc:sldMkLst>
          <pc:docMk/>
          <pc:sldMk cId="2645772232" sldId="279"/>
        </pc:sldMkLst>
        <pc:spChg chg="mod">
          <ac:chgData name="Andrea Chicco" userId="9db4adc9277c13a9" providerId="LiveId" clId="{D4DE5412-7A00-4F43-8231-F24A5CE09EC2}" dt="2018-09-03T17:31:17.461" v="3917" actId="6549"/>
          <ac:spMkLst>
            <pc:docMk/>
            <pc:sldMk cId="2645772232" sldId="279"/>
            <ac:spMk id="2" creationId="{CE92D20B-190C-41CE-8B13-40EFDC631250}"/>
          </ac:spMkLst>
        </pc:spChg>
        <pc:spChg chg="del">
          <ac:chgData name="Andrea Chicco" userId="9db4adc9277c13a9" providerId="LiveId" clId="{D4DE5412-7A00-4F43-8231-F24A5CE09EC2}" dt="2018-09-03T17:31:33.346" v="3918" actId="478"/>
          <ac:spMkLst>
            <pc:docMk/>
            <pc:sldMk cId="2645772232" sldId="279"/>
            <ac:spMk id="3" creationId="{F4B8FFA1-A074-4555-B1A4-3B4154509644}"/>
          </ac:spMkLst>
        </pc:spChg>
        <pc:spChg chg="mod">
          <ac:chgData name="Andrea Chicco" userId="9db4adc9277c13a9" providerId="LiveId" clId="{D4DE5412-7A00-4F43-8231-F24A5CE09EC2}" dt="2018-09-03T17:33:09.715" v="3945" actId="1076"/>
          <ac:spMkLst>
            <pc:docMk/>
            <pc:sldMk cId="2645772232" sldId="279"/>
            <ac:spMk id="6" creationId="{0066D8FD-0C81-4254-9CAB-332E6733BF71}"/>
          </ac:spMkLst>
        </pc:spChg>
        <pc:spChg chg="mod">
          <ac:chgData name="Andrea Chicco" userId="9db4adc9277c13a9" providerId="LiveId" clId="{D4DE5412-7A00-4F43-8231-F24A5CE09EC2}" dt="2018-09-03T17:33:35.184" v="4049" actId="14100"/>
          <ac:spMkLst>
            <pc:docMk/>
            <pc:sldMk cId="2645772232" sldId="279"/>
            <ac:spMk id="9" creationId="{187C6C5A-1482-486A-A85C-4A06693273AE}"/>
          </ac:spMkLst>
        </pc:spChg>
        <pc:spChg chg="add del mod">
          <ac:chgData name="Andrea Chicco" userId="9db4adc9277c13a9" providerId="LiveId" clId="{D4DE5412-7A00-4F43-8231-F24A5CE09EC2}" dt="2018-09-03T17:31:37.026" v="3919" actId="478"/>
          <ac:spMkLst>
            <pc:docMk/>
            <pc:sldMk cId="2645772232" sldId="279"/>
            <ac:spMk id="10" creationId="{0818475F-920C-40B0-A1D7-3A49DCFC8CFC}"/>
          </ac:spMkLst>
        </pc:spChg>
        <pc:spChg chg="add mod">
          <ac:chgData name="Andrea Chicco" userId="9db4adc9277c13a9" providerId="LiveId" clId="{D4DE5412-7A00-4F43-8231-F24A5CE09EC2}" dt="2018-09-03T17:33:21.512" v="4047" actId="20577"/>
          <ac:spMkLst>
            <pc:docMk/>
            <pc:sldMk cId="2645772232" sldId="279"/>
            <ac:spMk id="11" creationId="{27D70870-A9DF-4069-B3E4-C53E42E263B0}"/>
          </ac:spMkLst>
        </pc:spChg>
        <pc:spChg chg="add mod">
          <ac:chgData name="Andrea Chicco" userId="9db4adc9277c13a9" providerId="LiveId" clId="{D4DE5412-7A00-4F43-8231-F24A5CE09EC2}" dt="2018-09-03T17:46:07.352" v="4401" actId="20577"/>
          <ac:spMkLst>
            <pc:docMk/>
            <pc:sldMk cId="2645772232" sldId="279"/>
            <ac:spMk id="16" creationId="{1435D522-DD7A-4AD3-9183-34DFE776B545}"/>
          </ac:spMkLst>
        </pc:spChg>
        <pc:picChg chg="mod">
          <ac:chgData name="Andrea Chicco" userId="9db4adc9277c13a9" providerId="LiveId" clId="{D4DE5412-7A00-4F43-8231-F24A5CE09EC2}" dt="2018-09-03T17:33:03.255" v="3944" actId="1076"/>
          <ac:picMkLst>
            <pc:docMk/>
            <pc:sldMk cId="2645772232" sldId="279"/>
            <ac:picMk id="5" creationId="{1B617C2F-53D9-4444-8DA4-87613487B9BD}"/>
          </ac:picMkLst>
        </pc:picChg>
        <pc:cxnChg chg="mod">
          <ac:chgData name="Andrea Chicco" userId="9db4adc9277c13a9" providerId="LiveId" clId="{D4DE5412-7A00-4F43-8231-F24A5CE09EC2}" dt="2018-09-03T17:34:20.613" v="4053" actId="1582"/>
          <ac:cxnSpMkLst>
            <pc:docMk/>
            <pc:sldMk cId="2645772232" sldId="279"/>
            <ac:cxnSpMk id="8" creationId="{C88D13D2-A8F6-4531-802E-04FB98E0EE6F}"/>
          </ac:cxnSpMkLst>
        </pc:cxnChg>
      </pc:sldChg>
      <pc:sldChg chg="modSp add">
        <pc:chgData name="Andrea Chicco" userId="9db4adc9277c13a9" providerId="LiveId" clId="{D4DE5412-7A00-4F43-8231-F24A5CE09EC2}" dt="2018-09-03T17:50:57.810" v="5152" actId="20577"/>
        <pc:sldMkLst>
          <pc:docMk/>
          <pc:sldMk cId="3126868840" sldId="280"/>
        </pc:sldMkLst>
        <pc:spChg chg="mod">
          <ac:chgData name="Andrea Chicco" userId="9db4adc9277c13a9" providerId="LiveId" clId="{D4DE5412-7A00-4F43-8231-F24A5CE09EC2}" dt="2018-09-03T17:50:57.810" v="5152" actId="20577"/>
          <ac:spMkLst>
            <pc:docMk/>
            <pc:sldMk cId="3126868840" sldId="280"/>
            <ac:spMk id="3" creationId="{D584A24C-E892-4B6D-BF84-17C424F867B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395F3658-71DB-4CBA-8822-F7939B43F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0D95176C-6BDE-49D3-AC66-947AD3BAF7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38A6F-63BF-4E65-9B41-098208855CC9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A43670BF-77D9-4703-82EC-90F03E8B04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A85B8EE7-1787-46AD-A5CB-F417C78D55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BE38B-F208-40AB-88F4-B46B79739E04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75192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90E03-5350-42EF-B9E1-9A9307E76119}" type="datetimeFigureOut">
              <a:rPr lang="fr-FR" smtClean="0"/>
              <a:pPr/>
              <a:t>17/09/2018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187AC-FE14-432B-B657-8CCEE4CDB902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7421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Tra</a:t>
            </a:r>
            <a:r>
              <a:rPr lang="en-GB" dirty="0"/>
              <a:t> le diverse </a:t>
            </a:r>
            <a:r>
              <a:rPr lang="en-GB" dirty="0" err="1"/>
              <a:t>tipologie</a:t>
            </a:r>
            <a:r>
              <a:rPr lang="en-GB" dirty="0"/>
              <a:t> di car sharing, quelle per le </a:t>
            </a:r>
            <a:r>
              <a:rPr lang="en-GB" dirty="0" err="1"/>
              <a:t>quali</a:t>
            </a:r>
            <a:r>
              <a:rPr lang="en-GB" dirty="0"/>
              <a:t> è </a:t>
            </a:r>
            <a:r>
              <a:rPr lang="en-GB" dirty="0" err="1"/>
              <a:t>possibile</a:t>
            </a:r>
            <a:r>
              <a:rPr lang="en-GB" dirty="0"/>
              <a:t> (</a:t>
            </a:r>
            <a:r>
              <a:rPr lang="en-GB" dirty="0" err="1"/>
              <a:t>sulla</a:t>
            </a:r>
            <a:r>
              <a:rPr lang="en-GB" dirty="0"/>
              <a:t> base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mia</a:t>
            </a:r>
            <a:r>
              <a:rPr lang="en-GB" dirty="0"/>
              <a:t> </a:t>
            </a:r>
            <a:r>
              <a:rPr lang="it-IT" noProof="0" dirty="0"/>
              <a:t>conoscenza</a:t>
            </a:r>
            <a:r>
              <a:rPr lang="en-GB" dirty="0"/>
              <a:t>) </a:t>
            </a:r>
            <a:r>
              <a:rPr lang="en-GB" dirty="0" err="1"/>
              <a:t>ottenere</a:t>
            </a:r>
            <a:r>
              <a:rPr lang="en-GB" dirty="0"/>
              <a:t> un gran </a:t>
            </a:r>
            <a:r>
              <a:rPr lang="en-GB" dirty="0" err="1"/>
              <a:t>numero</a:t>
            </a:r>
            <a:r>
              <a:rPr lang="en-GB" dirty="0"/>
              <a:t> di </a:t>
            </a:r>
            <a:r>
              <a:rPr lang="en-GB" dirty="0" err="1"/>
              <a:t>dati</a:t>
            </a:r>
            <a:r>
              <a:rPr lang="en-GB" dirty="0"/>
              <a:t> (Big Data) e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maggiormente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beneficiare</a:t>
            </a:r>
            <a:r>
              <a:rPr lang="en-GB" dirty="0"/>
              <a:t> </a:t>
            </a:r>
            <a:r>
              <a:rPr lang="en-GB" dirty="0" err="1"/>
              <a:t>dell’analisi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stessi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schemi</a:t>
            </a:r>
            <a:r>
              <a:rPr lang="en-GB" dirty="0"/>
              <a:t> a </a:t>
            </a:r>
            <a:r>
              <a:rPr lang="en-GB" dirty="0" err="1"/>
              <a:t>flusso</a:t>
            </a:r>
            <a:r>
              <a:rPr lang="en-GB" dirty="0"/>
              <a:t> libero e </a:t>
            </a:r>
            <a:r>
              <a:rPr lang="en-GB" dirty="0" err="1"/>
              <a:t>potenzialmente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car sharing </a:t>
            </a:r>
            <a:r>
              <a:rPr lang="en-GB" dirty="0" err="1"/>
              <a:t>elettrico</a:t>
            </a:r>
            <a:r>
              <a:rPr lang="en-GB" dirty="0"/>
              <a:t> (per un </a:t>
            </a:r>
            <a:r>
              <a:rPr lang="en-GB" dirty="0" err="1"/>
              <a:t>corretto</a:t>
            </a:r>
            <a:r>
              <a:rPr lang="en-GB" dirty="0"/>
              <a:t> </a:t>
            </a:r>
            <a:r>
              <a:rPr lang="en-GB" dirty="0" err="1"/>
              <a:t>collocamento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stazioni</a:t>
            </a:r>
            <a:r>
              <a:rPr lang="en-GB" dirty="0"/>
              <a:t> di </a:t>
            </a:r>
            <a:r>
              <a:rPr lang="en-GB" dirty="0" err="1"/>
              <a:t>ricarica</a:t>
            </a:r>
            <a:r>
              <a:rPr lang="en-GB" dirty="0"/>
              <a:t>). Al </a:t>
            </a:r>
            <a:r>
              <a:rPr lang="en-GB" dirty="0" err="1"/>
              <a:t>contrario</a:t>
            </a:r>
            <a:r>
              <a:rPr lang="en-GB" dirty="0"/>
              <a:t> per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sistemi</a:t>
            </a:r>
            <a:r>
              <a:rPr lang="en-GB" dirty="0"/>
              <a:t> a </a:t>
            </a:r>
            <a:r>
              <a:rPr lang="en-GB" dirty="0" err="1"/>
              <a:t>stazioni</a:t>
            </a:r>
            <a:r>
              <a:rPr lang="en-GB" dirty="0"/>
              <a:t> </a:t>
            </a:r>
            <a:r>
              <a:rPr lang="en-GB" dirty="0" err="1"/>
              <a:t>fisse</a:t>
            </a:r>
            <a:r>
              <a:rPr lang="en-GB" dirty="0"/>
              <a:t> non </a:t>
            </a:r>
            <a:r>
              <a:rPr lang="en-GB" dirty="0" err="1"/>
              <a:t>vedo</a:t>
            </a:r>
            <a:r>
              <a:rPr lang="en-GB" dirty="0"/>
              <a:t> </a:t>
            </a:r>
            <a:r>
              <a:rPr lang="en-GB" dirty="0" err="1"/>
              <a:t>possibili</a:t>
            </a:r>
            <a:r>
              <a:rPr lang="en-GB" dirty="0"/>
              <a:t> </a:t>
            </a:r>
            <a:r>
              <a:rPr lang="en-GB" dirty="0" err="1"/>
              <a:t>implementazioni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: I </a:t>
            </a:r>
            <a:r>
              <a:rPr lang="en-GB" dirty="0" err="1"/>
              <a:t>punti</a:t>
            </a:r>
            <a:r>
              <a:rPr lang="en-GB" dirty="0"/>
              <a:t> di </a:t>
            </a:r>
            <a:r>
              <a:rPr lang="en-GB" dirty="0" err="1"/>
              <a:t>prelievo</a:t>
            </a:r>
            <a:r>
              <a:rPr lang="en-GB" dirty="0"/>
              <a:t> e </a:t>
            </a:r>
            <a:r>
              <a:rPr lang="en-GB" dirty="0" err="1"/>
              <a:t>riconsegna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prestabiliti</a:t>
            </a:r>
            <a:r>
              <a:rPr lang="en-GB" dirty="0"/>
              <a:t> ( e </a:t>
            </a:r>
            <a:r>
              <a:rPr lang="en-GB" dirty="0" err="1"/>
              <a:t>quindi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o </a:t>
            </a:r>
            <a:r>
              <a:rPr lang="en-GB" dirty="0" err="1"/>
              <a:t>meno</a:t>
            </a:r>
            <a:r>
              <a:rPr lang="en-GB" dirty="0"/>
              <a:t> </a:t>
            </a:r>
            <a:r>
              <a:rPr lang="en-GB" dirty="0" err="1"/>
              <a:t>distanti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reali</a:t>
            </a:r>
            <a:r>
              <a:rPr lang="en-GB" dirty="0"/>
              <a:t> </a:t>
            </a:r>
            <a:r>
              <a:rPr lang="en-GB" dirty="0" err="1"/>
              <a:t>origini</a:t>
            </a:r>
            <a:r>
              <a:rPr lang="en-GB" dirty="0"/>
              <a:t> e </a:t>
            </a:r>
            <a:r>
              <a:rPr lang="en-GB" dirty="0" err="1"/>
              <a:t>destinazioni</a:t>
            </a:r>
            <a:r>
              <a:rPr lang="en-GB" dirty="0"/>
              <a:t>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9559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Nell’immagine un esempio di dato raccolto mediante </a:t>
            </a:r>
            <a:r>
              <a:rPr lang="it-IT" baseline="0" dirty="0"/>
              <a:t>script di data </a:t>
            </a:r>
            <a:r>
              <a:rPr lang="it-IT" baseline="0" dirty="0" err="1"/>
              <a:t>crawling</a:t>
            </a:r>
            <a:r>
              <a:rPr lang="it-IT" baseline="0" dirty="0"/>
              <a:t> associato all’API di car2go. API è un’interfaccia di </a:t>
            </a:r>
            <a:r>
              <a:rPr lang="it-IT" baseline="0" dirty="0" err="1"/>
              <a:t>progr</a:t>
            </a:r>
            <a:r>
              <a:rPr lang="it-IT" baseline="0" dirty="0"/>
              <a:t>. utilizzata nelle applicazioni e nei siti web per l’acquisizione di informazioni in </a:t>
            </a:r>
            <a:r>
              <a:rPr lang="it-IT" baseline="0" dirty="0" err="1"/>
              <a:t>real</a:t>
            </a:r>
            <a:r>
              <a:rPr lang="it-IT" baseline="0" dirty="0"/>
              <a:t> time. </a:t>
            </a:r>
          </a:p>
          <a:p>
            <a:r>
              <a:rPr lang="it-IT" baseline="0" dirty="0"/>
              <a:t>I file ricevuto sono in formato JSON (formato </a:t>
            </a:r>
            <a:r>
              <a:rPr lang="it-IT" baseline="0" dirty="0" err="1"/>
              <a:t>javascript</a:t>
            </a:r>
            <a:r>
              <a:rPr lang="it-IT" baseline="0" dirty="0"/>
              <a:t> atto all’</a:t>
            </a:r>
            <a:r>
              <a:rPr lang="it-IT" baseline="0" dirty="0" err="1"/>
              <a:t>intersambio</a:t>
            </a:r>
            <a:r>
              <a:rPr lang="it-IT" baseline="0" dirty="0"/>
              <a:t> di informazioni </a:t>
            </a:r>
            <a:r>
              <a:rPr lang="it-IT" baseline="0" dirty="0" err="1"/>
              <a:t>client-server</a:t>
            </a:r>
            <a:r>
              <a:rPr lang="it-IT" baseline="0" dirty="0"/>
              <a:t>) e contengono le informazioni relative ai veicoli disponibili (non prenotati ne noleggiati) individuati da un ID (progressiva </a:t>
            </a:r>
            <a:r>
              <a:rPr lang="it-IT" baseline="0" dirty="0" err="1"/>
              <a:t>numerica+num</a:t>
            </a:r>
            <a:r>
              <a:rPr lang="it-IT" baseline="0" dirty="0"/>
              <a:t> di targa), posizione (coordinate), condizioni interne ed esterne e livello di carburante, mentre non forniscono dati sui veicoli noleggiati (tipo di utenza, distanze percorse ne percorso seguito) ne se il veicolo è prenotato o direttamente noleggiato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50547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Vedere</a:t>
            </a:r>
            <a:r>
              <a:rPr lang="en-GB" dirty="0"/>
              <a:t> </a:t>
            </a:r>
            <a:r>
              <a:rPr lang="en-GB" dirty="0" err="1"/>
              <a:t>quanti</a:t>
            </a:r>
            <a:r>
              <a:rPr lang="en-GB" dirty="0"/>
              <a:t> </a:t>
            </a:r>
            <a:r>
              <a:rPr lang="en-GB" dirty="0" err="1"/>
              <a:t>veicoli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utilizzati</a:t>
            </a:r>
            <a:r>
              <a:rPr lang="en-GB" dirty="0"/>
              <a:t> </a:t>
            </a:r>
            <a:r>
              <a:rPr lang="en-GB" dirty="0" err="1"/>
              <a:t>nello</a:t>
            </a:r>
            <a:r>
              <a:rPr lang="en-GB" dirty="0"/>
              <a:t> </a:t>
            </a:r>
            <a:r>
              <a:rPr lang="en-GB" dirty="0" err="1"/>
              <a:t>stesso</a:t>
            </a:r>
            <a:r>
              <a:rPr lang="en-GB" dirty="0"/>
              <a:t> </a:t>
            </a:r>
            <a:r>
              <a:rPr lang="en-GB" dirty="0" err="1"/>
              <a:t>istante</a:t>
            </a:r>
            <a:r>
              <a:rPr lang="en-GB" dirty="0"/>
              <a:t> (qui </a:t>
            </a:r>
            <a:r>
              <a:rPr lang="en-GB" dirty="0" err="1"/>
              <a:t>percentuale</a:t>
            </a:r>
            <a:r>
              <a:rPr lang="en-GB" dirty="0"/>
              <a:t> </a:t>
            </a:r>
            <a:r>
              <a:rPr lang="en-GB" dirty="0" err="1"/>
              <a:t>calcolata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/>
              <a:t>totale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veicoli</a:t>
            </a:r>
            <a:r>
              <a:rPr lang="en-GB" dirty="0"/>
              <a:t> </a:t>
            </a:r>
            <a:r>
              <a:rPr lang="en-GB" dirty="0" err="1"/>
              <a:t>disponibili</a:t>
            </a:r>
            <a:r>
              <a:rPr lang="en-GB" dirty="0"/>
              <a:t>) e </a:t>
            </a:r>
            <a:r>
              <a:rPr lang="en-GB" dirty="0" err="1"/>
              <a:t>quanti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fermi </a:t>
            </a:r>
            <a:r>
              <a:rPr lang="en-GB" dirty="0" err="1"/>
              <a:t>occupando</a:t>
            </a:r>
            <a:r>
              <a:rPr lang="en-GB" dirty="0"/>
              <a:t> </a:t>
            </a:r>
            <a:r>
              <a:rPr lang="en-GB" dirty="0" err="1"/>
              <a:t>aree</a:t>
            </a:r>
            <a:r>
              <a:rPr lang="en-GB" dirty="0"/>
              <a:t> di </a:t>
            </a:r>
            <a:r>
              <a:rPr lang="en-GB" dirty="0" err="1"/>
              <a:t>parcheggio</a:t>
            </a:r>
            <a:r>
              <a:rPr lang="en-GB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75125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/>
              <a:t>L’area del centro è assunta coincidente alle ZTL romana e centrale, e come si può vedere nella tabella è emerso che il servizio è impiegato prevalentemente per spostamenti al di fuori di tale zona. Infatti solo il 10 % ha destinazione interna con origine esterna e di solamente il 3 % negli orari di effettiva validità della restrizione.</a:t>
            </a:r>
          </a:p>
          <a:p>
            <a:r>
              <a:rPr lang="it-IT" baseline="0" dirty="0"/>
              <a:t>Analogamente è avvenuto con le aree di sosta a pagamento: in tal caso le percentuali sono più elevate anche in virtù della maggior estensione superficiale di tali zone.</a:t>
            </a:r>
            <a:endParaRPr lang="it-IT" dirty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0043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Nell’immagine è invece riportata la distribuzione dei noleggi per fascia oraria e per diversi giorni settimanali, appartenenti alla settimana tipo, ovvero una settimana non consecutiva che meno si discosta dagli andamenti medi dei singoli giorni settimanali.</a:t>
            </a:r>
          </a:p>
          <a:p>
            <a:r>
              <a:rPr lang="it-IT" dirty="0"/>
              <a:t>È interessante osservare nei giorni feriali la presenza di un picco di noleggi nella fascia oraria fra le 8 e le 9 mentre la sera le distribuzioni hanno andamenti</a:t>
            </a:r>
            <a:r>
              <a:rPr lang="it-IT" baseline="0" dirty="0"/>
              <a:t> più oscillanti fra le 17 e le 19.</a:t>
            </a:r>
          </a:p>
          <a:p>
            <a:r>
              <a:rPr lang="it-IT" baseline="0" dirty="0"/>
              <a:t>Il sabato e la domenica si osservano distribuzioni più appiattite, minor numero di noleggi, con ore di punta nel pomeriggio.</a:t>
            </a:r>
            <a:endParaRPr lang="it-IT" dirty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6586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 err="1"/>
              <a:t>Esistono</a:t>
            </a:r>
            <a:r>
              <a:rPr lang="en-GB" dirty="0"/>
              <a:t> </a:t>
            </a:r>
            <a:r>
              <a:rPr lang="en-GB" dirty="0" err="1"/>
              <a:t>modelli</a:t>
            </a:r>
            <a:r>
              <a:rPr lang="en-GB" dirty="0"/>
              <a:t> di </a:t>
            </a:r>
            <a:r>
              <a:rPr lang="en-GB" dirty="0" err="1"/>
              <a:t>ottimizzazione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cercano</a:t>
            </a:r>
            <a:r>
              <a:rPr lang="en-GB" dirty="0"/>
              <a:t> di </a:t>
            </a:r>
            <a:r>
              <a:rPr lang="en-GB" dirty="0" err="1"/>
              <a:t>migliorare</a:t>
            </a:r>
            <a:r>
              <a:rPr lang="en-GB" dirty="0"/>
              <a:t> la </a:t>
            </a:r>
            <a:r>
              <a:rPr lang="en-GB" dirty="0" err="1"/>
              <a:t>distribuzione</a:t>
            </a:r>
            <a:r>
              <a:rPr lang="en-GB" dirty="0"/>
              <a:t> </a:t>
            </a:r>
            <a:r>
              <a:rPr lang="en-GB" dirty="0" err="1"/>
              <a:t>spaziale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veicoli</a:t>
            </a:r>
            <a:r>
              <a:rPr lang="en-GB" dirty="0"/>
              <a:t> </a:t>
            </a:r>
            <a:r>
              <a:rPr lang="en-GB" dirty="0" err="1"/>
              <a:t>fatta</a:t>
            </a:r>
            <a:r>
              <a:rPr lang="en-GB" dirty="0"/>
              <a:t> </a:t>
            </a:r>
            <a:r>
              <a:rPr lang="en-GB" dirty="0" err="1"/>
              <a:t>dagli</a:t>
            </a:r>
            <a:r>
              <a:rPr lang="en-GB" dirty="0"/>
              <a:t> </a:t>
            </a:r>
            <a:r>
              <a:rPr lang="en-GB" dirty="0" err="1"/>
              <a:t>utenti</a:t>
            </a:r>
            <a:r>
              <a:rPr lang="en-GB" dirty="0"/>
              <a:t> (e non </a:t>
            </a:r>
            <a:r>
              <a:rPr lang="en-GB" dirty="0" err="1"/>
              <a:t>dall’operatore</a:t>
            </a:r>
            <a:r>
              <a:rPr lang="en-GB" dirty="0"/>
              <a:t>) </a:t>
            </a:r>
            <a:r>
              <a:rPr lang="en-GB" dirty="0" err="1"/>
              <a:t>attraverso</a:t>
            </a:r>
            <a:r>
              <a:rPr lang="en-GB" dirty="0"/>
              <a:t> </a:t>
            </a:r>
            <a:r>
              <a:rPr lang="en-GB" dirty="0" err="1"/>
              <a:t>tariffe</a:t>
            </a:r>
            <a:r>
              <a:rPr lang="en-GB" dirty="0"/>
              <a:t> </a:t>
            </a:r>
            <a:r>
              <a:rPr lang="en-GB" dirty="0" err="1"/>
              <a:t>scontate</a:t>
            </a:r>
            <a:r>
              <a:rPr lang="en-GB" dirty="0"/>
              <a:t>. In </a:t>
            </a:r>
            <a:r>
              <a:rPr lang="en-GB" dirty="0" err="1"/>
              <a:t>questo</a:t>
            </a:r>
            <a:r>
              <a:rPr lang="en-GB" dirty="0"/>
              <a:t> modo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servizio</a:t>
            </a:r>
            <a:r>
              <a:rPr lang="en-GB" dirty="0"/>
              <a:t> </a:t>
            </a:r>
            <a:r>
              <a:rPr lang="en-GB" dirty="0" err="1"/>
              <a:t>diviene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appetibile</a:t>
            </a:r>
            <a:r>
              <a:rPr lang="en-GB" dirty="0"/>
              <a:t> (</a:t>
            </a:r>
            <a:r>
              <a:rPr lang="en-GB" dirty="0" err="1"/>
              <a:t>l’offerta</a:t>
            </a:r>
            <a:r>
              <a:rPr lang="en-GB" dirty="0"/>
              <a:t> è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equamente</a:t>
            </a:r>
            <a:r>
              <a:rPr lang="en-GB" dirty="0"/>
              <a:t> </a:t>
            </a:r>
            <a:r>
              <a:rPr lang="en-GB" dirty="0" err="1"/>
              <a:t>distribuita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/>
              <a:t>territorio</a:t>
            </a:r>
            <a:r>
              <a:rPr lang="en-GB" dirty="0"/>
              <a:t>) </a:t>
            </a:r>
            <a:r>
              <a:rPr lang="en-GB" dirty="0" err="1"/>
              <a:t>nonchè</a:t>
            </a:r>
            <a:r>
              <a:rPr lang="en-GB" dirty="0"/>
              <a:t> </a:t>
            </a:r>
            <a:r>
              <a:rPr lang="en-GB" dirty="0" err="1"/>
              <a:t>riduzione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costi</a:t>
            </a:r>
            <a:r>
              <a:rPr lang="en-GB" dirty="0"/>
              <a:t> di </a:t>
            </a:r>
            <a:r>
              <a:rPr lang="en-GB" dirty="0" err="1"/>
              <a:t>spostamento</a:t>
            </a:r>
            <a:r>
              <a:rPr lang="en-GB" dirty="0"/>
              <a:t> a </a:t>
            </a:r>
            <a:r>
              <a:rPr lang="en-GB" dirty="0" err="1"/>
              <a:t>vuoto</a:t>
            </a:r>
            <a:r>
              <a:rPr lang="en-GB" dirty="0"/>
              <a:t> del </a:t>
            </a:r>
            <a:r>
              <a:rPr lang="en-GB" dirty="0" err="1"/>
              <a:t>veicolo</a:t>
            </a:r>
            <a:r>
              <a:rPr lang="en-GB" dirty="0"/>
              <a:t> da </a:t>
            </a:r>
            <a:r>
              <a:rPr lang="en-GB" dirty="0" err="1"/>
              <a:t>parte</a:t>
            </a:r>
            <a:r>
              <a:rPr lang="en-GB" dirty="0"/>
              <a:t> </a:t>
            </a:r>
            <a:r>
              <a:rPr lang="en-GB" dirty="0" err="1"/>
              <a:t>dell’operatore</a:t>
            </a:r>
            <a:r>
              <a:rPr lang="en-GB" dirty="0"/>
              <a:t>.</a:t>
            </a:r>
          </a:p>
          <a:p>
            <a:pPr algn="l"/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4793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1D50BFB3-869B-4924-A6C5-44BA4179C4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6" y="392829"/>
            <a:ext cx="4899742" cy="1286203"/>
          </a:xfrm>
          <a:prstGeom prst="rect">
            <a:avLst/>
          </a:prstGeom>
        </p:spPr>
      </p:pic>
      <p:sp>
        <p:nvSpPr>
          <p:cNvPr id="12" name="Organigramme : Document 11">
            <a:extLst>
              <a:ext uri="{FF2B5EF4-FFF2-40B4-BE49-F238E27FC236}">
                <a16:creationId xmlns="" xmlns:a16="http://schemas.microsoft.com/office/drawing/2014/main" id="{14BCD2EF-75C6-4145-AAF5-5635DEA2A575}"/>
              </a:ext>
            </a:extLst>
          </p:cNvPr>
          <p:cNvSpPr/>
          <p:nvPr/>
        </p:nvSpPr>
        <p:spPr>
          <a:xfrm flipH="1" flipV="1">
            <a:off x="0" y="1266487"/>
            <a:ext cx="12192000" cy="5679649"/>
          </a:xfrm>
          <a:prstGeom prst="flowChartDocument">
            <a:avLst/>
          </a:prstGeom>
          <a:solidFill>
            <a:srgbClr val="7DC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Organigramme : Document 12">
            <a:extLst>
              <a:ext uri="{FF2B5EF4-FFF2-40B4-BE49-F238E27FC236}">
                <a16:creationId xmlns="" xmlns:a16="http://schemas.microsoft.com/office/drawing/2014/main" id="{E3F0A2CC-CA93-48D2-B0A2-DC2963341949}"/>
              </a:ext>
            </a:extLst>
          </p:cNvPr>
          <p:cNvSpPr/>
          <p:nvPr/>
        </p:nvSpPr>
        <p:spPr>
          <a:xfrm flipH="1" flipV="1">
            <a:off x="0" y="1483305"/>
            <a:ext cx="12192000" cy="5462831"/>
          </a:xfrm>
          <a:prstGeom prst="flowChartDocument">
            <a:avLst/>
          </a:prstGeom>
          <a:solidFill>
            <a:srgbClr val="30A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6BE84F22-98B2-49CF-8680-14772DE394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4" y="6281489"/>
            <a:ext cx="396000" cy="263934"/>
          </a:xfrm>
          <a:prstGeom prst="rect">
            <a:avLst/>
          </a:prstGeom>
          <a:ln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61AA90A-6250-4772-8B21-505C20ED392F}"/>
              </a:ext>
            </a:extLst>
          </p:cNvPr>
          <p:cNvSpPr/>
          <p:nvPr userDrawn="1"/>
        </p:nvSpPr>
        <p:spPr>
          <a:xfrm>
            <a:off x="1300619" y="6237646"/>
            <a:ext cx="95907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0" i="0" u="none" strike="noStrike" baseline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This project has received funding from the Horizon 2020 programme under grant agreement </a:t>
            </a:r>
            <a:r>
              <a:rPr lang="fr-FR" sz="1400" b="0" i="0" u="none" strike="noStrike" kern="1200" baseline="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n°769513</a:t>
            </a:r>
            <a:endParaRPr lang="fr-FR" sz="14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719A0BF0-FE4B-4EBC-9EA2-54748C622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794" y="279469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Gadug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89B515B4-64EC-4BE5-A99C-E05C0DEBD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794" y="4170612"/>
            <a:ext cx="10515600" cy="8020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adug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5FB24CC7-FBA3-499D-AF93-41DF6A37A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794" y="5309314"/>
            <a:ext cx="10515600" cy="433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Gadugi" panose="020B0502040204020203" pitchFamily="34" charset="0"/>
              </a:defRPr>
            </a:lvl1pPr>
          </a:lstStyle>
          <a:p>
            <a:pPr lvl="0"/>
            <a:r>
              <a:rPr lang="fr-FR" dirty="0"/>
              <a:t>Evènement, Nom, Entreprise</a:t>
            </a:r>
          </a:p>
        </p:txBody>
      </p:sp>
    </p:spTree>
    <p:extLst>
      <p:ext uri="{BB962C8B-B14F-4D97-AF65-F5344CB8AC3E}">
        <p14:creationId xmlns="" xmlns:p14="http://schemas.microsoft.com/office/powerpoint/2010/main" val="402995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ocument 7">
            <a:extLst>
              <a:ext uri="{FF2B5EF4-FFF2-40B4-BE49-F238E27FC236}">
                <a16:creationId xmlns="" xmlns:a16="http://schemas.microsoft.com/office/drawing/2014/main" id="{0391A44C-DEEB-4928-B7E4-C0ED29CEFFAA}"/>
              </a:ext>
            </a:extLst>
          </p:cNvPr>
          <p:cNvSpPr/>
          <p:nvPr/>
        </p:nvSpPr>
        <p:spPr>
          <a:xfrm rot="16200000">
            <a:off x="-1878291" y="1878287"/>
            <a:ext cx="6858001" cy="3101419"/>
          </a:xfrm>
          <a:prstGeom prst="flowChartDocument">
            <a:avLst/>
          </a:prstGeom>
          <a:solidFill>
            <a:srgbClr val="7DC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Organigramme : Document 8">
            <a:extLst>
              <a:ext uri="{FF2B5EF4-FFF2-40B4-BE49-F238E27FC236}">
                <a16:creationId xmlns="" xmlns:a16="http://schemas.microsoft.com/office/drawing/2014/main" id="{9F667EF6-5D52-4B37-8146-7E4B46FA618C}"/>
              </a:ext>
            </a:extLst>
          </p:cNvPr>
          <p:cNvSpPr/>
          <p:nvPr/>
        </p:nvSpPr>
        <p:spPr>
          <a:xfrm rot="16200000">
            <a:off x="-1986699" y="1986699"/>
            <a:ext cx="6858001" cy="2884601"/>
          </a:xfrm>
          <a:prstGeom prst="flowChartDocument">
            <a:avLst/>
          </a:prstGeom>
          <a:solidFill>
            <a:srgbClr val="30A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Espace réservé du contenu 13">
            <a:extLst>
              <a:ext uri="{FF2B5EF4-FFF2-40B4-BE49-F238E27FC236}">
                <a16:creationId xmlns="" xmlns:a16="http://schemas.microsoft.com/office/drawing/2014/main" id="{BA2D2BE9-955F-4379-89A2-B6391A149E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657" y="5974389"/>
            <a:ext cx="2056870" cy="68093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56373B78-7BA7-48A3-A437-C6602705BB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7512" y="402833"/>
            <a:ext cx="8767714" cy="1114884"/>
          </a:xfrm>
          <a:prstGeom prst="rect">
            <a:avLst/>
          </a:prstGeom>
        </p:spPr>
        <p:txBody>
          <a:bodyPr/>
          <a:lstStyle>
            <a:lvl1pPr>
              <a:defRPr b="1">
                <a:latin typeface="Gadug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A795AE9-D0D0-4005-BCAE-C29FB4CEC6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4584" y="1687219"/>
            <a:ext cx="8380642" cy="716617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30AEE5"/>
              </a:buClr>
              <a:buFont typeface="Wingdings 2" panose="05020102010507070707" pitchFamily="18" charset="2"/>
              <a:buChar char="ê"/>
              <a:defRPr sz="3200">
                <a:latin typeface="Gadug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</p:spTree>
    <p:extLst>
      <p:ext uri="{BB962C8B-B14F-4D97-AF65-F5344CB8AC3E}">
        <p14:creationId xmlns="" xmlns:p14="http://schemas.microsoft.com/office/powerpoint/2010/main" val="372711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2F583F8-416F-41B5-BF7E-EB2259B384C5}"/>
              </a:ext>
            </a:extLst>
          </p:cNvPr>
          <p:cNvSpPr/>
          <p:nvPr userDrawn="1"/>
        </p:nvSpPr>
        <p:spPr>
          <a:xfrm>
            <a:off x="1306882" y="6187237"/>
            <a:ext cx="95907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0" i="0" u="none" strike="noStrike" baseline="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This project has received funding from the Horizon 2020 programme under grant agreement </a:t>
            </a:r>
            <a:r>
              <a:rPr lang="fr-FR" sz="1400" b="0" i="0" u="none" strike="noStrike" kern="1200" baseline="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n°769513</a:t>
            </a:r>
            <a:endParaRPr lang="fr-FR" sz="14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6B0937E4-5FDB-4CB6-990E-0E4A0C429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68" y="6224547"/>
            <a:ext cx="396000" cy="263934"/>
          </a:xfrm>
          <a:prstGeom prst="rect">
            <a:avLst/>
          </a:prstGeom>
          <a:ln>
            <a:noFill/>
          </a:ln>
        </p:spPr>
      </p:pic>
      <p:pic>
        <p:nvPicPr>
          <p:cNvPr id="9" name="Espace réservé du contenu 13">
            <a:extLst>
              <a:ext uri="{FF2B5EF4-FFF2-40B4-BE49-F238E27FC236}">
                <a16:creationId xmlns="" xmlns:a16="http://schemas.microsoft.com/office/drawing/2014/main" id="{EB4C7A63-4C21-4149-A16B-96E7CE8A81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657" y="5974389"/>
            <a:ext cx="2056870" cy="68093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0562C3D8-28EE-494B-A594-C3CEEE15D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2265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8909327-CDB7-4F69-9809-B5841D54DF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95414"/>
            <a:ext cx="10515600" cy="75389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0AEE5"/>
              </a:buClr>
              <a:buFont typeface="Wingdings 2" panose="05020102010507070707" pitchFamily="18" charset="2"/>
              <a:buChar char="ê"/>
              <a:defRPr sz="3200"/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</p:spTree>
    <p:extLst>
      <p:ext uri="{BB962C8B-B14F-4D97-AF65-F5344CB8AC3E}">
        <p14:creationId xmlns="" xmlns:p14="http://schemas.microsoft.com/office/powerpoint/2010/main" val="105292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rganigramme : Document 5">
            <a:extLst>
              <a:ext uri="{FF2B5EF4-FFF2-40B4-BE49-F238E27FC236}">
                <a16:creationId xmlns:a16="http://schemas.microsoft.com/office/drawing/2014/main" xmlns="" id="{D8A48D02-85E1-48CD-BC52-DD7F65278DEE}"/>
              </a:ext>
            </a:extLst>
          </p:cNvPr>
          <p:cNvSpPr/>
          <p:nvPr userDrawn="1"/>
        </p:nvSpPr>
        <p:spPr>
          <a:xfrm>
            <a:off x="0" y="-42806"/>
            <a:ext cx="12192000" cy="3062573"/>
          </a:xfrm>
          <a:prstGeom prst="flowChartDocument">
            <a:avLst/>
          </a:prstGeom>
          <a:solidFill>
            <a:srgbClr val="7DC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Espace réservé du contenu 13">
            <a:extLst>
              <a:ext uri="{FF2B5EF4-FFF2-40B4-BE49-F238E27FC236}">
                <a16:creationId xmlns="" xmlns:a16="http://schemas.microsoft.com/office/drawing/2014/main" id="{CFD4CB24-C683-4BA1-9127-E6ADFE6B8E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657" y="5974389"/>
            <a:ext cx="2056870" cy="68093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3C13F2D-5EBD-425F-8FD1-AB6AEA782D5E}"/>
              </a:ext>
            </a:extLst>
          </p:cNvPr>
          <p:cNvSpPr/>
          <p:nvPr userDrawn="1"/>
        </p:nvSpPr>
        <p:spPr>
          <a:xfrm>
            <a:off x="1291472" y="6107511"/>
            <a:ext cx="8276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0" kern="1200" dirty="0"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contents of this presentation reflect only the author’s view. The European Commission and INEA are not responsible for any use that may be made of the information it contains.</a:t>
            </a:r>
            <a:endParaRPr lang="fr-FR" sz="1400" b="0" kern="1200" dirty="0">
              <a:solidFill>
                <a:schemeClr val="tx1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849A90FC-6A0F-4CAE-B2E5-9ED7CA6818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68" y="6224547"/>
            <a:ext cx="396000" cy="263934"/>
          </a:xfrm>
          <a:prstGeom prst="rect">
            <a:avLst/>
          </a:prstGeom>
          <a:ln>
            <a:noFill/>
          </a:ln>
        </p:spPr>
      </p:pic>
      <p:sp>
        <p:nvSpPr>
          <p:cNvPr id="20" name="Organigramme : Document 6">
            <a:extLst>
              <a:ext uri="{FF2B5EF4-FFF2-40B4-BE49-F238E27FC236}">
                <a16:creationId xmlns:a16="http://schemas.microsoft.com/office/drawing/2014/main" xmlns="" id="{1D4CF915-C34D-4DE5-B7CF-5F3B72B87017}"/>
              </a:ext>
            </a:extLst>
          </p:cNvPr>
          <p:cNvSpPr/>
          <p:nvPr userDrawn="1"/>
        </p:nvSpPr>
        <p:spPr>
          <a:xfrm>
            <a:off x="0" y="-42806"/>
            <a:ext cx="12192000" cy="2830050"/>
          </a:xfrm>
          <a:prstGeom prst="flowChartDocument">
            <a:avLst/>
          </a:prstGeom>
          <a:solidFill>
            <a:srgbClr val="30A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7">
            <a:extLst>
              <a:ext uri="{FF2B5EF4-FFF2-40B4-BE49-F238E27FC236}">
                <a16:creationId xmlns:a16="http://schemas.microsoft.com/office/drawing/2014/main" xmlns="" id="{714E67BF-50F0-4321-AB86-433FFFC9F93A}"/>
              </a:ext>
            </a:extLst>
          </p:cNvPr>
          <p:cNvSpPr txBox="1"/>
          <p:nvPr userDrawn="1"/>
        </p:nvSpPr>
        <p:spPr>
          <a:xfrm>
            <a:off x="2135344" y="254678"/>
            <a:ext cx="7678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err="1">
                <a:solidFill>
                  <a:schemeClr val="bg1"/>
                </a:solidFill>
                <a:latin typeface="Gadugi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Thank</a:t>
            </a:r>
            <a:r>
              <a:rPr lang="fr-FR" sz="6000" b="1" dirty="0">
                <a:solidFill>
                  <a:schemeClr val="bg1"/>
                </a:solidFill>
                <a:latin typeface="Gadugi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latin typeface="Gadugi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you</a:t>
            </a:r>
            <a:endParaRPr lang="fr-FR" sz="6000" b="1" dirty="0">
              <a:solidFill>
                <a:schemeClr val="bg1"/>
              </a:solidFill>
              <a:latin typeface="Gadugi" panose="020B05020402040202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xmlns="" id="{A6D54A58-4D68-4B44-B2D1-1FB4051CDB71}"/>
              </a:ext>
            </a:extLst>
          </p:cNvPr>
          <p:cNvSpPr/>
          <p:nvPr userDrawn="1"/>
        </p:nvSpPr>
        <p:spPr>
          <a:xfrm>
            <a:off x="1600578" y="1417984"/>
            <a:ext cx="8774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err="1">
                <a:solidFill>
                  <a:schemeClr val="bg1"/>
                </a:solidFill>
                <a:latin typeface="Gadugi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Get</a:t>
            </a:r>
            <a:r>
              <a:rPr lang="fr-FR" sz="4000" b="1" dirty="0">
                <a:solidFill>
                  <a:schemeClr val="bg1"/>
                </a:solidFill>
                <a:latin typeface="Gadugi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in </a:t>
            </a:r>
            <a:r>
              <a:rPr lang="fr-FR" sz="4000" b="1" dirty="0" err="1">
                <a:solidFill>
                  <a:schemeClr val="bg1"/>
                </a:solidFill>
                <a:latin typeface="Gadugi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touch</a:t>
            </a:r>
            <a:r>
              <a:rPr lang="fr-FR" sz="4000" b="1" dirty="0">
                <a:solidFill>
                  <a:schemeClr val="bg1"/>
                </a:solidFill>
                <a:latin typeface="Gadugi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for more information!</a:t>
            </a:r>
            <a:endParaRPr lang="en-GB" sz="4000" b="1" dirty="0">
              <a:solidFill>
                <a:srgbClr val="0574B9"/>
              </a:solidFill>
              <a:latin typeface="Gadugi" panose="020B0502040204020203" pitchFamily="34" charset="0"/>
            </a:endParaRPr>
          </a:p>
        </p:txBody>
      </p:sp>
      <p:grpSp>
        <p:nvGrpSpPr>
          <p:cNvPr id="24" name="Groupe 9">
            <a:extLst>
              <a:ext uri="{FF2B5EF4-FFF2-40B4-BE49-F238E27FC236}">
                <a16:creationId xmlns:a16="http://schemas.microsoft.com/office/drawing/2014/main" xmlns="" id="{A01277B1-826B-49C1-86BF-78555C48DED7}"/>
              </a:ext>
            </a:extLst>
          </p:cNvPr>
          <p:cNvGrpSpPr/>
          <p:nvPr userDrawn="1"/>
        </p:nvGrpSpPr>
        <p:grpSpPr>
          <a:xfrm>
            <a:off x="1953377" y="3162542"/>
            <a:ext cx="9019853" cy="2570476"/>
            <a:chOff x="1953377" y="3445344"/>
            <a:chExt cx="9019853" cy="2570476"/>
          </a:xfrm>
        </p:grpSpPr>
        <p:sp>
          <p:nvSpPr>
            <p:cNvPr id="25" name="Titre 1">
              <a:extLst>
                <a:ext uri="{FF2B5EF4-FFF2-40B4-BE49-F238E27FC236}">
                  <a16:creationId xmlns:a16="http://schemas.microsoft.com/office/drawing/2014/main" xmlns="" id="{F8BFD4A4-5845-4E9E-AE99-7CFCF5A38772}"/>
                </a:ext>
              </a:extLst>
            </p:cNvPr>
            <p:cNvSpPr txBox="1">
              <a:spLocks/>
            </p:cNvSpPr>
            <p:nvPr/>
          </p:nvSpPr>
          <p:spPr>
            <a:xfrm>
              <a:off x="3206129" y="3498616"/>
              <a:ext cx="7767101" cy="568324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fr-FR" sz="2000" dirty="0">
                  <a:solidFill>
                    <a:schemeClr val="tx1"/>
                  </a:solidFill>
                  <a:latin typeface="Gadugi" panose="020B0502040204020203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All of the reports of the project will be available for download on the STARS </a:t>
              </a:r>
              <a:r>
                <a:rPr lang="fr-FR" sz="2000" dirty="0" err="1">
                  <a:solidFill>
                    <a:schemeClr val="tx1"/>
                  </a:solidFill>
                  <a:latin typeface="Gadugi" panose="020B0502040204020203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website</a:t>
              </a:r>
              <a:r>
                <a:rPr lang="fr-FR" sz="2000" dirty="0">
                  <a:solidFill>
                    <a:schemeClr val="tx1"/>
                  </a:solidFill>
                  <a:latin typeface="Gadugi" panose="020B0502040204020203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: </a:t>
              </a:r>
              <a:r>
                <a:rPr lang="fr-FR" sz="2000" b="1" dirty="0">
                  <a:solidFill>
                    <a:schemeClr val="tx1"/>
                  </a:solidFill>
                  <a:latin typeface="Gadugi" panose="020B0502040204020203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www.stars-h2020.eu</a:t>
              </a:r>
              <a:endParaRPr lang="en-GB" sz="2000" b="1" dirty="0">
                <a:solidFill>
                  <a:schemeClr val="tx1"/>
                </a:solidFill>
                <a:latin typeface="Gadugi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6" name="Titre 1">
              <a:extLst>
                <a:ext uri="{FF2B5EF4-FFF2-40B4-BE49-F238E27FC236}">
                  <a16:creationId xmlns:a16="http://schemas.microsoft.com/office/drawing/2014/main" xmlns="" id="{421351C4-0204-401A-8331-992653D0BA64}"/>
                </a:ext>
              </a:extLst>
            </p:cNvPr>
            <p:cNvSpPr txBox="1">
              <a:spLocks/>
            </p:cNvSpPr>
            <p:nvPr/>
          </p:nvSpPr>
          <p:spPr>
            <a:xfrm>
              <a:off x="3206129" y="4415090"/>
              <a:ext cx="6607748" cy="568324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fr-FR" sz="2000" b="1" dirty="0">
                  <a:solidFill>
                    <a:schemeClr val="tx1"/>
                  </a:solidFill>
                  <a:latin typeface="Gadugi" panose="020B0502040204020203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Project coordinator:</a:t>
              </a:r>
              <a:r>
                <a:rPr lang="fr-FR" sz="2000" dirty="0">
                  <a:solidFill>
                    <a:schemeClr val="tx1"/>
                  </a:solidFill>
                  <a:latin typeface="Gadugi" panose="020B0502040204020203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 Marco Diana, </a:t>
              </a:r>
              <a:r>
                <a:rPr lang="fr-FR" sz="2000" dirty="0" err="1">
                  <a:solidFill>
                    <a:schemeClr val="tx1"/>
                  </a:solidFill>
                  <a:latin typeface="Gadugi" panose="020B0502040204020203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Politecnico</a:t>
              </a:r>
              <a:r>
                <a:rPr lang="fr-FR" sz="2000" dirty="0">
                  <a:solidFill>
                    <a:schemeClr val="tx1"/>
                  </a:solidFill>
                  <a:latin typeface="Gadugi" panose="020B0502040204020203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 di Torino</a:t>
              </a:r>
            </a:p>
            <a:p>
              <a:pPr algn="just"/>
              <a:r>
                <a:rPr lang="fr-FR" sz="2000" b="1" dirty="0">
                  <a:solidFill>
                    <a:schemeClr val="tx1"/>
                  </a:solidFill>
                  <a:latin typeface="Gadugi" panose="020B0502040204020203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Contact us: </a:t>
              </a:r>
              <a:r>
                <a:rPr lang="fr-FR" sz="2000" dirty="0">
                  <a:solidFill>
                    <a:schemeClr val="tx1"/>
                  </a:solidFill>
                  <a:latin typeface="Gadugi" panose="020B0502040204020203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h2020stars@gmail.com</a:t>
              </a:r>
              <a:endParaRPr lang="en-GB" sz="2000" dirty="0">
                <a:latin typeface="Gadugi" panose="020B0502040204020203" pitchFamily="34" charset="0"/>
              </a:endParaRPr>
            </a:p>
          </p:txBody>
        </p:sp>
        <p:pic>
          <p:nvPicPr>
            <p:cNvPr id="27" name="Image 12">
              <a:extLst>
                <a:ext uri="{FF2B5EF4-FFF2-40B4-BE49-F238E27FC236}">
                  <a16:creationId xmlns:a16="http://schemas.microsoft.com/office/drawing/2014/main" xmlns="" id="{F4A6CB33-D838-4223-8D09-0E1B407F3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377" y="5461024"/>
              <a:ext cx="530125" cy="530125"/>
            </a:xfrm>
            <a:prstGeom prst="rect">
              <a:avLst/>
            </a:prstGeom>
          </p:spPr>
        </p:pic>
        <p:sp>
          <p:nvSpPr>
            <p:cNvPr id="28" name="Titre 1">
              <a:extLst>
                <a:ext uri="{FF2B5EF4-FFF2-40B4-BE49-F238E27FC236}">
                  <a16:creationId xmlns:a16="http://schemas.microsoft.com/office/drawing/2014/main" xmlns="" id="{C6533A15-BB78-4D77-ABC4-14EDBD95EF4F}"/>
                </a:ext>
              </a:extLst>
            </p:cNvPr>
            <p:cNvSpPr txBox="1">
              <a:spLocks/>
            </p:cNvSpPr>
            <p:nvPr/>
          </p:nvSpPr>
          <p:spPr>
            <a:xfrm>
              <a:off x="3243262" y="5447496"/>
              <a:ext cx="5705475" cy="568324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fr-FR" sz="2000" dirty="0">
                  <a:solidFill>
                    <a:schemeClr val="tx1"/>
                  </a:solidFill>
                  <a:latin typeface="Gadugi" panose="020B0502040204020203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Follow us on Twitter &amp; LinkedIn!</a:t>
              </a:r>
            </a:p>
            <a:p>
              <a:pPr algn="just"/>
              <a:r>
                <a:rPr lang="fr-FR" sz="2000" b="1" dirty="0">
                  <a:solidFill>
                    <a:schemeClr val="tx1"/>
                  </a:solidFill>
                  <a:latin typeface="Gadugi" panose="020B0502040204020203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@StarsH2020</a:t>
              </a:r>
              <a:endParaRPr lang="en-GB" sz="2000" b="1" dirty="0">
                <a:solidFill>
                  <a:schemeClr val="tx1"/>
                </a:solidFill>
                <a:latin typeface="Gadugi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pic>
          <p:nvPicPr>
            <p:cNvPr id="29" name="Graphique 14" descr="Écran">
              <a:extLst>
                <a:ext uri="{FF2B5EF4-FFF2-40B4-BE49-F238E27FC236}">
                  <a16:creationId xmlns:a16="http://schemas.microsoft.com/office/drawing/2014/main" xmlns="" id="{C3D7A7CB-B34C-4E50-9653-9E9888584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162903" y="3445344"/>
              <a:ext cx="778163" cy="778163"/>
            </a:xfrm>
            <a:prstGeom prst="rect">
              <a:avLst/>
            </a:prstGeom>
          </p:spPr>
        </p:pic>
        <p:pic>
          <p:nvPicPr>
            <p:cNvPr id="30" name="Graphique 15" descr="Envoyer">
              <a:extLst>
                <a:ext uri="{FF2B5EF4-FFF2-40B4-BE49-F238E27FC236}">
                  <a16:creationId xmlns:a16="http://schemas.microsoft.com/office/drawing/2014/main" xmlns="" id="{89413800-1B66-4A4D-808B-0E6EB214C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135344" y="4379377"/>
              <a:ext cx="805722" cy="805722"/>
            </a:xfrm>
            <a:prstGeom prst="rect">
              <a:avLst/>
            </a:prstGeom>
          </p:spPr>
        </p:pic>
        <p:pic>
          <p:nvPicPr>
            <p:cNvPr id="31" name="Picture 2" descr="https://cegepadistance.ca/wp-content/uploads/2014/10/official-linkedin-logo-tile.png">
              <a:extLst>
                <a:ext uri="{FF2B5EF4-FFF2-40B4-BE49-F238E27FC236}">
                  <a16:creationId xmlns:a16="http://schemas.microsoft.com/office/drawing/2014/main" xmlns="" id="{B0414399-0351-40DC-BF90-23BCC14E8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984" y="5472167"/>
              <a:ext cx="518982" cy="5189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555527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0628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i.ac.uk/en/research-enterprise/resource/h2020header.jpg/image_view_fullscree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279786F-FA5C-4F8E-BC17-ECB5FF5D6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794" y="2758699"/>
            <a:ext cx="10515600" cy="1844298"/>
          </a:xfrm>
        </p:spPr>
        <p:txBody>
          <a:bodyPr>
            <a:noAutofit/>
          </a:bodyPr>
          <a:lstStyle/>
          <a:p>
            <a:pPr lvl="0" algn="ctr"/>
            <a:r>
              <a:rPr lang="en-US" sz="4000" dirty="0" smtClean="0"/>
              <a:t>Car sharing &amp; big data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What we have, what we miss</a:t>
            </a:r>
            <a:endParaRPr lang="fr-FR" sz="28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564FB2B8-8F99-4081-80F5-07A1C64A5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Marco Diana &amp; Andrea </a:t>
            </a:r>
            <a:r>
              <a:rPr lang="fr-FR" dirty="0" err="1" smtClean="0"/>
              <a:t>Chicco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dirty="0" err="1"/>
              <a:t>Politecnico</a:t>
            </a:r>
            <a:r>
              <a:rPr lang="fr-FR" dirty="0"/>
              <a:t> di Torino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2A4E4D43-EE0A-434F-A230-B290AA89E4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87306"/>
            <a:ext cx="3455376" cy="1230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57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="" xmlns:a16="http://schemas.microsoft.com/office/drawing/2014/main" id="{94AB17A7-7DF0-48CA-982A-0052401F46AC}"/>
              </a:ext>
            </a:extLst>
          </p:cNvPr>
          <p:cNvSpPr txBox="1">
            <a:spLocks/>
          </p:cNvSpPr>
          <p:nvPr/>
        </p:nvSpPr>
        <p:spPr>
          <a:xfrm>
            <a:off x="595411" y="1187778"/>
            <a:ext cx="10951779" cy="38491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0AEE5"/>
              </a:buClr>
              <a:buFont typeface="Wingdings 2" panose="05020102010507070707" pitchFamily="18" charset="2"/>
              <a:buChar char="ê"/>
              <a:defRPr sz="32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Through </a:t>
            </a:r>
            <a:r>
              <a:rPr lang="en-US" sz="2400" b="1" u="sng" dirty="0" smtClean="0"/>
              <a:t>publicly </a:t>
            </a:r>
            <a:r>
              <a:rPr lang="en-US" sz="2400" b="1" u="sng" dirty="0"/>
              <a:t>available </a:t>
            </a:r>
            <a:r>
              <a:rPr lang="en-US" sz="2400" dirty="0" smtClean="0"/>
              <a:t>data it is </a:t>
            </a:r>
            <a:r>
              <a:rPr lang="en-US" sz="2400" dirty="0"/>
              <a:t>not </a:t>
            </a:r>
            <a:r>
              <a:rPr lang="en-US" sz="2400" dirty="0" smtClean="0"/>
              <a:t>(easily) possible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To know the exact patterns and kilometers travelled</a:t>
            </a:r>
          </a:p>
          <a:p>
            <a:r>
              <a:rPr lang="en-US" sz="2400" dirty="0"/>
              <a:t>To distinguish the between reservation time and travel time</a:t>
            </a:r>
          </a:p>
          <a:p>
            <a:r>
              <a:rPr lang="en-US" sz="2400" dirty="0"/>
              <a:t>To know the travel purpose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obtain </a:t>
            </a:r>
            <a:r>
              <a:rPr lang="en-US" sz="2400" dirty="0" smtClean="0"/>
              <a:t>sociodemographic information</a:t>
            </a:r>
          </a:p>
          <a:p>
            <a:r>
              <a:rPr lang="en-US" sz="2400" dirty="0" smtClean="0"/>
              <a:t>To know attitudes, perceptions, evaluations</a:t>
            </a:r>
            <a:endParaRPr lang="en-US" sz="2400" dirty="0"/>
          </a:p>
          <a:p>
            <a:r>
              <a:rPr lang="en-US" sz="2400" dirty="0" smtClean="0"/>
              <a:t>…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B8921AF-B608-49E3-8273-7C9BD717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</a:t>
            </a:r>
            <a:r>
              <a:rPr lang="en-GB" sz="3600" dirty="0" smtClean="0"/>
              <a:t>do we </a:t>
            </a:r>
            <a:r>
              <a:rPr lang="en-GB" sz="3600" dirty="0"/>
              <a:t>miss from </a:t>
            </a:r>
            <a:r>
              <a:rPr lang="en-GB" sz="3600" dirty="0" smtClean="0"/>
              <a:t>data crawling robots?</a:t>
            </a:r>
            <a:endParaRPr lang="en-GB" sz="3600" dirty="0"/>
          </a:p>
        </p:txBody>
      </p:sp>
      <p:sp>
        <p:nvSpPr>
          <p:cNvPr id="3" name="Parentesi graffa chiusa 2"/>
          <p:cNvSpPr/>
          <p:nvPr/>
        </p:nvSpPr>
        <p:spPr>
          <a:xfrm>
            <a:off x="7009124" y="2874992"/>
            <a:ext cx="286719" cy="1224366"/>
          </a:xfrm>
          <a:prstGeom prst="rightBrace">
            <a:avLst>
              <a:gd name="adj1" fmla="val 19144"/>
              <a:gd name="adj2" fmla="val 50000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arentesi graffa chiusa 4"/>
          <p:cNvSpPr/>
          <p:nvPr/>
        </p:nvSpPr>
        <p:spPr>
          <a:xfrm>
            <a:off x="9039389" y="1981203"/>
            <a:ext cx="295763" cy="1118463"/>
          </a:xfrm>
          <a:prstGeom prst="rightBrace">
            <a:avLst>
              <a:gd name="adj1" fmla="val 19144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6" name="Segnaposto testo 2">
            <a:extLst>
              <a:ext uri="{FF2B5EF4-FFF2-40B4-BE49-F238E27FC236}">
                <a16:creationId xmlns="" xmlns:a16="http://schemas.microsoft.com/office/drawing/2014/main" id="{E2AECE24-FD5D-4316-92E5-832274EAEF5D}"/>
              </a:ext>
            </a:extLst>
          </p:cNvPr>
          <p:cNvSpPr txBox="1">
            <a:spLocks/>
          </p:cNvSpPr>
          <p:nvPr/>
        </p:nvSpPr>
        <p:spPr>
          <a:xfrm>
            <a:off x="7520556" y="3068670"/>
            <a:ext cx="3390251" cy="1030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0AEE5"/>
              </a:buClr>
              <a:buFont typeface="Wingdings 2" panose="05020102010507070707" pitchFamily="18" charset="2"/>
              <a:buChar char="ê"/>
              <a:defRPr sz="32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Retrospective survey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amification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Digital assistant</a:t>
            </a:r>
            <a:endParaRPr lang="en-GB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egnaposto testo 2">
            <a:extLst>
              <a:ext uri="{FF2B5EF4-FFF2-40B4-BE49-F238E27FC236}">
                <a16:creationId xmlns="" xmlns:a16="http://schemas.microsoft.com/office/drawing/2014/main" id="{E2AECE24-FD5D-4316-92E5-832274EAEF5D}"/>
              </a:ext>
            </a:extLst>
          </p:cNvPr>
          <p:cNvSpPr txBox="1">
            <a:spLocks/>
          </p:cNvSpPr>
          <p:nvPr/>
        </p:nvSpPr>
        <p:spPr>
          <a:xfrm>
            <a:off x="9517255" y="2278253"/>
            <a:ext cx="2493932" cy="4804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0AEE5"/>
              </a:buClr>
              <a:buFont typeface="Wingdings 2" panose="05020102010507070707" pitchFamily="18" charset="2"/>
              <a:buChar char="ê"/>
              <a:defRPr sz="32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i="1" dirty="0" err="1" smtClean="0">
                <a:solidFill>
                  <a:srgbClr val="00B050"/>
                </a:solidFill>
              </a:rPr>
              <a:t>Geolocalisation</a:t>
            </a:r>
            <a:endParaRPr lang="en-GB" sz="2400" b="1" i="1" dirty="0">
              <a:solidFill>
                <a:srgbClr val="00B050"/>
              </a:solidFill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11083229" y="3099766"/>
            <a:ext cx="635430" cy="182868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D050"/>
              </a:solidFill>
            </a:endParaRPr>
          </a:p>
        </p:txBody>
      </p:sp>
      <p:sp>
        <p:nvSpPr>
          <p:cNvPr id="9" name="Segnaposto testo 2">
            <a:extLst>
              <a:ext uri="{FF2B5EF4-FFF2-40B4-BE49-F238E27FC236}">
                <a16:creationId xmlns="" xmlns:a16="http://schemas.microsoft.com/office/drawing/2014/main" id="{E2AECE24-FD5D-4316-92E5-832274EAEF5D}"/>
              </a:ext>
            </a:extLst>
          </p:cNvPr>
          <p:cNvSpPr txBox="1">
            <a:spLocks/>
          </p:cNvSpPr>
          <p:nvPr/>
        </p:nvSpPr>
        <p:spPr>
          <a:xfrm>
            <a:off x="9825925" y="5036940"/>
            <a:ext cx="2045780" cy="7749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0AEE5"/>
              </a:buClr>
              <a:buFont typeface="Wingdings 2" panose="05020102010507070707" pitchFamily="18" charset="2"/>
              <a:buChar char="ê"/>
              <a:defRPr sz="32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Operators involvement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8493083" y="4277529"/>
            <a:ext cx="635430" cy="650925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Segnaposto testo 2">
            <a:extLst>
              <a:ext uri="{FF2B5EF4-FFF2-40B4-BE49-F238E27FC236}">
                <a16:creationId xmlns="" xmlns:a16="http://schemas.microsoft.com/office/drawing/2014/main" id="{E2AECE24-FD5D-4316-92E5-832274EAEF5D}"/>
              </a:ext>
            </a:extLst>
          </p:cNvPr>
          <p:cNvSpPr txBox="1">
            <a:spLocks/>
          </p:cNvSpPr>
          <p:nvPr/>
        </p:nvSpPr>
        <p:spPr>
          <a:xfrm>
            <a:off x="7671660" y="5036727"/>
            <a:ext cx="2185261" cy="7749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0AEE5"/>
              </a:buClr>
              <a:buFont typeface="Wingdings 2" panose="05020102010507070707" pitchFamily="18" charset="2"/>
              <a:buChar char="ê"/>
              <a:defRPr sz="32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Users involvement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egnaposto testo 2">
            <a:extLst>
              <a:ext uri="{FF2B5EF4-FFF2-40B4-BE49-F238E27FC236}">
                <a16:creationId xmlns="" xmlns:a16="http://schemas.microsoft.com/office/drawing/2014/main" id="{E2AECE24-FD5D-4316-92E5-832274EAEF5D}"/>
              </a:ext>
            </a:extLst>
          </p:cNvPr>
          <p:cNvSpPr txBox="1">
            <a:spLocks/>
          </p:cNvSpPr>
          <p:nvPr/>
        </p:nvSpPr>
        <p:spPr>
          <a:xfrm>
            <a:off x="1642830" y="4525497"/>
            <a:ext cx="4664989" cy="14103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0AEE5"/>
              </a:buClr>
              <a:buFont typeface="Wingdings 2" panose="05020102010507070707" pitchFamily="18" charset="2"/>
              <a:buChar char="ê"/>
              <a:defRPr sz="32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Data management aspects should be part of the agreement between operators and decision makers!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3" name="Freccia in giù 12"/>
          <p:cNvSpPr/>
          <p:nvPr/>
        </p:nvSpPr>
        <p:spPr>
          <a:xfrm rot="16520297">
            <a:off x="6691659" y="4650021"/>
            <a:ext cx="590729" cy="11767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16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E92D20B-190C-41CE-8B13-40EFDC63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Car sharing &amp; big data open issues, suggestions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9" name="Segnaposto testo 2">
            <a:extLst>
              <a:ext uri="{FF2B5EF4-FFF2-40B4-BE49-F238E27FC236}">
                <a16:creationId xmlns="" xmlns:a16="http://schemas.microsoft.com/office/drawing/2014/main" id="{187C6C5A-1482-486A-A85C-4A06693273AE}"/>
              </a:ext>
            </a:extLst>
          </p:cNvPr>
          <p:cNvSpPr txBox="1">
            <a:spLocks/>
          </p:cNvSpPr>
          <p:nvPr/>
        </p:nvSpPr>
        <p:spPr>
          <a:xfrm>
            <a:off x="1071559" y="1366978"/>
            <a:ext cx="10201625" cy="43668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0AEE5"/>
              </a:buClr>
              <a:buFont typeface="Wingdings 2" panose="05020102010507070707" pitchFamily="18" charset="2"/>
              <a:buChar char="ê"/>
              <a:defRPr sz="32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/>
              <a:t>Open </a:t>
            </a:r>
            <a:r>
              <a:rPr lang="it-IT" sz="2400" dirty="0" err="1" smtClean="0"/>
              <a:t>issues</a:t>
            </a:r>
            <a:endParaRPr lang="it-IT" sz="2400" dirty="0" smtClean="0"/>
          </a:p>
          <a:p>
            <a:pPr lvl="1"/>
            <a:r>
              <a:rPr lang="it-IT" sz="2000" dirty="0" smtClean="0"/>
              <a:t>Accessibility </a:t>
            </a:r>
            <a:r>
              <a:rPr lang="it-IT" sz="2000" dirty="0" err="1" smtClean="0"/>
              <a:t>improvement</a:t>
            </a:r>
            <a:r>
              <a:rPr lang="it-IT" sz="2000" dirty="0" smtClean="0"/>
              <a:t> =&gt; </a:t>
            </a:r>
            <a:r>
              <a:rPr lang="it-IT" sz="2000" dirty="0" err="1" smtClean="0"/>
              <a:t>induced</a:t>
            </a:r>
            <a:r>
              <a:rPr lang="it-IT" sz="2000" dirty="0" smtClean="0"/>
              <a:t> </a:t>
            </a:r>
            <a:r>
              <a:rPr lang="it-IT" sz="2000" dirty="0" err="1" smtClean="0"/>
              <a:t>travel</a:t>
            </a:r>
            <a:r>
              <a:rPr lang="it-IT" sz="2000" dirty="0" smtClean="0"/>
              <a:t> </a:t>
            </a:r>
            <a:r>
              <a:rPr lang="it-IT" sz="2000" dirty="0" err="1" smtClean="0"/>
              <a:t>demand</a:t>
            </a:r>
            <a:endParaRPr lang="it-IT" sz="2000" dirty="0" smtClean="0"/>
          </a:p>
          <a:p>
            <a:pPr lvl="1"/>
            <a:r>
              <a:rPr lang="it-IT" sz="2000" dirty="0" err="1" smtClean="0"/>
              <a:t>Substitution</a:t>
            </a:r>
            <a:r>
              <a:rPr lang="it-IT" sz="2000" dirty="0" smtClean="0"/>
              <a:t> and </a:t>
            </a:r>
            <a:r>
              <a:rPr lang="it-IT" sz="2000" dirty="0" err="1" smtClean="0"/>
              <a:t>complementarity</a:t>
            </a:r>
            <a:r>
              <a:rPr lang="it-IT" sz="2000" dirty="0" smtClean="0"/>
              <a:t> </a:t>
            </a:r>
            <a:r>
              <a:rPr lang="it-IT" sz="2000" dirty="0" err="1" smtClean="0"/>
              <a:t>effects</a:t>
            </a:r>
            <a:r>
              <a:rPr lang="it-IT" sz="2000" dirty="0" smtClean="0"/>
              <a:t> with </a:t>
            </a:r>
            <a:r>
              <a:rPr lang="it-IT" sz="2000" dirty="0" err="1" smtClean="0"/>
              <a:t>other</a:t>
            </a:r>
            <a:r>
              <a:rPr lang="it-IT" sz="2000" dirty="0" smtClean="0"/>
              <a:t> </a:t>
            </a:r>
            <a:r>
              <a:rPr lang="it-IT" sz="2000" dirty="0" err="1" smtClean="0"/>
              <a:t>means</a:t>
            </a:r>
            <a:endParaRPr lang="it-IT" sz="2000" dirty="0" smtClean="0"/>
          </a:p>
          <a:p>
            <a:pPr lvl="1"/>
            <a:r>
              <a:rPr lang="it-IT" sz="2000" dirty="0" smtClean="0"/>
              <a:t>From </a:t>
            </a:r>
            <a:r>
              <a:rPr lang="it-IT" sz="2000" dirty="0" err="1" smtClean="0"/>
              <a:t>household</a:t>
            </a:r>
            <a:r>
              <a:rPr lang="it-IT" sz="2000" dirty="0" smtClean="0"/>
              <a:t> and </a:t>
            </a:r>
            <a:r>
              <a:rPr lang="it-IT" sz="2000" dirty="0" err="1" smtClean="0"/>
              <a:t>person-level</a:t>
            </a:r>
            <a:r>
              <a:rPr lang="it-IT" sz="2000" dirty="0" smtClean="0"/>
              <a:t> </a:t>
            </a:r>
            <a:r>
              <a:rPr lang="it-IT" sz="2000" dirty="0" err="1" smtClean="0"/>
              <a:t>analysis</a:t>
            </a:r>
            <a:r>
              <a:rPr lang="it-IT" sz="2000" dirty="0" smtClean="0"/>
              <a:t> (car </a:t>
            </a:r>
            <a:r>
              <a:rPr lang="it-IT" sz="2000" dirty="0" err="1" smtClean="0"/>
              <a:t>ownership</a:t>
            </a:r>
            <a:r>
              <a:rPr lang="it-IT" sz="2000" dirty="0" smtClean="0"/>
              <a:t>) to trip-</a:t>
            </a:r>
            <a:r>
              <a:rPr lang="it-IT" sz="2000" dirty="0" err="1" smtClean="0"/>
              <a:t>level</a:t>
            </a:r>
            <a:r>
              <a:rPr lang="it-IT" sz="2000" dirty="0" smtClean="0"/>
              <a:t> </a:t>
            </a:r>
            <a:r>
              <a:rPr lang="it-IT" sz="2000" dirty="0" err="1" smtClean="0"/>
              <a:t>analysis</a:t>
            </a:r>
            <a:endParaRPr lang="it-IT" sz="2000" dirty="0" smtClean="0"/>
          </a:p>
          <a:p>
            <a:pPr lvl="1"/>
            <a:r>
              <a:rPr lang="it-IT" sz="2000" dirty="0"/>
              <a:t>Car </a:t>
            </a:r>
            <a:r>
              <a:rPr lang="it-IT" sz="2000" dirty="0" err="1"/>
              <a:t>sharing</a:t>
            </a:r>
            <a:r>
              <a:rPr lang="it-IT" sz="2000" dirty="0"/>
              <a:t> service </a:t>
            </a:r>
            <a:r>
              <a:rPr lang="it-IT" sz="2000" dirty="0" err="1"/>
              <a:t>optimisation</a:t>
            </a:r>
            <a:r>
              <a:rPr lang="it-IT" sz="2000" dirty="0"/>
              <a:t> versus </a:t>
            </a:r>
            <a:r>
              <a:rPr lang="it-IT" sz="2000" dirty="0" err="1"/>
              <a:t>transport</a:t>
            </a:r>
            <a:r>
              <a:rPr lang="it-IT" sz="2000" dirty="0"/>
              <a:t> </a:t>
            </a:r>
            <a:r>
              <a:rPr lang="it-IT" sz="2000" dirty="0" err="1"/>
              <a:t>system</a:t>
            </a:r>
            <a:r>
              <a:rPr lang="it-IT" sz="2000" dirty="0"/>
              <a:t> </a:t>
            </a:r>
            <a:r>
              <a:rPr lang="it-IT" sz="2000" dirty="0" err="1" smtClean="0"/>
              <a:t>optimisation</a:t>
            </a:r>
            <a:r>
              <a:rPr lang="it-IT" sz="2000" dirty="0" smtClean="0"/>
              <a:t>.</a:t>
            </a:r>
          </a:p>
          <a:p>
            <a:pPr>
              <a:spcBef>
                <a:spcPts val="2400"/>
              </a:spcBef>
            </a:pPr>
            <a:r>
              <a:rPr lang="it-IT" sz="2400" dirty="0" err="1" smtClean="0"/>
              <a:t>Suggestions</a:t>
            </a:r>
            <a:r>
              <a:rPr lang="it-IT" sz="2400" dirty="0" smtClean="0"/>
              <a:t> for policy </a:t>
            </a:r>
            <a:r>
              <a:rPr lang="it-IT" sz="2400" dirty="0" err="1" smtClean="0"/>
              <a:t>makers</a:t>
            </a:r>
            <a:endParaRPr lang="it-IT" sz="2000" dirty="0" smtClean="0"/>
          </a:p>
          <a:p>
            <a:pPr lvl="1"/>
            <a:r>
              <a:rPr lang="en-GB" sz="2000" dirty="0"/>
              <a:t>Plan ahead (contract agreement phase) for getting </a:t>
            </a:r>
            <a:r>
              <a:rPr lang="en-GB" sz="2000" dirty="0" smtClean="0"/>
              <a:t>big (and less big) </a:t>
            </a:r>
            <a:r>
              <a:rPr lang="en-GB" sz="2000" dirty="0"/>
              <a:t>data from operators</a:t>
            </a:r>
          </a:p>
          <a:p>
            <a:pPr lvl="1"/>
            <a:r>
              <a:rPr lang="it-IT" sz="2000" dirty="0" err="1"/>
              <a:t>There</a:t>
            </a:r>
            <a:r>
              <a:rPr lang="it-IT" sz="2000" dirty="0"/>
              <a:t> are </a:t>
            </a:r>
            <a:r>
              <a:rPr lang="it-IT" sz="2000" dirty="0" err="1"/>
              <a:t>different</a:t>
            </a:r>
            <a:r>
              <a:rPr lang="it-IT" sz="2000" dirty="0"/>
              <a:t> </a:t>
            </a:r>
            <a:r>
              <a:rPr lang="it-IT" sz="2000" dirty="0" err="1"/>
              <a:t>kinds</a:t>
            </a:r>
            <a:r>
              <a:rPr lang="it-IT" sz="2000" dirty="0"/>
              <a:t> of car </a:t>
            </a:r>
            <a:r>
              <a:rPr lang="it-IT" sz="2000" dirty="0" err="1"/>
              <a:t>sharing</a:t>
            </a:r>
            <a:r>
              <a:rPr lang="it-IT" sz="2000" dirty="0"/>
              <a:t>: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one</a:t>
            </a:r>
            <a:r>
              <a:rPr lang="it-IT" sz="2000" dirty="0"/>
              <a:t> best </a:t>
            </a:r>
            <a:r>
              <a:rPr lang="it-IT" sz="2000" dirty="0" err="1"/>
              <a:t>suits</a:t>
            </a:r>
            <a:r>
              <a:rPr lang="it-IT" sz="2000" dirty="0"/>
              <a:t> </a:t>
            </a:r>
            <a:r>
              <a:rPr lang="it-IT" sz="2000" dirty="0" err="1"/>
              <a:t>your</a:t>
            </a:r>
            <a:r>
              <a:rPr lang="it-IT" sz="2000" dirty="0"/>
              <a:t> city?</a:t>
            </a:r>
            <a:endParaRPr lang="en-GB" sz="2000" dirty="0"/>
          </a:p>
          <a:p>
            <a:pPr lvl="1"/>
            <a:r>
              <a:rPr lang="it-IT" sz="2000" dirty="0" err="1"/>
              <a:t>Ask</a:t>
            </a:r>
            <a:r>
              <a:rPr lang="it-IT" sz="2000" dirty="0"/>
              <a:t> </a:t>
            </a:r>
            <a:r>
              <a:rPr lang="it-IT" sz="2000" dirty="0" err="1"/>
              <a:t>how</a:t>
            </a:r>
            <a:r>
              <a:rPr lang="it-IT" sz="2000" dirty="0"/>
              <a:t> to integrate the service with the </a:t>
            </a:r>
            <a:r>
              <a:rPr lang="it-IT" sz="2000" dirty="0" err="1"/>
              <a:t>existing</a:t>
            </a:r>
            <a:r>
              <a:rPr lang="it-IT" sz="2000" dirty="0"/>
              <a:t> </a:t>
            </a:r>
            <a:r>
              <a:rPr lang="it-IT" sz="2000" dirty="0" err="1"/>
              <a:t>mobility</a:t>
            </a:r>
            <a:r>
              <a:rPr lang="it-IT" sz="2000" dirty="0"/>
              <a:t> </a:t>
            </a:r>
            <a:r>
              <a:rPr lang="it-IT" sz="2000" dirty="0" err="1"/>
              <a:t>offer</a:t>
            </a:r>
            <a:r>
              <a:rPr lang="it-IT" sz="2000" dirty="0"/>
              <a:t>, </a:t>
            </a:r>
            <a:r>
              <a:rPr lang="it-IT" sz="2000" dirty="0" err="1"/>
              <a:t>especially</a:t>
            </a:r>
            <a:r>
              <a:rPr lang="it-IT" sz="2000" dirty="0"/>
              <a:t> public </a:t>
            </a:r>
            <a:r>
              <a:rPr lang="it-IT" sz="2000" dirty="0" err="1"/>
              <a:t>transport</a:t>
            </a:r>
            <a:r>
              <a:rPr lang="it-IT" sz="2000" dirty="0"/>
              <a:t> and </a:t>
            </a:r>
            <a:r>
              <a:rPr lang="it-IT" sz="2000" dirty="0" err="1"/>
              <a:t>active</a:t>
            </a:r>
            <a:r>
              <a:rPr lang="it-IT" sz="2000" dirty="0"/>
              <a:t> </a:t>
            </a:r>
            <a:r>
              <a:rPr lang="it-IT" sz="2000" dirty="0" err="1"/>
              <a:t>means</a:t>
            </a:r>
            <a:endParaRPr lang="it-IT" sz="2000" dirty="0"/>
          </a:p>
          <a:p>
            <a:pPr lvl="1"/>
            <a:r>
              <a:rPr lang="it-IT" sz="2000" dirty="0" err="1"/>
              <a:t>Embed</a:t>
            </a:r>
            <a:r>
              <a:rPr lang="it-IT" sz="2000" dirty="0"/>
              <a:t> car </a:t>
            </a:r>
            <a:r>
              <a:rPr lang="it-IT" sz="2000" dirty="0" err="1"/>
              <a:t>sharing</a:t>
            </a:r>
            <a:r>
              <a:rPr lang="it-IT" sz="2000" dirty="0"/>
              <a:t> in </a:t>
            </a:r>
            <a:r>
              <a:rPr lang="it-IT" sz="2000" dirty="0" err="1"/>
              <a:t>ordinary</a:t>
            </a:r>
            <a:r>
              <a:rPr lang="it-IT" sz="2000" dirty="0"/>
              <a:t> </a:t>
            </a:r>
            <a:r>
              <a:rPr lang="it-IT" sz="2000" dirty="0" err="1"/>
              <a:t>transport</a:t>
            </a:r>
            <a:r>
              <a:rPr lang="it-IT" sz="2000" dirty="0"/>
              <a:t> planning </a:t>
            </a:r>
            <a:r>
              <a:rPr lang="it-IT" sz="2000" dirty="0" err="1" smtClean="0"/>
              <a:t>activities</a:t>
            </a:r>
            <a:r>
              <a:rPr lang="it-IT" sz="2000" dirty="0" smtClean="0"/>
              <a:t>.</a:t>
            </a:r>
            <a:endParaRPr lang="it-IT" sz="2000" dirty="0"/>
          </a:p>
          <a:p>
            <a:pPr marL="457200" lvl="1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="" xmlns:p14="http://schemas.microsoft.com/office/powerpoint/2010/main" val="26457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846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B75B738-B341-4697-9BCE-4620F654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512" y="294347"/>
            <a:ext cx="8767714" cy="775038"/>
          </a:xfrm>
        </p:spPr>
        <p:txBody>
          <a:bodyPr/>
          <a:lstStyle/>
          <a:p>
            <a:pPr marL="228600" lvl="0" indent="-228600" algn="ctr">
              <a:spcBef>
                <a:spcPts val="1000"/>
              </a:spcBef>
              <a:defRPr/>
            </a:pPr>
            <a:r>
              <a:rPr lang="en-US" sz="2800" i="1" dirty="0" smtClean="0">
                <a:latin typeface="Ebrima" panose="02000000000000000000" pitchFamily="2" charset="0"/>
              </a:rPr>
              <a:t>Shared mobility </a:t>
            </a:r>
            <a:r>
              <a:rPr lang="en-US" sz="2800" i="1" dirty="0" err="1" smtClean="0">
                <a:latin typeface="Ebrima" panose="02000000000000000000" pitchFamily="2" charset="0"/>
              </a:rPr>
              <a:t>opporTunities</a:t>
            </a:r>
            <a:r>
              <a:rPr lang="en-US" sz="2800" i="1" dirty="0" smtClean="0">
                <a:latin typeface="Ebrima" panose="02000000000000000000" pitchFamily="2" charset="0"/>
              </a:rPr>
              <a:t> And challenges </a:t>
            </a:r>
            <a:br>
              <a:rPr lang="en-US" sz="2800" i="1" dirty="0" smtClean="0">
                <a:latin typeface="Ebrima" panose="02000000000000000000" pitchFamily="2" charset="0"/>
              </a:rPr>
            </a:br>
            <a:r>
              <a:rPr lang="en-US" sz="2800" i="1" dirty="0" err="1" smtClean="0">
                <a:latin typeface="Ebrima" panose="02000000000000000000" pitchFamily="2" charset="0"/>
              </a:rPr>
              <a:t>foR</a:t>
            </a:r>
            <a:r>
              <a:rPr lang="en-US" sz="2800" i="1" dirty="0" smtClean="0">
                <a:latin typeface="Ebrima" panose="02000000000000000000" pitchFamily="2" charset="0"/>
              </a:rPr>
              <a:t> European </a:t>
            </a:r>
            <a:r>
              <a:rPr lang="en-US" sz="2800" i="1" dirty="0" err="1" smtClean="0">
                <a:latin typeface="Ebrima" panose="02000000000000000000" pitchFamily="2" charset="0"/>
              </a:rPr>
              <a:t>citieS</a:t>
            </a:r>
            <a:endParaRPr lang="en-US" sz="2800" b="0" dirty="0" smtClean="0">
              <a:latin typeface="Ebrima" panose="02000000000000000000" pitchFamily="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F431EAE3-D469-4792-AE7D-2DB991019C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3569" y="5827568"/>
            <a:ext cx="2527827" cy="900000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3161653" y="1472339"/>
            <a:ext cx="8772289" cy="4652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Running October 2017 – March 2020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 partners with different backgrounds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“STARS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aims to explore the diffusion of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car sharing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Europe, its connections with technological and social innovations, as well as its impact on other transport modes and </a:t>
            </a:r>
            <a:r>
              <a:rPr lang="en-US" sz="24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 </a:t>
            </a:r>
            <a:r>
              <a:rPr lang="en-US" sz="24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industry”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Immagine 5" descr="H2020 logo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582686" y="1434249"/>
            <a:ext cx="1994549" cy="81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87436C8C-8DC0-4CED-8E0D-77408A83884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51294"/>
          <a:stretch>
            <a:fillRect/>
          </a:stretch>
        </p:blipFill>
        <p:spPr>
          <a:xfrm>
            <a:off x="4773479" y="3518622"/>
            <a:ext cx="5640180" cy="900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87436C8C-8DC0-4CED-8E0D-77408A83884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r="49219"/>
          <a:stretch>
            <a:fillRect/>
          </a:stretch>
        </p:blipFill>
        <p:spPr>
          <a:xfrm>
            <a:off x="4704930" y="2694620"/>
            <a:ext cx="5880407" cy="9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36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2E29236-B669-4147-9562-ED8F99DD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652"/>
          </a:xfrm>
        </p:spPr>
        <p:txBody>
          <a:bodyPr/>
          <a:lstStyle/>
          <a:p>
            <a:r>
              <a:rPr lang="fr-FR" sz="3600" dirty="0" smtClean="0"/>
              <a:t>STARS car </a:t>
            </a:r>
            <a:r>
              <a:rPr lang="fr-FR" sz="3600" dirty="0"/>
              <a:t>sharing typologies and Big Data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8C95E356-AC83-4C3C-B141-EA9A2D1BF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7674" y="1952785"/>
            <a:ext cx="3999515" cy="3099661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Free </a:t>
            </a:r>
            <a:r>
              <a:rPr lang="fr-FR" sz="2400" b="1" dirty="0" err="1"/>
              <a:t>floating</a:t>
            </a:r>
            <a:r>
              <a:rPr lang="fr-FR" sz="2400" b="1" dirty="0"/>
              <a:t> </a:t>
            </a:r>
            <a:r>
              <a:rPr lang="fr-FR" sz="2400" dirty="0"/>
              <a:t>car sharing </a:t>
            </a:r>
            <a:r>
              <a:rPr lang="fr-FR" sz="2400" dirty="0" err="1"/>
              <a:t>schemes</a:t>
            </a:r>
            <a:r>
              <a:rPr lang="fr-FR" sz="2400" dirty="0"/>
              <a:t> </a:t>
            </a:r>
            <a:r>
              <a:rPr lang="fr-FR" sz="2400" dirty="0" err="1" smtClean="0"/>
              <a:t>generate</a:t>
            </a:r>
            <a:r>
              <a:rPr lang="fr-FR" sz="2400" dirty="0" smtClean="0"/>
              <a:t> </a:t>
            </a:r>
            <a:r>
              <a:rPr lang="fr-FR" sz="2400" dirty="0" err="1" smtClean="0"/>
              <a:t>richer</a:t>
            </a:r>
            <a:r>
              <a:rPr lang="fr-FR" sz="2400" dirty="0" smtClean="0"/>
              <a:t> </a:t>
            </a:r>
            <a:r>
              <a:rPr lang="fr-FR" sz="2400" dirty="0" err="1" smtClean="0"/>
              <a:t>big</a:t>
            </a:r>
            <a:r>
              <a:rPr lang="fr-FR" sz="2400" dirty="0" smtClean="0"/>
              <a:t> data sets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 err="1" smtClean="0"/>
              <a:t>However</a:t>
            </a:r>
            <a:r>
              <a:rPr lang="fr-FR" sz="2400" dirty="0" smtClean="0"/>
              <a:t>, </a:t>
            </a:r>
            <a:r>
              <a:rPr lang="fr-FR" sz="2400" dirty="0" err="1" smtClean="0"/>
              <a:t>much</a:t>
            </a:r>
            <a:r>
              <a:rPr lang="fr-FR" sz="2400" dirty="0" smtClean="0"/>
              <a:t> of the contents of </a:t>
            </a:r>
            <a:r>
              <a:rPr lang="fr-FR" sz="2400" dirty="0" err="1" smtClean="0"/>
              <a:t>this</a:t>
            </a:r>
            <a:r>
              <a:rPr lang="fr-FR" sz="2400" dirty="0" smtClean="0"/>
              <a:t> </a:t>
            </a:r>
            <a:r>
              <a:rPr lang="fr-FR" sz="2400" dirty="0" err="1" smtClean="0"/>
              <a:t>presentation</a:t>
            </a:r>
            <a:r>
              <a:rPr lang="fr-FR" sz="2400" dirty="0" smtClean="0"/>
              <a:t> </a:t>
            </a:r>
            <a:r>
              <a:rPr lang="fr-FR" sz="2400" dirty="0" err="1" smtClean="0"/>
              <a:t>applies</a:t>
            </a:r>
            <a:r>
              <a:rPr lang="fr-FR" sz="2400" dirty="0" smtClean="0"/>
              <a:t> </a:t>
            </a:r>
            <a:r>
              <a:rPr lang="fr-FR" sz="2400" dirty="0" err="1" smtClean="0"/>
              <a:t>also</a:t>
            </a:r>
            <a:r>
              <a:rPr lang="fr-FR" sz="2400" dirty="0" smtClean="0"/>
              <a:t> to </a:t>
            </a:r>
            <a:r>
              <a:rPr lang="fr-FR" sz="2400" dirty="0" err="1" smtClean="0"/>
              <a:t>other</a:t>
            </a:r>
            <a:r>
              <a:rPr lang="fr-FR" sz="2400" dirty="0" smtClean="0"/>
              <a:t> typologies</a:t>
            </a:r>
            <a:endParaRPr lang="fr-FR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24A09DEC-63C8-4D2A-9439-6898E6CD86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8" y="1187778"/>
            <a:ext cx="6732000" cy="4644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4400585A-2E5E-499C-9126-3744FF97FA52}"/>
              </a:ext>
            </a:extLst>
          </p:cNvPr>
          <p:cNvSpPr/>
          <p:nvPr/>
        </p:nvSpPr>
        <p:spPr>
          <a:xfrm>
            <a:off x="758497" y="3754764"/>
            <a:ext cx="2814320" cy="20770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758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5406873-5FA0-4418-A97D-4DD27E30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Data </a:t>
            </a:r>
            <a:r>
              <a:rPr lang="en-GB" sz="3600" dirty="0" smtClean="0"/>
              <a:t>crawling through </a:t>
            </a:r>
            <a:r>
              <a:rPr lang="en-GB" sz="3600" dirty="0"/>
              <a:t>API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42143A2-0ECA-4D97-9B04-5508C94F06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411" y="1187778"/>
            <a:ext cx="10951779" cy="452129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Free floating schemes produce a huge amount of data about </a:t>
            </a:r>
            <a:r>
              <a:rPr lang="en-GB" sz="2400" b="1" dirty="0"/>
              <a:t>vehicles availability</a:t>
            </a:r>
            <a:r>
              <a:rPr lang="en-GB" sz="2400" dirty="0"/>
              <a:t> that </a:t>
            </a:r>
            <a:r>
              <a:rPr lang="en-GB" sz="2400" b="1" dirty="0"/>
              <a:t>can be automatically collected</a:t>
            </a:r>
            <a:r>
              <a:rPr lang="en-GB" sz="2400" dirty="0"/>
              <a:t> through the use of open API.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sz="2400" dirty="0"/>
              <a:t>The </a:t>
            </a:r>
            <a:r>
              <a:rPr lang="en-GB" sz="2400" dirty="0" smtClean="0"/>
              <a:t>quality of </a:t>
            </a:r>
            <a:r>
              <a:rPr lang="en-GB" sz="2400" dirty="0"/>
              <a:t>the data collected and related analysis depends on:</a:t>
            </a:r>
          </a:p>
          <a:p>
            <a:pPr>
              <a:buFontTx/>
              <a:buChar char="-"/>
            </a:pPr>
            <a:r>
              <a:rPr lang="en-GB" sz="2400" dirty="0"/>
              <a:t>Information provided by the operator (some are not publicly available for privacy issues);</a:t>
            </a:r>
          </a:p>
          <a:p>
            <a:pPr>
              <a:buFontTx/>
              <a:buChar char="-"/>
            </a:pPr>
            <a:r>
              <a:rPr lang="en-GB" sz="2400" dirty="0"/>
              <a:t>Data quality (no system breakdown);</a:t>
            </a:r>
          </a:p>
          <a:p>
            <a:pPr>
              <a:buFontTx/>
              <a:buChar char="-"/>
            </a:pPr>
            <a:r>
              <a:rPr lang="en-GB" sz="2400" dirty="0"/>
              <a:t>Extraction frequency (e.g. every minute);</a:t>
            </a:r>
          </a:p>
          <a:p>
            <a:pPr>
              <a:buFontTx/>
              <a:buChar char="-"/>
            </a:pPr>
            <a:endParaRPr lang="en-GB" sz="2400" dirty="0"/>
          </a:p>
          <a:p>
            <a:pPr>
              <a:buFontTx/>
              <a:buChar char="-"/>
            </a:pPr>
            <a:endParaRPr lang="en-GB" sz="2400" dirty="0"/>
          </a:p>
        </p:txBody>
      </p:sp>
      <p:pic>
        <p:nvPicPr>
          <p:cNvPr id="4" name="Immagine 3" descr="E:\Documenti\Università\Magistrale\Tesi\Car Sharing\Screenshot\Struttura JSON.PNG">
            <a:extLst>
              <a:ext uri="{FF2B5EF4-FFF2-40B4-BE49-F238E27FC236}">
                <a16:creationId xmlns="" xmlns:a16="http://schemas.microsoft.com/office/drawing/2014/main" id="{AE29CCBD-494A-4A1F-8EC5-658527B456C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93" y="4532937"/>
            <a:ext cx="8282013" cy="1137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011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C882061-D65F-4EAB-B3AE-A51DC1C5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Examples of </a:t>
            </a:r>
            <a:r>
              <a:rPr lang="en-GB" sz="3600" dirty="0" smtClean="0"/>
              <a:t>analyses </a:t>
            </a:r>
            <a:r>
              <a:rPr lang="en-GB" sz="3600" dirty="0"/>
              <a:t>carried out using Big Data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="" xmlns:a16="http://schemas.microsoft.com/office/drawing/2014/main" id="{DD638C03-798F-4475-B429-0DDD3C5FA802}"/>
              </a:ext>
            </a:extLst>
          </p:cNvPr>
          <p:cNvSpPr txBox="1">
            <a:spLocks/>
          </p:cNvSpPr>
          <p:nvPr/>
        </p:nvSpPr>
        <p:spPr>
          <a:xfrm>
            <a:off x="595411" y="1472338"/>
            <a:ext cx="10951779" cy="4236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0AEE5"/>
              </a:buClr>
              <a:buFont typeface="Wingdings 2" panose="05020102010507070707" pitchFamily="18" charset="2"/>
              <a:buChar char="ê"/>
              <a:defRPr sz="32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Through the analysis of the data collected it is possible:</a:t>
            </a:r>
          </a:p>
          <a:p>
            <a:pPr marL="0" indent="0">
              <a:buNone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Understand the fleet usage (number of vehicles used in the same time)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Determine the booking duration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Areas </a:t>
            </a:r>
            <a:r>
              <a:rPr lang="en-GB" sz="2400" dirty="0"/>
              <a:t>of the city where trips start/end (Origin/Destination matrix)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Car sharing usage distribution in a day</a:t>
            </a:r>
          </a:p>
          <a:p>
            <a:pPr marL="514350" indent="-514350">
              <a:buFont typeface="+mj-lt"/>
              <a:buAutoNum type="arabicPeriod"/>
            </a:pPr>
            <a:endParaRPr lang="it-IT" sz="2400" dirty="0"/>
          </a:p>
          <a:p>
            <a:pPr marL="0" indent="0">
              <a:buNone/>
            </a:pPr>
            <a:r>
              <a:rPr lang="it-IT" sz="2400" b="1" dirty="0" err="1" smtClean="0"/>
              <a:t>Interest</a:t>
            </a:r>
            <a:r>
              <a:rPr lang="it-IT" sz="2400" b="1" dirty="0" smtClean="0"/>
              <a:t> for </a:t>
            </a:r>
            <a:r>
              <a:rPr lang="it-IT" sz="2400" b="1" dirty="0" err="1" smtClean="0"/>
              <a:t>both</a:t>
            </a:r>
            <a:r>
              <a:rPr lang="it-IT" sz="2400" b="1" dirty="0" smtClean="0"/>
              <a:t> </a:t>
            </a:r>
            <a:r>
              <a:rPr lang="it-IT" sz="2400" b="1" dirty="0" err="1" smtClean="0">
                <a:solidFill>
                  <a:srgbClr val="0070C0"/>
                </a:solidFill>
              </a:rPr>
              <a:t>operators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smtClean="0"/>
              <a:t>and </a:t>
            </a:r>
            <a:r>
              <a:rPr lang="it-IT" sz="2400" b="1" dirty="0" smtClean="0">
                <a:solidFill>
                  <a:schemeClr val="accent2"/>
                </a:solidFill>
              </a:rPr>
              <a:t>policy </a:t>
            </a:r>
            <a:r>
              <a:rPr lang="it-IT" sz="2400" b="1" dirty="0" err="1" smtClean="0">
                <a:solidFill>
                  <a:schemeClr val="accent2"/>
                </a:solidFill>
              </a:rPr>
              <a:t>makers</a:t>
            </a:r>
            <a:endParaRPr lang="en-GB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0EEC652-DAEF-49DC-B81A-69413B6F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1. Fleet </a:t>
            </a:r>
            <a:r>
              <a:rPr lang="en-GB" sz="3600" dirty="0" smtClean="0"/>
              <a:t>usage time series</a:t>
            </a:r>
            <a:endParaRPr lang="en-GB" sz="3600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2ED9BF68-E268-41F1-B1EE-8F926F5022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395414"/>
            <a:ext cx="7524242" cy="4246099"/>
          </a:xfrm>
          <a:prstGeom prst="rect">
            <a:avLst/>
          </a:prstGeom>
        </p:spPr>
      </p:pic>
      <p:sp>
        <p:nvSpPr>
          <p:cNvPr id="5" name="Segnaposto testo 2">
            <a:extLst>
              <a:ext uri="{FF2B5EF4-FFF2-40B4-BE49-F238E27FC236}">
                <a16:creationId xmlns="" xmlns:a16="http://schemas.microsoft.com/office/drawing/2014/main" id="{81EEE93D-0FBD-4856-A521-AD0E5CAA6505}"/>
              </a:ext>
            </a:extLst>
          </p:cNvPr>
          <p:cNvSpPr txBox="1">
            <a:spLocks/>
          </p:cNvSpPr>
          <p:nvPr/>
        </p:nvSpPr>
        <p:spPr>
          <a:xfrm>
            <a:off x="8636290" y="2018671"/>
            <a:ext cx="2903483" cy="2298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0AEE5"/>
              </a:buClr>
              <a:buFont typeface="Wingdings 2" panose="05020102010507070707" pitchFamily="18" charset="2"/>
              <a:buChar char="ê"/>
              <a:defRPr sz="32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sz="2400" b="1" dirty="0">
                <a:solidFill>
                  <a:srgbClr val="0070C0"/>
                </a:solidFill>
              </a:rPr>
              <a:t>Is the </a:t>
            </a:r>
            <a:r>
              <a:rPr lang="en-GB" sz="2400" b="1" dirty="0" smtClean="0">
                <a:solidFill>
                  <a:srgbClr val="0070C0"/>
                </a:solidFill>
              </a:rPr>
              <a:t>fleet well </a:t>
            </a:r>
            <a:r>
              <a:rPr lang="en-GB" sz="2400" b="1" dirty="0">
                <a:solidFill>
                  <a:srgbClr val="0070C0"/>
                </a:solidFill>
              </a:rPr>
              <a:t>exploited? 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it-IT" sz="2400" b="1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sz="2400" b="1" dirty="0" smtClean="0">
                <a:solidFill>
                  <a:schemeClr val="accent2"/>
                </a:solidFill>
              </a:rPr>
              <a:t>How </a:t>
            </a:r>
            <a:r>
              <a:rPr lang="it-IT" sz="2400" b="1" dirty="0" err="1" smtClean="0">
                <a:solidFill>
                  <a:schemeClr val="accent2"/>
                </a:solidFill>
              </a:rPr>
              <a:t>this</a:t>
            </a:r>
            <a:r>
              <a:rPr lang="it-IT" sz="2400" b="1" dirty="0" smtClean="0">
                <a:solidFill>
                  <a:schemeClr val="accent2"/>
                </a:solidFill>
              </a:rPr>
              <a:t> </a:t>
            </a:r>
            <a:r>
              <a:rPr lang="it-IT" sz="2400" b="1" dirty="0" err="1" smtClean="0">
                <a:solidFill>
                  <a:schemeClr val="accent2"/>
                </a:solidFill>
              </a:rPr>
              <a:t>looks</a:t>
            </a:r>
            <a:r>
              <a:rPr lang="it-IT" sz="2400" b="1" dirty="0" smtClean="0">
                <a:solidFill>
                  <a:schemeClr val="accent2"/>
                </a:solidFill>
              </a:rPr>
              <a:t> </a:t>
            </a:r>
            <a:r>
              <a:rPr lang="it-IT" sz="2400" b="1" dirty="0" err="1" smtClean="0">
                <a:solidFill>
                  <a:schemeClr val="accent2"/>
                </a:solidFill>
              </a:rPr>
              <a:t>like</a:t>
            </a:r>
            <a:r>
              <a:rPr lang="it-IT" sz="2400" b="1" dirty="0" smtClean="0">
                <a:solidFill>
                  <a:schemeClr val="accent2"/>
                </a:solidFill>
              </a:rPr>
              <a:t> </a:t>
            </a:r>
            <a:r>
              <a:rPr lang="it-IT" sz="2400" b="1" dirty="0" err="1" smtClean="0">
                <a:solidFill>
                  <a:schemeClr val="accent2"/>
                </a:solidFill>
              </a:rPr>
              <a:t>compared</a:t>
            </a:r>
            <a:r>
              <a:rPr lang="it-IT" sz="2400" b="1" dirty="0" smtClean="0">
                <a:solidFill>
                  <a:schemeClr val="accent2"/>
                </a:solidFill>
              </a:rPr>
              <a:t> to private </a:t>
            </a:r>
            <a:r>
              <a:rPr lang="it-IT" sz="2400" b="1" dirty="0" err="1" smtClean="0">
                <a:solidFill>
                  <a:schemeClr val="accent2"/>
                </a:solidFill>
              </a:rPr>
              <a:t>vehicles</a:t>
            </a:r>
            <a:r>
              <a:rPr lang="it-IT" sz="2400" b="1" dirty="0" smtClean="0">
                <a:solidFill>
                  <a:schemeClr val="accent2"/>
                </a:solidFill>
              </a:rPr>
              <a:t>?</a:t>
            </a:r>
            <a:endParaRPr lang="en-GB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82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013685-D402-41EE-B900-483E2295D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2. </a:t>
            </a:r>
            <a:r>
              <a:rPr lang="en-GB" sz="3600" dirty="0" smtClean="0"/>
              <a:t>Distribution of booking durations</a:t>
            </a:r>
            <a:endParaRPr lang="en-GB" sz="3600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BA8C81F2-BED4-4DE1-B54C-0307AC1D64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6996" y="2332854"/>
            <a:ext cx="5257800" cy="219229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>Pricing policies, business models (sharing versus rental)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b="1" dirty="0" err="1" smtClean="0">
                <a:solidFill>
                  <a:schemeClr val="accent2"/>
                </a:solidFill>
              </a:rPr>
              <a:t>Substitution</a:t>
            </a:r>
            <a:r>
              <a:rPr lang="it-IT" sz="2400" b="1" dirty="0" smtClean="0">
                <a:solidFill>
                  <a:schemeClr val="accent2"/>
                </a:solidFill>
              </a:rPr>
              <a:t> of </a:t>
            </a:r>
            <a:r>
              <a:rPr lang="it-IT" sz="2400" b="1" dirty="0" err="1" smtClean="0">
                <a:solidFill>
                  <a:schemeClr val="accent2"/>
                </a:solidFill>
              </a:rPr>
              <a:t>active</a:t>
            </a:r>
            <a:r>
              <a:rPr lang="it-IT" sz="2400" b="1" dirty="0" smtClean="0">
                <a:solidFill>
                  <a:schemeClr val="accent2"/>
                </a:solidFill>
              </a:rPr>
              <a:t> </a:t>
            </a:r>
            <a:r>
              <a:rPr lang="it-IT" sz="2400" b="1" dirty="0" err="1" smtClean="0">
                <a:solidFill>
                  <a:schemeClr val="accent2"/>
                </a:solidFill>
              </a:rPr>
              <a:t>means</a:t>
            </a:r>
            <a:r>
              <a:rPr lang="it-IT" sz="2400" b="1" dirty="0" smtClean="0">
                <a:solidFill>
                  <a:schemeClr val="accent2"/>
                </a:solidFill>
              </a:rPr>
              <a:t> / public </a:t>
            </a:r>
            <a:r>
              <a:rPr lang="it-IT" sz="2400" b="1" dirty="0" err="1" smtClean="0">
                <a:solidFill>
                  <a:schemeClr val="accent2"/>
                </a:solidFill>
              </a:rPr>
              <a:t>transport</a:t>
            </a:r>
            <a:r>
              <a:rPr lang="it-IT" sz="2400" b="1" dirty="0" smtClean="0">
                <a:solidFill>
                  <a:schemeClr val="accent2"/>
                </a:solidFill>
              </a:rPr>
              <a:t> / car </a:t>
            </a:r>
            <a:r>
              <a:rPr lang="it-IT" sz="2400" b="1" dirty="0" err="1" smtClean="0">
                <a:solidFill>
                  <a:schemeClr val="accent2"/>
                </a:solidFill>
              </a:rPr>
              <a:t>trips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7A099B1F-7515-49B8-A750-AB5C7D155F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586" y="1728068"/>
            <a:ext cx="5133277" cy="34018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01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2">
            <a:extLst>
              <a:ext uri="{FF2B5EF4-FFF2-40B4-BE49-F238E27FC236}">
                <a16:creationId xmlns="" xmlns:a16="http://schemas.microsoft.com/office/drawing/2014/main" id="{7F10E348-6631-4F97-BA52-AE562E729F7D}"/>
              </a:ext>
            </a:extLst>
          </p:cNvPr>
          <p:cNvSpPr txBox="1">
            <a:spLocks/>
          </p:cNvSpPr>
          <p:nvPr/>
        </p:nvSpPr>
        <p:spPr>
          <a:xfrm>
            <a:off x="7253207" y="2129183"/>
            <a:ext cx="3674051" cy="25822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0AEE5"/>
              </a:buClr>
              <a:buFont typeface="Wingdings 2" panose="05020102010507070707" pitchFamily="18" charset="2"/>
              <a:buChar char="ê"/>
              <a:defRPr sz="32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 err="1" smtClean="0">
                <a:solidFill>
                  <a:schemeClr val="accent1"/>
                </a:solidFill>
              </a:rPr>
              <a:t>Fleet</a:t>
            </a:r>
            <a:r>
              <a:rPr lang="it-IT" sz="2400" b="1" dirty="0" smtClean="0">
                <a:solidFill>
                  <a:schemeClr val="accent1"/>
                </a:solidFill>
              </a:rPr>
              <a:t> </a:t>
            </a:r>
            <a:r>
              <a:rPr lang="it-IT" sz="2400" b="1" dirty="0" err="1" smtClean="0">
                <a:solidFill>
                  <a:schemeClr val="accent1"/>
                </a:solidFill>
              </a:rPr>
              <a:t>relocation</a:t>
            </a:r>
            <a:r>
              <a:rPr lang="it-IT" sz="2400" b="1" dirty="0" smtClean="0">
                <a:solidFill>
                  <a:schemeClr val="accent1"/>
                </a:solidFill>
              </a:rPr>
              <a:t> </a:t>
            </a:r>
            <a:r>
              <a:rPr lang="it-IT" sz="2400" b="1" dirty="0" err="1" smtClean="0">
                <a:solidFill>
                  <a:schemeClr val="accent1"/>
                </a:solidFill>
              </a:rPr>
              <a:t>problems</a:t>
            </a:r>
            <a:endParaRPr lang="it-IT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Access to LTZs 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Toll </a:t>
            </a:r>
            <a:r>
              <a:rPr lang="en-GB" sz="2400" b="1" dirty="0">
                <a:solidFill>
                  <a:schemeClr val="accent2"/>
                </a:solidFill>
              </a:rPr>
              <a:t>p</a:t>
            </a:r>
            <a:r>
              <a:rPr lang="en-GB" sz="2400" b="1" dirty="0" smtClean="0">
                <a:solidFill>
                  <a:schemeClr val="accent2"/>
                </a:solidFill>
              </a:rPr>
              <a:t>arking lots usage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6F4F701-2DE6-4D65-A495-3E32C1C75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00" y="365126"/>
            <a:ext cx="10515600" cy="822652"/>
          </a:xfrm>
        </p:spPr>
        <p:txBody>
          <a:bodyPr/>
          <a:lstStyle/>
          <a:p>
            <a:r>
              <a:rPr lang="en-GB" sz="3600" dirty="0"/>
              <a:t>3</a:t>
            </a:r>
            <a:r>
              <a:rPr lang="en-GB" sz="3600" dirty="0" smtClean="0"/>
              <a:t>. </a:t>
            </a:r>
            <a:r>
              <a:rPr lang="en-US" sz="3600" dirty="0"/>
              <a:t>Areas of the city where trips start/end </a:t>
            </a:r>
            <a:endParaRPr lang="en-GB" sz="3600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1B617C2F-53D9-4444-8DA4-87613487B9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21886"/>
          <a:stretch/>
        </p:blipFill>
        <p:spPr>
          <a:xfrm>
            <a:off x="1829270" y="1105778"/>
            <a:ext cx="4447543" cy="4846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43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F86ECE5-3B22-4DFF-BD7E-2FA05BFC9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4</a:t>
            </a:r>
            <a:r>
              <a:rPr lang="en-GB" sz="3600" dirty="0" smtClean="0"/>
              <a:t>. Hourly and daily trips </a:t>
            </a:r>
            <a:r>
              <a:rPr lang="en-GB" sz="3600" dirty="0"/>
              <a:t>distribution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39844906-AE7C-4AB5-B40D-255928F019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514341"/>
            <a:ext cx="7091637" cy="3829318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="" xmlns:a16="http://schemas.microsoft.com/office/drawing/2014/main" id="{1AE7A078-4CD6-4282-A0FE-5EA2988617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22590" y="2354070"/>
            <a:ext cx="3000214" cy="2149860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 err="1" smtClean="0">
                <a:solidFill>
                  <a:schemeClr val="accent1"/>
                </a:solidFill>
              </a:rPr>
              <a:t>Manage</a:t>
            </a:r>
            <a:r>
              <a:rPr lang="it-IT" sz="2400" b="1" dirty="0" smtClean="0">
                <a:solidFill>
                  <a:schemeClr val="accent1"/>
                </a:solidFill>
              </a:rPr>
              <a:t> </a:t>
            </a:r>
            <a:r>
              <a:rPr lang="it-IT" sz="2400" b="1" dirty="0" err="1" smtClean="0">
                <a:solidFill>
                  <a:schemeClr val="accent1"/>
                </a:solidFill>
              </a:rPr>
              <a:t>demand</a:t>
            </a:r>
            <a:r>
              <a:rPr lang="it-IT" sz="2400" b="1" dirty="0" smtClean="0">
                <a:solidFill>
                  <a:schemeClr val="accent1"/>
                </a:solidFill>
              </a:rPr>
              <a:t> </a:t>
            </a:r>
            <a:r>
              <a:rPr lang="it-IT" sz="2400" b="1" dirty="0" err="1" smtClean="0">
                <a:solidFill>
                  <a:schemeClr val="accent1"/>
                </a:solidFill>
              </a:rPr>
              <a:t>peaks</a:t>
            </a:r>
            <a:endParaRPr lang="en-GB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Complementarity with public transport</a:t>
            </a:r>
            <a:endParaRPr lang="en-GB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45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4F6B2E8698D42A345722F61CC14D3" ma:contentTypeVersion="0" ma:contentTypeDescription="Create a new document." ma:contentTypeScope="" ma:versionID="ddedc7dbd4d1482715b5ae37a1b887f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34DE72-84D6-45AE-A475-EC51DB918400}"/>
</file>

<file path=customXml/itemProps2.xml><?xml version="1.0" encoding="utf-8"?>
<ds:datastoreItem xmlns:ds="http://schemas.openxmlformats.org/officeDocument/2006/customXml" ds:itemID="{B7F30623-B0B0-4F24-94C6-51A778BDDCB8}"/>
</file>

<file path=customXml/itemProps3.xml><?xml version="1.0" encoding="utf-8"?>
<ds:datastoreItem xmlns:ds="http://schemas.openxmlformats.org/officeDocument/2006/customXml" ds:itemID="{1BD3C927-5D70-420C-B509-DA28F917399D}"/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991</Words>
  <Application>Microsoft Office PowerPoint</Application>
  <PresentationFormat>Personalizzato</PresentationFormat>
  <Paragraphs>91</Paragraphs>
  <Slides>12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Thème Office</vt:lpstr>
      <vt:lpstr>Car sharing &amp; big data  What we have, what we miss</vt:lpstr>
      <vt:lpstr>Shared mobility opporTunities And challenges  foR European citieS</vt:lpstr>
      <vt:lpstr>STARS car sharing typologies and Big Data</vt:lpstr>
      <vt:lpstr>Data crawling through API </vt:lpstr>
      <vt:lpstr>Examples of analyses carried out using Big Data</vt:lpstr>
      <vt:lpstr>1. Fleet usage time series</vt:lpstr>
      <vt:lpstr>2. Distribution of booking durations</vt:lpstr>
      <vt:lpstr>3. Areas of the city where trips start/end </vt:lpstr>
      <vt:lpstr>4. Hourly and daily trips distribution</vt:lpstr>
      <vt:lpstr>What do we miss from data crawling robots?</vt:lpstr>
      <vt:lpstr>Car sharing &amp; big data open issues, suggestions 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BAZIN-RETOURS</dc:creator>
  <cp:lastModifiedBy>Marco Diana</cp:lastModifiedBy>
  <cp:revision>56</cp:revision>
  <dcterms:created xsi:type="dcterms:W3CDTF">2017-10-19T10:22:33Z</dcterms:created>
  <dcterms:modified xsi:type="dcterms:W3CDTF">2018-09-17T16:27:13Z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0x0101008414F6B2E8698D42A345722F61CC14D3</vt:lpwstr>
  </property>
</Properties>
</file>