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0" r:id="rId5"/>
  </p:sldMasterIdLst>
  <p:notesMasterIdLst>
    <p:notesMasterId r:id="rId16"/>
  </p:notesMasterIdLst>
  <p:handoutMasterIdLst>
    <p:handoutMasterId r:id="rId17"/>
  </p:handoutMasterIdLst>
  <p:sldIdLst>
    <p:sldId id="265" r:id="rId6"/>
    <p:sldId id="336" r:id="rId7"/>
    <p:sldId id="338" r:id="rId8"/>
    <p:sldId id="341" r:id="rId9"/>
    <p:sldId id="340" r:id="rId10"/>
    <p:sldId id="339" r:id="rId11"/>
    <p:sldId id="342" r:id="rId12"/>
    <p:sldId id="344" r:id="rId13"/>
    <p:sldId id="346" r:id="rId14"/>
    <p:sldId id="347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9A1"/>
    <a:srgbClr val="996600"/>
    <a:srgbClr val="CC6600"/>
    <a:srgbClr val="FFCC66"/>
    <a:srgbClr val="034EA2"/>
    <a:srgbClr val="EBEEF0"/>
    <a:srgbClr val="134095"/>
    <a:srgbClr val="10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4" autoAdjust="0"/>
    <p:restoredTop sz="76867" autoAdjust="0"/>
  </p:normalViewPr>
  <p:slideViewPr>
    <p:cSldViewPr snapToGrid="0">
      <p:cViewPr>
        <p:scale>
          <a:sx n="80" d="100"/>
          <a:sy n="80" d="100"/>
        </p:scale>
        <p:origin x="-653" y="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ACADB01-4DF6-4F8F-B25D-ED7BE9D67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14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EA048C7-1071-4C19-801C-2B4348B09D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38D3E-9D20-467E-972A-575B6528691C}" type="slidenum">
              <a:rPr lang="de-DE" altLang="en-US" smtClean="0"/>
              <a:pPr/>
              <a:t>1</a:t>
            </a:fld>
            <a:endParaRPr lang="de-DE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cost effectiveness analysis (CEA) takes the viewpoint of one main impact. For example, for different measures the cost of reducing one </a:t>
            </a:r>
            <a:r>
              <a:rPr lang="en-US" dirty="0" err="1" smtClean="0"/>
              <a:t>tonne</a:t>
            </a:r>
            <a:r>
              <a:rPr lang="en-US" dirty="0" smtClean="0"/>
              <a:t> CO2 can be compared. Or the cost of reducing one accident. 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The financial analysis also provides information on 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whether a project is financially viable with and without funding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.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4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Financial return on investment (FNPV(I) and FRR(I))</a:t>
            </a:r>
          </a:p>
          <a:p>
            <a:r>
              <a:rPr lang="en-US" dirty="0" smtClean="0"/>
              <a:t>The financial return on investment takes into account</a:t>
            </a:r>
          </a:p>
          <a:p>
            <a:r>
              <a:rPr lang="en-US" dirty="0" smtClean="0"/>
              <a:t>-	Total investment costs (hence the cost of the land, the buildings, the equipment, etc.).</a:t>
            </a:r>
          </a:p>
          <a:p>
            <a:r>
              <a:rPr lang="en-US" dirty="0" smtClean="0"/>
              <a:t>-	Total operating costs and revenues.</a:t>
            </a:r>
          </a:p>
          <a:p>
            <a:r>
              <a:rPr lang="en-US" dirty="0" smtClean="0"/>
              <a:t>Hence the financial net present value of investment (FNPV(I)) and the financial rate of return of the investment (FRR(I)) compare investment costs to net revenues. This is a measurement of the extent to which the project net revenues are able to repay the investment, regardless of the sources or methods of financing. A project with a positive financial net present value has enough revenue to cover the investment and the operating costs. </a:t>
            </a:r>
          </a:p>
          <a:p>
            <a:endParaRPr lang="en-US" dirty="0" smtClean="0"/>
          </a:p>
          <a:p>
            <a:r>
              <a:rPr lang="en-US" dirty="0" smtClean="0"/>
              <a:t>Financial return on capital (FNPV(K) and FRR(K))</a:t>
            </a:r>
          </a:p>
          <a:p>
            <a:r>
              <a:rPr lang="en-US" dirty="0" smtClean="0"/>
              <a:t>The financial return on capital takes into account</a:t>
            </a:r>
          </a:p>
          <a:p>
            <a:r>
              <a:rPr lang="en-US" dirty="0" smtClean="0"/>
              <a:t>-	Cost of financing (hence the loan repayments, the interest, the private equity and public contribution).</a:t>
            </a:r>
          </a:p>
          <a:p>
            <a:r>
              <a:rPr lang="en-US" dirty="0" smtClean="0"/>
              <a:t>-	Total operating costs and revenues.</a:t>
            </a:r>
          </a:p>
          <a:p>
            <a:r>
              <a:rPr lang="en-US" dirty="0" smtClean="0"/>
              <a:t>The objective of the return on national capital calculation is to examine the project performance from the perspective of the operator (‘after the grant’). </a:t>
            </a:r>
          </a:p>
          <a:p>
            <a:endParaRPr lang="en-US" dirty="0" smtClean="0"/>
          </a:p>
          <a:p>
            <a:r>
              <a:rPr lang="en-US" dirty="0" smtClean="0"/>
              <a:t>CAPITAL: we take into account also the GRANT (although not included in the</a:t>
            </a:r>
            <a:r>
              <a:rPr lang="en-US" baseline="0" dirty="0" smtClean="0"/>
              <a:t> (sources of financing))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Financial return on investment (FNPV(I) and FRR(I))</a:t>
            </a:r>
          </a:p>
          <a:p>
            <a:r>
              <a:rPr lang="en-US" dirty="0" smtClean="0"/>
              <a:t>The financial return on investment takes into account</a:t>
            </a:r>
          </a:p>
          <a:p>
            <a:r>
              <a:rPr lang="en-US" dirty="0" smtClean="0"/>
              <a:t>-	Total investment costs (hence the cost of the land, the buildings, the equipment, etc.).</a:t>
            </a:r>
          </a:p>
          <a:p>
            <a:r>
              <a:rPr lang="en-US" dirty="0" smtClean="0"/>
              <a:t>-	Total operating costs and revenues.</a:t>
            </a:r>
          </a:p>
          <a:p>
            <a:r>
              <a:rPr lang="en-US" dirty="0" smtClean="0"/>
              <a:t>Hence the financial net present value of investment (FNPV(I)) and the financial rate of return of the investment (FRR(I)) compare investment costs to net revenues. This is a measurement of the extent to which the project net revenues are able to repay the investment, regardless of the sources or methods of financing. A project with a positive financial net present value has enough revenue to cover the investment and the operating costs. </a:t>
            </a:r>
          </a:p>
          <a:p>
            <a:endParaRPr lang="en-US" dirty="0" smtClean="0"/>
          </a:p>
          <a:p>
            <a:r>
              <a:rPr lang="en-US" dirty="0" smtClean="0"/>
              <a:t>Financial return on capital (FNPV(K) and FRR(K))</a:t>
            </a:r>
          </a:p>
          <a:p>
            <a:r>
              <a:rPr lang="en-US" dirty="0" smtClean="0"/>
              <a:t>The financial return on capital takes into account</a:t>
            </a:r>
          </a:p>
          <a:p>
            <a:r>
              <a:rPr lang="en-US" dirty="0" smtClean="0"/>
              <a:t>-	Cost of financing (hence the loan repayments, the interest, the private equity and public contribution).</a:t>
            </a:r>
          </a:p>
          <a:p>
            <a:r>
              <a:rPr lang="en-US" dirty="0" smtClean="0"/>
              <a:t>-	Total operating costs and revenues.</a:t>
            </a:r>
          </a:p>
          <a:p>
            <a:r>
              <a:rPr lang="en-US" dirty="0" smtClean="0"/>
              <a:t>The objective of the return on national capital calculation is to examine the project performance from the perspective of the operator (‘after the grant’).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direct effects </a:t>
            </a:r>
            <a:r>
              <a:rPr lang="en-US" dirty="0" smtClean="0"/>
              <a:t>on the transport system: the differences in flows and costs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indirect effects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 are the effects of the reactivation on the wider economy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" charset="0"/>
                <a:ea typeface="MS PGothic" pitchFamily="34" charset="-128"/>
                <a:cs typeface="MS PGothic"/>
              </a:rPr>
              <a:t>include shifts in economic activity between regions/cities &gt; </a:t>
            </a:r>
            <a:r>
              <a:rPr lang="en-US" dirty="0" smtClean="0"/>
              <a:t>the danger of double counting, we propose not to include</a:t>
            </a:r>
          </a:p>
          <a:p>
            <a:r>
              <a:rPr lang="en-US" b="1" dirty="0" smtClean="0"/>
              <a:t>external effects </a:t>
            </a:r>
            <a:r>
              <a:rPr lang="en-US" dirty="0" smtClean="0"/>
              <a:t>describe the impact of the project on the human environment and nature</a:t>
            </a:r>
          </a:p>
          <a:p>
            <a:r>
              <a:rPr lang="en-US" dirty="0" smtClean="0"/>
              <a:t>•	The external effects of the infrastructure itself (use of space, visual intrusion, etc.)</a:t>
            </a:r>
          </a:p>
          <a:p>
            <a:r>
              <a:rPr lang="en-US" dirty="0" smtClean="0"/>
              <a:t>•	The external effects linked to the use of the infrastructure and the changes in transport flows (air pollution, noise, traffic safety, etc.)</a:t>
            </a:r>
          </a:p>
          <a:p>
            <a:r>
              <a:rPr lang="en-US" dirty="0" smtClean="0"/>
              <a:t>•	The impact on the environment caused by possible changes in location of economic activity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048C7-1071-4C19-801C-2B4348B09DA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1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2"/>
          <p:cNvSpPr>
            <a:spLocks noChangeArrowheads="1"/>
          </p:cNvSpPr>
          <p:nvPr/>
        </p:nvSpPr>
        <p:spPr bwMode="gray">
          <a:xfrm flipV="1">
            <a:off x="0" y="6497638"/>
            <a:ext cx="6526213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pic>
        <p:nvPicPr>
          <p:cNvPr id="4" name="Picture 12" descr="CIV_PLUS_II_CITIES_Power-Point_Footer_rgb.jpg"/>
          <p:cNvPicPr>
            <a:picLocks noChangeAspect="1"/>
          </p:cNvPicPr>
          <p:nvPr/>
        </p:nvPicPr>
        <p:blipFill>
          <a:blip r:embed="rId2" cstate="print"/>
          <a:srcRect l="71297"/>
          <a:stretch>
            <a:fillRect/>
          </a:stretch>
        </p:blipFill>
        <p:spPr bwMode="auto">
          <a:xfrm>
            <a:off x="6519863" y="6497638"/>
            <a:ext cx="2624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1976438" y="1427163"/>
            <a:ext cx="2014537" cy="161925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7163"/>
            <a:ext cx="1979505" cy="16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95536" y="3284984"/>
            <a:ext cx="8352928" cy="576064"/>
          </a:xfrm>
        </p:spPr>
        <p:txBody>
          <a:bodyPr/>
          <a:lstStyle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700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b="0">
                <a:solidFill>
                  <a:srgbClr val="134095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dirty="0"/>
          </a:p>
        </p:txBody>
      </p:sp>
      <p:pic>
        <p:nvPicPr>
          <p:cNvPr id="14" name="Picture 13" descr="CIV_PLUS_II_SATELLITE_coverheader_no flag_PowerPointTempla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1346" y="1427163"/>
            <a:ext cx="4733554" cy="1618491"/>
          </a:xfrm>
          <a:prstGeom prst="rect">
            <a:avLst/>
          </a:prstGeom>
        </p:spPr>
      </p:pic>
      <p:pic>
        <p:nvPicPr>
          <p:cNvPr id="15" name="Picture 14" descr="CIV_PLUS_II_SATELLITE_logo_full_neg_transparen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24766" y="1515362"/>
            <a:ext cx="1317881" cy="14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ou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1424" y="6453336"/>
            <a:ext cx="523064" cy="322021"/>
          </a:xfrm>
          <a:prstGeom prst="rect">
            <a:avLst/>
          </a:prstGeom>
        </p:spPr>
        <p:txBody>
          <a:bodyPr/>
          <a:lstStyle/>
          <a:p>
            <a:fld id="{2BD00A97-B097-4725-8D1D-DD0BAF951474}" type="slidenum">
              <a:rPr lang="nl-BE" smtClean="0"/>
              <a:t>‹#›</a:t>
            </a:fld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l"/>
            <a:r>
              <a:rPr lang="en-US" smtClean="0"/>
              <a:t>Menu: Insert Footer: write here author, titel, date, anything else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54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0AA3-A793-4185-B640-40E3AA5BB0A0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ACF3-F432-42DE-ADA4-5562DEF51F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7E3B-D04C-4310-AC12-0C054CAFE087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EB11-A36A-4E5D-9F9D-D3071967A8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1F56-F7B3-4D88-B4DA-A96F7347C301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0CF4-64DD-4C99-9B70-3899494CD7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F0FAD-A65A-43EA-A015-B7E249C83196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36FE-31A1-4622-9164-18AA3FBB70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77F-E2BC-46DC-8C40-6EC361D54930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635C-0268-49D3-986E-494535E4FA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CCCB-013B-46A9-8E27-3D2B83D191A0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9F34E-588E-4387-BFC3-E53D956A3C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15F1-2705-4BD0-97EF-B82227033334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3DA5-17F7-4A14-BA19-4859CC0DC7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2916-F388-445C-B001-80AD8F965EDE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F82F-BDF6-435B-BFA2-3E26CCA851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B3E2-ED51-4177-8769-3E6CC2A1F61E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14E3-57C2-49F6-892A-07AE665AE2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aseline="0">
                <a:solidFill>
                  <a:srgbClr val="1340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284D-A16E-45DF-9A7E-559FEA1A4D3D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0732-5530-45A0-BC36-58E0A086A9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E5C1-27C0-4DCA-8056-8DBF6ED7D8EB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E953-6F52-4DBE-96AC-45F108E597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3409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400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23528" y="1700808"/>
            <a:ext cx="417646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511" y="1700808"/>
            <a:ext cx="4173860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175447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340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7344816" cy="1152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4400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23528" y="2420888"/>
            <a:ext cx="4176464" cy="388902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7344816" cy="1152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3008313" cy="707679"/>
          </a:xfrm>
        </p:spPr>
        <p:txBody>
          <a:bodyPr anchor="b"/>
          <a:lstStyle>
            <a:lvl1pPr algn="l">
              <a:defRPr sz="2000" b="1">
                <a:solidFill>
                  <a:srgbClr val="1340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816424"/>
          </a:xfrm>
        </p:spPr>
        <p:txBody>
          <a:bodyPr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63888" y="1700808"/>
            <a:ext cx="5256584" cy="4609107"/>
          </a:xfrm>
        </p:spPr>
        <p:txBody>
          <a:bodyPr/>
          <a:lstStyle>
            <a:lvl1pPr>
              <a:defRPr>
                <a:solidFill>
                  <a:srgbClr val="1340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606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44824"/>
            <a:ext cx="5486400" cy="3312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7378"/>
            <a:ext cx="5486400" cy="437926"/>
          </a:xfrm>
        </p:spPr>
        <p:txBody>
          <a:bodyPr anchor="ctr"/>
          <a:lstStyle>
            <a:lvl1pPr marL="0" indent="0">
              <a:buNone/>
              <a:defRPr sz="1400">
                <a:solidFill>
                  <a:srgbClr val="1340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09700"/>
          </a:xfrm>
          <a:prstGeom prst="rect">
            <a:avLst/>
          </a:prstGeom>
          <a:solidFill>
            <a:srgbClr val="EB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6515100" y="6550025"/>
            <a:ext cx="2628900" cy="307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7343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00213"/>
            <a:ext cx="84391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24625"/>
            <a:ext cx="5256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&lt;Event&gt; • &lt;Date&gt; • &lt;Location&gt; • &lt;Speaker&gt;</a:t>
            </a:r>
            <a:endParaRPr lang="de-DE"/>
          </a:p>
        </p:txBody>
      </p:sp>
      <p:sp>
        <p:nvSpPr>
          <p:cNvPr id="1032" name="Rectangle 82"/>
          <p:cNvSpPr>
            <a:spLocks noChangeArrowheads="1"/>
          </p:cNvSpPr>
          <p:nvPr/>
        </p:nvSpPr>
        <p:spPr bwMode="gray">
          <a:xfrm flipV="1">
            <a:off x="0" y="1412875"/>
            <a:ext cx="9144000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2525" y="6237288"/>
            <a:ext cx="3714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F830608C-F087-4842-BFDD-721F1CAB1286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 algn="r">
                <a:defRPr/>
              </a:pPr>
              <a:t>‹#›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" name="Picture 10" descr="CIV_PLUS_II_SATELLITE_logo_full_transparen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32215" y="66675"/>
            <a:ext cx="1159385" cy="1299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3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FFFFFF"/>
          </a:solidFill>
          <a:latin typeface="Arial" charset="0"/>
          <a:ea typeface="MS PGothic" pitchFamily="34" charset="-128"/>
          <a:cs typeface="MS PGothic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34095"/>
        </a:buClr>
        <a:buSzPct val="135000"/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568325" indent="-377825" algn="l" rtl="0" eaLnBrk="0" fontAlgn="base" hangingPunct="0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987425" indent="-22860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" charset="0"/>
          <a:ea typeface="MS PGothic" pitchFamily="34" charset="-128"/>
          <a:cs typeface="MS PGothic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  <a:ea typeface="MS PGothic" pitchFamily="34" charset="-128"/>
          <a:cs typeface="MS PGothic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l-GR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l-G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2E44067-7F3B-45A7-816C-6E00D43D1C59}" type="datetimeFigureOut">
              <a:rPr lang="el-GR"/>
              <a:pPr>
                <a:defRPr/>
              </a:pPr>
              <a:t>21/9/2018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8861B92-95DF-4922-A1D5-5CA3DF0B18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601" y="3266902"/>
            <a:ext cx="8353425" cy="29842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1" dirty="0" smtClean="0"/>
              <a:t>CIVITAS SATELLITE </a:t>
            </a:r>
          </a:p>
          <a:p>
            <a:pPr eaLnBrk="1" hangingPunct="1">
              <a:buFontTx/>
              <a:buNone/>
            </a:pPr>
            <a:r>
              <a:rPr lang="en-GB" altLang="en-US" b="1" dirty="0" smtClean="0"/>
              <a:t>Financial Analysis - Cost Benefit Analysis</a:t>
            </a:r>
          </a:p>
          <a:p>
            <a:pPr eaLnBrk="1" hangingPunct="1">
              <a:buFontTx/>
              <a:buNone/>
            </a:pPr>
            <a:r>
              <a:rPr lang="en-GB" altLang="en-US" sz="2400" dirty="0" smtClean="0"/>
              <a:t>ECG </a:t>
            </a:r>
            <a:r>
              <a:rPr lang="en-GB" altLang="en-US" sz="2400" dirty="0" smtClean="0"/>
              <a:t>meeting</a:t>
            </a:r>
          </a:p>
          <a:p>
            <a:pPr eaLnBrk="1" hangingPunct="1"/>
            <a:r>
              <a:rPr lang="de-DE" sz="2400" dirty="0">
                <a:latin typeface="Helvetica" charset="0"/>
              </a:rPr>
              <a:t>Dirk Engels</a:t>
            </a:r>
          </a:p>
          <a:p>
            <a:pPr eaLnBrk="1" hangingPunct="1">
              <a:buFontTx/>
              <a:buNone/>
            </a:pPr>
            <a:r>
              <a:rPr lang="en-GB" altLang="en-US" sz="1800" dirty="0" smtClean="0"/>
              <a:t>19 </a:t>
            </a:r>
            <a:r>
              <a:rPr lang="en-GB" altLang="en-US" sz="1800" dirty="0" smtClean="0"/>
              <a:t>September 2018</a:t>
            </a:r>
          </a:p>
          <a:p>
            <a:pPr eaLnBrk="1" hangingPunct="1"/>
            <a:endParaRPr lang="en-GB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10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3" y="1471107"/>
            <a:ext cx="450678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1800" dirty="0" smtClean="0">
                <a:latin typeface="Helvetica" charset="0"/>
              </a:rPr>
              <a:t>Eef Delhaye</a:t>
            </a:r>
          </a:p>
          <a:p>
            <a:pPr marL="0" indent="0">
              <a:buNone/>
              <a:defRPr/>
            </a:pPr>
            <a:r>
              <a:rPr lang="de-DE" sz="1800" dirty="0" smtClean="0">
                <a:latin typeface="Helvetica" charset="0"/>
              </a:rPr>
              <a:t>Dirk </a:t>
            </a:r>
            <a:r>
              <a:rPr lang="de-DE" sz="1800" dirty="0">
                <a:latin typeface="Helvetica" charset="0"/>
              </a:rPr>
              <a:t>Engels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de-DE" sz="1800" dirty="0">
              <a:latin typeface="Helvetica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de-DE" sz="1800" dirty="0" err="1">
                <a:solidFill>
                  <a:srgbClr val="13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rPr>
              <a:t>Contact</a:t>
            </a:r>
            <a:r>
              <a:rPr lang="de-DE" sz="1800" dirty="0">
                <a:solidFill>
                  <a:srgbClr val="13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rPr>
              <a:t> Details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de-DE" sz="1800" dirty="0">
                <a:latin typeface="Helvetica" charset="0"/>
              </a:rPr>
              <a:t>Transport &amp; Mobility Leuven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de-DE" sz="1800" dirty="0" err="1">
                <a:latin typeface="Helvetica" charset="0"/>
              </a:rPr>
              <a:t>Diestsesteenweg</a:t>
            </a:r>
            <a:r>
              <a:rPr lang="de-DE" sz="1800" dirty="0">
                <a:latin typeface="Helvetica" charset="0"/>
              </a:rPr>
              <a:t> 57, 3010 Leuven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de-DE" sz="1800" b="0" dirty="0" smtClean="0">
              <a:latin typeface="Helvetica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de-DE" sz="1800" b="0" dirty="0" smtClean="0">
                <a:latin typeface="Helvetica" charset="0"/>
              </a:rPr>
              <a:t>eef.delhaye@tmleuven.be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de-DE" sz="1800" b="0" dirty="0" smtClean="0">
                <a:latin typeface="Helvetica" charset="0"/>
              </a:rPr>
              <a:t>dirk.engels@tmleuven.be</a:t>
            </a:r>
            <a:endParaRPr lang="de-DE" sz="1800" b="0" dirty="0">
              <a:latin typeface="Helvetica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de-DE" sz="1800" u="sng" dirty="0" smtClean="0">
              <a:solidFill>
                <a:srgbClr val="134095"/>
              </a:solidFill>
              <a:latin typeface="Helvetica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de-DE" sz="1800" u="sng" dirty="0" smtClean="0">
                <a:solidFill>
                  <a:srgbClr val="134095"/>
                </a:solidFill>
                <a:latin typeface="Helvetica" charset="0"/>
              </a:rPr>
              <a:t>http</a:t>
            </a:r>
            <a:r>
              <a:rPr lang="de-DE" sz="1800" u="sng" dirty="0">
                <a:solidFill>
                  <a:srgbClr val="134095"/>
                </a:solidFill>
                <a:latin typeface="Helvetica" charset="0"/>
              </a:rPr>
              <a:t>://www.civitas.eu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290" y="256447"/>
            <a:ext cx="547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Further info and support</a:t>
            </a:r>
            <a:endParaRPr lang="en-US" sz="2800" b="1" dirty="0">
              <a:solidFill>
                <a:srgbClr val="134095"/>
              </a:solidFill>
              <a:latin typeface="+mj-lt"/>
              <a:cs typeface="MS PGothic"/>
            </a:endParaRPr>
          </a:p>
        </p:txBody>
      </p:sp>
      <p:sp>
        <p:nvSpPr>
          <p:cNvPr id="8" name="AutoShape 4" descr="Afbeeldingsresultaat voor cycling shopping"/>
          <p:cNvSpPr>
            <a:spLocks noChangeAspect="1" noChangeArrowheads="1"/>
          </p:cNvSpPr>
          <p:nvPr/>
        </p:nvSpPr>
        <p:spPr bwMode="auto">
          <a:xfrm>
            <a:off x="155575" y="-13938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6" descr="Afbeeldingsresultaat voor cycling shopping"/>
          <p:cNvSpPr>
            <a:spLocks noChangeAspect="1" noChangeArrowheads="1"/>
          </p:cNvSpPr>
          <p:nvPr/>
        </p:nvSpPr>
        <p:spPr bwMode="auto">
          <a:xfrm>
            <a:off x="307975" y="-12414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1" y="3499354"/>
            <a:ext cx="4693135" cy="26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2</a:t>
            </a:fld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39"/>
            <a:ext cx="6602288" cy="1079443"/>
          </a:xfrm>
        </p:spPr>
        <p:txBody>
          <a:bodyPr/>
          <a:lstStyle/>
          <a:p>
            <a:r>
              <a:rPr lang="en-US" dirty="0" smtClean="0">
                <a:solidFill>
                  <a:srgbClr val="134095"/>
                </a:solidFill>
              </a:rPr>
              <a:t>1. The context: the CIVITAS evaluation framework</a:t>
            </a:r>
            <a:endParaRPr lang="nl-B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764" y="1438275"/>
            <a:ext cx="7232735" cy="5031950"/>
          </a:xfrm>
        </p:spPr>
        <p:txBody>
          <a:bodyPr>
            <a:noAutofit/>
          </a:bodyPr>
          <a:lstStyle/>
          <a:p>
            <a:pPr lvl="1"/>
            <a:r>
              <a:rPr lang="fr-BE" sz="2000" dirty="0" err="1" smtClean="0"/>
              <a:t>Need</a:t>
            </a:r>
            <a:r>
              <a:rPr lang="fr-BE" sz="2000" dirty="0" smtClean="0"/>
              <a:t>/</a:t>
            </a:r>
            <a:r>
              <a:rPr lang="fr-BE" sz="2000" dirty="0" err="1" smtClean="0"/>
              <a:t>requirement</a:t>
            </a:r>
            <a:r>
              <a:rPr lang="fr-BE" sz="2000" dirty="0" smtClean="0"/>
              <a:t> for in-</a:t>
            </a:r>
            <a:r>
              <a:rPr lang="fr-BE" sz="2000" dirty="0" err="1" smtClean="0"/>
              <a:t>depth</a:t>
            </a:r>
            <a:r>
              <a:rPr lang="fr-BE" sz="2000" dirty="0" smtClean="0"/>
              <a:t> </a:t>
            </a:r>
            <a:r>
              <a:rPr lang="fr-BE" sz="2000" dirty="0" err="1" smtClean="0"/>
              <a:t>analysis</a:t>
            </a:r>
            <a:r>
              <a:rPr lang="fr-BE" sz="2000" dirty="0" smtClean="0"/>
              <a:t> of crucial </a:t>
            </a:r>
            <a:r>
              <a:rPr lang="fr-BE" sz="2000" dirty="0" err="1" smtClean="0"/>
              <a:t>measures</a:t>
            </a:r>
            <a:r>
              <a:rPr lang="fr-BE" sz="2000" dirty="0" smtClean="0"/>
              <a:t> to </a:t>
            </a:r>
            <a:r>
              <a:rPr lang="fr-BE" sz="2000" b="1" dirty="0" err="1" smtClean="0"/>
              <a:t>understand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better</a:t>
            </a:r>
            <a:r>
              <a:rPr lang="fr-BE" sz="2000" b="1" dirty="0" smtClean="0"/>
              <a:t> the impact/effort to </a:t>
            </a:r>
            <a:r>
              <a:rPr lang="fr-BE" sz="2000" b="1" dirty="0" err="1" smtClean="0"/>
              <a:t>implement</a:t>
            </a:r>
            <a:r>
              <a:rPr lang="fr-BE" sz="2000" b="1" dirty="0" smtClean="0"/>
              <a:t> balance </a:t>
            </a:r>
            <a:r>
              <a:rPr lang="fr-BE" sz="2000" dirty="0" smtClean="0"/>
              <a:t>as support for </a:t>
            </a:r>
            <a:r>
              <a:rPr lang="fr-BE" sz="2000" dirty="0" err="1" smtClean="0"/>
              <a:t>decision</a:t>
            </a:r>
            <a:r>
              <a:rPr lang="fr-BE" sz="2000" dirty="0" smtClean="0"/>
              <a:t> </a:t>
            </a:r>
            <a:r>
              <a:rPr lang="fr-BE" sz="2000" dirty="0" err="1" smtClean="0"/>
              <a:t>making</a:t>
            </a:r>
            <a:r>
              <a:rPr lang="fr-BE" sz="2000" dirty="0" smtClean="0"/>
              <a:t> on </a:t>
            </a:r>
            <a:r>
              <a:rPr lang="fr-BE" sz="2000" b="1" dirty="0" smtClean="0"/>
              <a:t>continuation, on </a:t>
            </a:r>
            <a:r>
              <a:rPr lang="en-US" sz="2000" b="1" dirty="0"/>
              <a:t>extension to other areas of the city or region </a:t>
            </a:r>
            <a:r>
              <a:rPr lang="en-US" sz="2000" b="1" dirty="0" smtClean="0"/>
              <a:t>and </a:t>
            </a:r>
            <a:r>
              <a:rPr lang="fr-BE" sz="2000" b="1" dirty="0" err="1" smtClean="0"/>
              <a:t>take-up</a:t>
            </a:r>
            <a:r>
              <a:rPr lang="fr-BE" sz="2000" dirty="0" smtClean="0"/>
              <a:t> of the </a:t>
            </a:r>
            <a:r>
              <a:rPr lang="fr-BE" sz="2000" dirty="0" err="1" smtClean="0"/>
              <a:t>measures</a:t>
            </a:r>
            <a:r>
              <a:rPr lang="fr-BE" sz="2000" dirty="0" smtClean="0"/>
              <a:t> to </a:t>
            </a:r>
            <a:r>
              <a:rPr lang="fr-BE" sz="2000" dirty="0" err="1" smtClean="0"/>
              <a:t>other</a:t>
            </a:r>
            <a:r>
              <a:rPr lang="fr-BE" sz="2000" dirty="0" smtClean="0"/>
              <a:t> </a:t>
            </a:r>
            <a:r>
              <a:rPr lang="fr-BE" sz="2000" dirty="0" err="1" smtClean="0"/>
              <a:t>cities</a:t>
            </a:r>
            <a:endParaRPr lang="fr-BE" sz="2000" dirty="0" smtClean="0"/>
          </a:p>
          <a:p>
            <a:pPr lvl="1"/>
            <a:r>
              <a:rPr lang="fr-BE" sz="2000" dirty="0" err="1" smtClean="0"/>
              <a:t>Definitions</a:t>
            </a:r>
            <a:r>
              <a:rPr lang="fr-BE" sz="2000" dirty="0" smtClean="0"/>
              <a:t>:</a:t>
            </a:r>
          </a:p>
          <a:p>
            <a:pPr lvl="2"/>
            <a:r>
              <a:rPr lang="fr-BE" b="1" dirty="0" smtClean="0"/>
              <a:t>Financial </a:t>
            </a:r>
            <a:r>
              <a:rPr lang="fr-BE" b="1" dirty="0" err="1" smtClean="0"/>
              <a:t>Analysis</a:t>
            </a:r>
            <a:r>
              <a:rPr lang="fr-BE" b="1" dirty="0"/>
              <a:t> </a:t>
            </a:r>
            <a:r>
              <a:rPr lang="fr-BE" b="1" dirty="0" smtClean="0"/>
              <a:t>(FA)</a:t>
            </a:r>
            <a:r>
              <a:rPr lang="fr-BE" dirty="0" smtClean="0"/>
              <a:t>: shows </a:t>
            </a:r>
            <a:r>
              <a:rPr lang="en-US" dirty="0" smtClean="0"/>
              <a:t>the cash           </a:t>
            </a:r>
            <a:r>
              <a:rPr lang="en-US" dirty="0"/>
              <a:t>flows (costs and revenues) to determine if a </a:t>
            </a:r>
            <a:r>
              <a:rPr lang="en-US" dirty="0" smtClean="0"/>
              <a:t>project            is </a:t>
            </a:r>
            <a:r>
              <a:rPr lang="en-US" dirty="0"/>
              <a:t>financially viable </a:t>
            </a:r>
            <a:endParaRPr lang="en-US" dirty="0" smtClean="0"/>
          </a:p>
          <a:p>
            <a:pPr lvl="2"/>
            <a:r>
              <a:rPr lang="fr-BE" b="1" dirty="0" smtClean="0"/>
              <a:t>S</a:t>
            </a:r>
            <a:r>
              <a:rPr lang="en-US" b="1" dirty="0" err="1" smtClean="0"/>
              <a:t>ocial</a:t>
            </a:r>
            <a:r>
              <a:rPr lang="en-US" b="1" dirty="0" smtClean="0"/>
              <a:t> </a:t>
            </a:r>
            <a:r>
              <a:rPr lang="fr-BE" b="1" dirty="0" err="1" smtClean="0"/>
              <a:t>Cost</a:t>
            </a:r>
            <a:r>
              <a:rPr lang="fr-BE" b="1" dirty="0" smtClean="0"/>
              <a:t> </a:t>
            </a:r>
            <a:r>
              <a:rPr lang="fr-BE" b="1" dirty="0" err="1" smtClean="0"/>
              <a:t>Benefit</a:t>
            </a:r>
            <a:r>
              <a:rPr lang="fr-BE" b="1" dirty="0" smtClean="0"/>
              <a:t> </a:t>
            </a:r>
            <a:r>
              <a:rPr lang="fr-BE" b="1" dirty="0" err="1" smtClean="0"/>
              <a:t>Analysis</a:t>
            </a:r>
            <a:r>
              <a:rPr lang="fr-BE" b="1" dirty="0" smtClean="0"/>
              <a:t> (CBA)</a:t>
            </a:r>
            <a:r>
              <a:rPr lang="fr-BE" dirty="0" smtClean="0"/>
              <a:t>: </a:t>
            </a:r>
            <a:r>
              <a:rPr lang="en-US" dirty="0"/>
              <a:t>puts all impacts to the same nominator (money) making it easier to see the trade-offs between different effects. </a:t>
            </a:r>
            <a:endParaRPr lang="en-US" dirty="0" smtClean="0"/>
          </a:p>
          <a:p>
            <a:pPr lvl="2"/>
            <a:r>
              <a:rPr lang="fr-BE" b="1" dirty="0" err="1" smtClean="0"/>
              <a:t>Cost</a:t>
            </a:r>
            <a:r>
              <a:rPr lang="fr-BE" b="1" dirty="0" smtClean="0"/>
              <a:t> </a:t>
            </a:r>
            <a:r>
              <a:rPr lang="fr-BE" b="1" dirty="0" err="1" smtClean="0"/>
              <a:t>Effectiveness</a:t>
            </a:r>
            <a:r>
              <a:rPr lang="fr-BE" b="1" dirty="0" smtClean="0"/>
              <a:t> </a:t>
            </a:r>
            <a:r>
              <a:rPr lang="fr-BE" b="1" dirty="0" err="1" smtClean="0"/>
              <a:t>Analysis</a:t>
            </a:r>
            <a:r>
              <a:rPr lang="fr-BE" b="1" dirty="0" smtClean="0"/>
              <a:t> (CEA)</a:t>
            </a:r>
            <a:r>
              <a:rPr lang="fr-BE" dirty="0" smtClean="0"/>
              <a:t>:</a:t>
            </a:r>
            <a:r>
              <a:rPr lang="fr-BE" b="1" dirty="0" smtClean="0"/>
              <a:t> </a:t>
            </a:r>
            <a:r>
              <a:rPr lang="en-US" dirty="0"/>
              <a:t>the viewpoint of one main </a:t>
            </a:r>
            <a:r>
              <a:rPr lang="en-US" dirty="0" smtClean="0"/>
              <a:t>impact: what is the cost to achieve a change of one unit of the impact</a:t>
            </a:r>
            <a:endParaRPr lang="fr-BE" dirty="0"/>
          </a:p>
        </p:txBody>
      </p:sp>
      <p:pic>
        <p:nvPicPr>
          <p:cNvPr id="5" name="Picture 2" descr="Afbeeldingsresultaat voor cost benefit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076575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3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3" y="1471107"/>
            <a:ext cx="4341688" cy="51125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Financial indicators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Financial </a:t>
            </a:r>
            <a:r>
              <a:rPr lang="en-US" sz="1800" dirty="0"/>
              <a:t>return on investment (FNPV(I) and FRR(I)): extent to which the project net revenues are able to repay the investment, regardless of the sources or methods of financing</a:t>
            </a:r>
            <a:r>
              <a:rPr lang="en-US" sz="1800" dirty="0" smtClean="0"/>
              <a:t>.</a:t>
            </a:r>
          </a:p>
          <a:p>
            <a:pPr marL="758825" lvl="2" indent="0">
              <a:buNone/>
            </a:pPr>
            <a:endParaRPr lang="en-US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Financial </a:t>
            </a:r>
            <a:r>
              <a:rPr lang="en-US" sz="1800" dirty="0"/>
              <a:t>return on capital (FNPV(K) and FRR(K</a:t>
            </a:r>
            <a:r>
              <a:rPr lang="en-US" sz="1800" dirty="0" smtClean="0"/>
              <a:t>))</a:t>
            </a:r>
          </a:p>
          <a:p>
            <a:pPr marL="758825" lvl="2" indent="0">
              <a:buNone/>
            </a:pPr>
            <a:endParaRPr lang="fr-BE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34289" y="434247"/>
            <a:ext cx="5914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3. Road </a:t>
            </a:r>
            <a:r>
              <a:rPr lang="en-US" sz="2800" b="1" dirty="0">
                <a:solidFill>
                  <a:srgbClr val="134095"/>
                </a:solidFill>
                <a:latin typeface="+mj-lt"/>
                <a:cs typeface="MS PGothic"/>
              </a:rPr>
              <a:t>map </a:t>
            </a: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Financial Analysis</a:t>
            </a:r>
            <a:endParaRPr lang="nl-BE" sz="2800" b="1" dirty="0">
              <a:solidFill>
                <a:srgbClr val="134095"/>
              </a:solidFill>
              <a:latin typeface="+mj-lt"/>
              <a:cs typeface="MS PGothic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2150533"/>
            <a:ext cx="4118821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7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4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71107"/>
            <a:ext cx="4717927" cy="51125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BE" sz="1800" dirty="0" smtClean="0"/>
              <a:t>5 </a:t>
            </a:r>
            <a:r>
              <a:rPr lang="fr-BE" sz="1800" dirty="0" err="1" smtClean="0"/>
              <a:t>steps</a:t>
            </a:r>
            <a:r>
              <a:rPr lang="fr-BE" sz="1800" dirty="0" smtClean="0"/>
              <a:t> to </a:t>
            </a:r>
            <a:r>
              <a:rPr lang="fr-BE" sz="1800" dirty="0" err="1" smtClean="0"/>
              <a:t>calculate</a:t>
            </a:r>
            <a:endParaRPr lang="fr-BE" sz="1800" dirty="0" smtClean="0"/>
          </a:p>
          <a:p>
            <a:pPr marL="1101725" lvl="2" indent="-342900">
              <a:buFont typeface="+mj-lt"/>
              <a:buAutoNum type="arabicPeriod"/>
            </a:pPr>
            <a:r>
              <a:rPr lang="en-US" sz="1800" dirty="0"/>
              <a:t>Development of a reference scenario</a:t>
            </a:r>
          </a:p>
          <a:p>
            <a:pPr marL="1101725" lvl="2" indent="-342900">
              <a:buFont typeface="+mj-lt"/>
              <a:buAutoNum type="arabicPeriod"/>
            </a:pPr>
            <a:r>
              <a:rPr lang="en-US" sz="1800" dirty="0"/>
              <a:t>Determination of the total investment costs</a:t>
            </a:r>
          </a:p>
          <a:p>
            <a:pPr marL="1101725" lvl="2" indent="-342900">
              <a:buFont typeface="+mj-lt"/>
              <a:buAutoNum type="arabicPeriod"/>
            </a:pPr>
            <a:r>
              <a:rPr lang="en-US" sz="1800" dirty="0"/>
              <a:t>Calculation of operating costs and revenues</a:t>
            </a:r>
          </a:p>
          <a:p>
            <a:pPr marL="1101725" lvl="2" indent="-342900">
              <a:buFont typeface="+mj-lt"/>
              <a:buAutoNum type="arabicPeriod"/>
            </a:pPr>
            <a:r>
              <a:rPr lang="en-US" sz="1800" dirty="0"/>
              <a:t>Determining the sources of finances. </a:t>
            </a:r>
          </a:p>
          <a:p>
            <a:pPr marL="1101725" lvl="2" indent="-342900">
              <a:buFont typeface="+mj-lt"/>
              <a:buAutoNum type="arabicPeriod"/>
            </a:pPr>
            <a:r>
              <a:rPr lang="en-US" sz="1800" dirty="0"/>
              <a:t>Calculation of the indicators</a:t>
            </a:r>
            <a:r>
              <a:rPr lang="en-US" sz="1800" dirty="0" smtClean="0"/>
              <a:t>.</a:t>
            </a:r>
            <a:endParaRPr lang="fr-BE" sz="1800" dirty="0" smtClean="0"/>
          </a:p>
          <a:p>
            <a:pPr marL="758825" lvl="2" indent="0">
              <a:buNone/>
            </a:pPr>
            <a:endParaRPr lang="fr-BE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34289" y="434247"/>
            <a:ext cx="5771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3. Road </a:t>
            </a:r>
            <a:r>
              <a:rPr lang="en-US" sz="2800" b="1" dirty="0">
                <a:solidFill>
                  <a:srgbClr val="134095"/>
                </a:solidFill>
                <a:latin typeface="+mj-lt"/>
                <a:cs typeface="MS PGothic"/>
              </a:rPr>
              <a:t>map </a:t>
            </a: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Financial Analysis</a:t>
            </a:r>
            <a:endParaRPr lang="nl-BE" sz="2800" b="1" dirty="0">
              <a:solidFill>
                <a:srgbClr val="134095"/>
              </a:solidFill>
              <a:latin typeface="+mj-lt"/>
              <a:cs typeface="MS P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6509" y="5616476"/>
            <a:ext cx="2370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- a </a:t>
            </a:r>
            <a:r>
              <a:rPr lang="en-US" sz="1600" dirty="0">
                <a:latin typeface="+mn-lt"/>
              </a:rPr>
              <a:t>cost (negative)</a:t>
            </a:r>
          </a:p>
          <a:p>
            <a:r>
              <a:rPr lang="en-US" sz="1600" dirty="0" smtClean="0">
                <a:latin typeface="+mn-lt"/>
              </a:rPr>
              <a:t>+ an </a:t>
            </a:r>
            <a:r>
              <a:rPr lang="en-US" sz="1600" dirty="0">
                <a:latin typeface="+mn-lt"/>
              </a:rPr>
              <a:t>income (positive)</a:t>
            </a:r>
          </a:p>
          <a:p>
            <a:r>
              <a:rPr lang="en-US" sz="1600" dirty="0" err="1" smtClean="0">
                <a:latin typeface="+mn-lt"/>
              </a:rPr>
              <a:t>n.i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smtClean="0">
                <a:latin typeface="+mn-lt"/>
              </a:rPr>
              <a:t>not </a:t>
            </a:r>
            <a:r>
              <a:rPr lang="en-US" sz="1600" dirty="0">
                <a:latin typeface="+mn-lt"/>
              </a:rPr>
              <a:t>to be </a:t>
            </a:r>
            <a:r>
              <a:rPr lang="en-US" sz="1600" dirty="0" smtClean="0">
                <a:latin typeface="+mn-lt"/>
              </a:rPr>
              <a:t>included</a:t>
            </a:r>
            <a:endParaRPr lang="en-US" sz="1600" dirty="0"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9" y="2209524"/>
            <a:ext cx="4857511" cy="524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17561"/>
              </p:ext>
            </p:extLst>
          </p:nvPr>
        </p:nvGraphicFramePr>
        <p:xfrm>
          <a:off x="5124449" y="1533525"/>
          <a:ext cx="4784515" cy="516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5" imgW="6073987" imgH="6563196" progId="Word.Document.12">
                  <p:embed/>
                </p:oleObj>
              </mc:Choice>
              <mc:Fallback>
                <p:oleObj name="Document" r:id="rId5" imgW="6073987" imgH="6563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4449" y="1533525"/>
                        <a:ext cx="4784515" cy="5169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2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5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71107"/>
            <a:ext cx="5603221" cy="5112568"/>
          </a:xfrm>
        </p:spPr>
        <p:txBody>
          <a:bodyPr>
            <a:normAutofit/>
          </a:bodyPr>
          <a:lstStyle/>
          <a:p>
            <a:pPr marL="758825" lvl="2" indent="0">
              <a:buNone/>
            </a:pPr>
            <a:endParaRPr lang="fr-BE" sz="1800" dirty="0" smtClean="0"/>
          </a:p>
          <a:p>
            <a:pPr marL="758825" lvl="2" indent="0">
              <a:buNone/>
            </a:pPr>
            <a:endParaRPr lang="fr-BE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34289" y="434247"/>
            <a:ext cx="6225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4. Road </a:t>
            </a:r>
            <a:r>
              <a:rPr lang="en-US" sz="2800" b="1" dirty="0">
                <a:solidFill>
                  <a:srgbClr val="134095"/>
                </a:solidFill>
                <a:latin typeface="+mj-lt"/>
                <a:cs typeface="MS PGothic"/>
              </a:rPr>
              <a:t>map </a:t>
            </a: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Social Cost Benefit Analysis</a:t>
            </a:r>
            <a:endParaRPr lang="nl-BE" sz="2800" b="1" dirty="0">
              <a:solidFill>
                <a:srgbClr val="134095"/>
              </a:solidFill>
              <a:latin typeface="+mj-lt"/>
              <a:cs typeface="MS P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89" y="1979612"/>
            <a:ext cx="7417753" cy="3001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3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6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71107"/>
            <a:ext cx="5735513" cy="5112568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Step </a:t>
            </a:r>
            <a:r>
              <a:rPr lang="en-US" dirty="0"/>
              <a:t>1: Project </a:t>
            </a:r>
            <a:r>
              <a:rPr lang="en-US" dirty="0" smtClean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Project scenario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Reference scenario: </a:t>
            </a:r>
            <a:r>
              <a:rPr lang="fr-BE" dirty="0"/>
              <a:t>a business-as-</a:t>
            </a:r>
            <a:r>
              <a:rPr lang="fr-BE" dirty="0" err="1"/>
              <a:t>usual</a:t>
            </a:r>
            <a:r>
              <a:rPr lang="fr-BE" dirty="0"/>
              <a:t> scenario or a </a:t>
            </a:r>
            <a:r>
              <a:rPr lang="fr-BE" dirty="0" smtClean="0"/>
              <a:t>do-minimum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Step </a:t>
            </a:r>
            <a:r>
              <a:rPr lang="en-US" dirty="0"/>
              <a:t>2: Identification project </a:t>
            </a:r>
            <a:r>
              <a:rPr lang="en-US" dirty="0" smtClean="0"/>
              <a:t>effects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Direct effects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Changes </a:t>
            </a:r>
            <a:r>
              <a:rPr lang="en-US" dirty="0">
                <a:latin typeface="+mj-lt"/>
              </a:rPr>
              <a:t>in monetary transport costs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Changes </a:t>
            </a:r>
            <a:r>
              <a:rPr lang="en-US" dirty="0">
                <a:latin typeface="+mj-lt"/>
              </a:rPr>
              <a:t>in travel time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Changes </a:t>
            </a:r>
            <a:r>
              <a:rPr lang="en-US" dirty="0">
                <a:latin typeface="+mj-lt"/>
              </a:rPr>
              <a:t>in travel time </a:t>
            </a:r>
            <a:r>
              <a:rPr lang="en-US" dirty="0" smtClean="0">
                <a:latin typeface="+mj-lt"/>
              </a:rPr>
              <a:t>reliability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External effects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Change </a:t>
            </a:r>
            <a:r>
              <a:rPr lang="en-US" dirty="0">
                <a:latin typeface="+mn-lt"/>
              </a:rPr>
              <a:t>in emissions: air pollutants and greenhouse gasses (CO2, NOx, </a:t>
            </a:r>
            <a:r>
              <a:rPr lang="en-US" dirty="0" err="1">
                <a:latin typeface="+mn-lt"/>
              </a:rPr>
              <a:t>SOx</a:t>
            </a:r>
            <a:r>
              <a:rPr lang="en-US" dirty="0">
                <a:latin typeface="+mn-lt"/>
              </a:rPr>
              <a:t>, PM)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Change in noise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Change in </a:t>
            </a:r>
            <a:r>
              <a:rPr lang="en-US" dirty="0" smtClean="0">
                <a:latin typeface="+mn-lt"/>
              </a:rPr>
              <a:t>accidents</a:t>
            </a:r>
            <a:endParaRPr lang="en-US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Project costs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investment </a:t>
            </a:r>
            <a:r>
              <a:rPr lang="en-US" dirty="0">
                <a:latin typeface="+mn-lt"/>
              </a:rPr>
              <a:t>costs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difference in operating costs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residual value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734290" y="256447"/>
            <a:ext cx="5472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134095"/>
                </a:solidFill>
                <a:latin typeface="+mj-lt"/>
                <a:cs typeface="MS PGothic"/>
              </a:rPr>
              <a:t>4. Road map Social Cost Benefit Analysis</a:t>
            </a:r>
          </a:p>
        </p:txBody>
      </p:sp>
      <p:pic>
        <p:nvPicPr>
          <p:cNvPr id="2050" name="Picture 2" descr="Afbeeldingsresultaat voor electric 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49357"/>
            <a:ext cx="3111500" cy="17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10800000">
            <a:off x="6134100" y="3771900"/>
            <a:ext cx="484632" cy="489205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Up Arrow 6"/>
          <p:cNvSpPr/>
          <p:nvPr/>
        </p:nvSpPr>
        <p:spPr>
          <a:xfrm rot="10800000">
            <a:off x="7324725" y="3771901"/>
            <a:ext cx="484632" cy="48920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Afbeeldingsresultaat voor emiss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26" y="4388360"/>
            <a:ext cx="1372378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4388360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1500" y="5655618"/>
            <a:ext cx="340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Investment &lt;&gt; maintenance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0751" y="6024950"/>
            <a:ext cx="122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fuel cost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7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7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71107"/>
            <a:ext cx="5735513" cy="5112568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Step </a:t>
            </a:r>
            <a:r>
              <a:rPr lang="en-US" dirty="0"/>
              <a:t>3: Valuation direct </a:t>
            </a:r>
            <a:r>
              <a:rPr lang="en-US" dirty="0" smtClean="0"/>
              <a:t>effects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consumer surplus, defined as the excess of users’ willingness to pay </a:t>
            </a:r>
            <a:endParaRPr lang="en-US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producer surplus, </a:t>
            </a:r>
            <a:r>
              <a:rPr lang="en-US" sz="1800" dirty="0" smtClean="0"/>
              <a:t>the </a:t>
            </a:r>
            <a:r>
              <a:rPr lang="en-US" sz="1800" dirty="0"/>
              <a:t>revenues </a:t>
            </a:r>
            <a:r>
              <a:rPr lang="en-US" sz="1800" dirty="0" smtClean="0"/>
              <a:t>by </a:t>
            </a:r>
            <a:r>
              <a:rPr lang="en-US" sz="1800" dirty="0"/>
              <a:t>the </a:t>
            </a:r>
            <a:r>
              <a:rPr lang="en-US" sz="1800" dirty="0" smtClean="0"/>
              <a:t>producer </a:t>
            </a:r>
            <a:r>
              <a:rPr lang="en-US" sz="1800" dirty="0"/>
              <a:t>minus the costs borne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Step </a:t>
            </a:r>
            <a:r>
              <a:rPr lang="en-US" dirty="0"/>
              <a:t>4: Valuation external </a:t>
            </a:r>
            <a:r>
              <a:rPr lang="en-US" dirty="0" smtClean="0"/>
              <a:t>effects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Emissions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Noise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Accidents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Step 5: calculation project costs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Step </a:t>
            </a:r>
            <a:r>
              <a:rPr lang="en-US" dirty="0"/>
              <a:t>6: summing all costs and benefits</a:t>
            </a:r>
          </a:p>
          <a:p>
            <a:pPr marL="758825" lvl="2" indent="0">
              <a:buNone/>
            </a:pPr>
            <a:r>
              <a:rPr lang="en-US" dirty="0"/>
              <a:t>&gt;&gt;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economic net present value  (ENPV) indicating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the social benefit of the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Step 7: Sensitivity analysis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Capital costs +25</a:t>
            </a:r>
            <a:r>
              <a:rPr lang="en-US" dirty="0" smtClean="0"/>
              <a:t>% - Operating </a:t>
            </a:r>
            <a:r>
              <a:rPr lang="en-US" dirty="0"/>
              <a:t>costs +25%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Step 8: Distribution of costs and benefits over partners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734290" y="256447"/>
            <a:ext cx="5472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134095"/>
                </a:solidFill>
                <a:latin typeface="+mj-lt"/>
                <a:cs typeface="MS PGothic"/>
              </a:rPr>
              <a:t>4. Road map Social Cost Benefit Analysis</a:t>
            </a:r>
          </a:p>
        </p:txBody>
      </p:sp>
      <p:grpSp>
        <p:nvGrpSpPr>
          <p:cNvPr id="12" name="Canvas 40"/>
          <p:cNvGrpSpPr/>
          <p:nvPr/>
        </p:nvGrpSpPr>
        <p:grpSpPr>
          <a:xfrm>
            <a:off x="6155861" y="1473150"/>
            <a:ext cx="2737757" cy="1811904"/>
            <a:chOff x="0" y="0"/>
            <a:chExt cx="5848147" cy="32004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5372100" cy="3200400"/>
            </a:xfrm>
            <a:prstGeom prst="rect">
              <a:avLst/>
            </a:prstGeom>
            <a:noFill/>
          </p:spPr>
        </p:sp>
        <p:cxnSp>
          <p:nvCxnSpPr>
            <p:cNvPr id="14" name="Line 6"/>
            <p:cNvCxnSpPr/>
            <p:nvPr/>
          </p:nvCxnSpPr>
          <p:spPr bwMode="auto">
            <a:xfrm>
              <a:off x="457300" y="2743300"/>
              <a:ext cx="4229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7"/>
            <p:cNvCxnSpPr/>
            <p:nvPr/>
          </p:nvCxnSpPr>
          <p:spPr bwMode="auto">
            <a:xfrm flipV="1">
              <a:off x="457300" y="457000"/>
              <a:ext cx="0" cy="2286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714550" y="28786"/>
              <a:ext cx="3299395" cy="45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 dirty="0" err="1">
                  <a:effectLst/>
                  <a:latin typeface="Arial"/>
                  <a:ea typeface="Times New Roman"/>
                  <a:cs typeface="Times New Roman"/>
                </a:rPr>
                <a:t>Generalised</a:t>
              </a:r>
              <a:r>
                <a:rPr lang="fr-BE" sz="1100" dirty="0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fr-BE" sz="1100" dirty="0" err="1">
                  <a:effectLst/>
                  <a:latin typeface="Arial"/>
                  <a:ea typeface="Times New Roman"/>
                  <a:cs typeface="Times New Roman"/>
                </a:rPr>
                <a:t>price</a:t>
              </a:r>
              <a:endParaRPr lang="nl-BE" sz="11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nl-BE" sz="11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343100" y="2743300"/>
              <a:ext cx="1505047" cy="3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 dirty="0">
                  <a:effectLst/>
                  <a:latin typeface="Arial"/>
                  <a:ea typeface="Times New Roman"/>
                  <a:cs typeface="Times New Roman"/>
                </a:rPr>
                <a:t>Volume</a:t>
              </a:r>
              <a:endParaRPr lang="nl-BE" sz="11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18" name="Line 10"/>
            <p:cNvCxnSpPr/>
            <p:nvPr/>
          </p:nvCxnSpPr>
          <p:spPr bwMode="auto">
            <a:xfrm>
              <a:off x="457300" y="686000"/>
              <a:ext cx="3657500" cy="2057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685599" y="457000"/>
              <a:ext cx="1808776" cy="3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 dirty="0" err="1">
                  <a:effectLst/>
                  <a:latin typeface="Arial"/>
                  <a:ea typeface="Times New Roman"/>
                  <a:cs typeface="Times New Roman"/>
                </a:rPr>
                <a:t>Demand</a:t>
              </a:r>
              <a:endParaRPr lang="nl-BE" sz="11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20" name="Line 12"/>
            <p:cNvCxnSpPr/>
            <p:nvPr/>
          </p:nvCxnSpPr>
          <p:spPr bwMode="auto">
            <a:xfrm>
              <a:off x="457300" y="1600200"/>
              <a:ext cx="25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3"/>
            <p:cNvCxnSpPr/>
            <p:nvPr/>
          </p:nvCxnSpPr>
          <p:spPr bwMode="auto">
            <a:xfrm>
              <a:off x="457300" y="1943200"/>
              <a:ext cx="2514500" cy="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0" y="1371200"/>
              <a:ext cx="343200" cy="3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P</a:t>
              </a:r>
              <a:r>
                <a:rPr lang="fr-BE" sz="1100" baseline="-25000">
                  <a:effectLst/>
                  <a:latin typeface="Arial"/>
                  <a:ea typeface="Times New Roman"/>
                  <a:cs typeface="Times New Roman"/>
                </a:rPr>
                <a:t>0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0" y="1829100"/>
              <a:ext cx="457300" cy="34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P</a:t>
              </a:r>
              <a:r>
                <a:rPr lang="fr-BE" sz="1100" baseline="-25000">
                  <a:effectLst/>
                  <a:latin typeface="Arial"/>
                  <a:ea typeface="Times New Roman"/>
                  <a:cs typeface="Times New Roman"/>
                </a:rPr>
                <a:t>1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24" name="Line 16"/>
            <p:cNvCxnSpPr/>
            <p:nvPr/>
          </p:nvCxnSpPr>
          <p:spPr bwMode="auto">
            <a:xfrm>
              <a:off x="2068200" y="1591300"/>
              <a:ext cx="800" cy="1143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7"/>
            <p:cNvCxnSpPr/>
            <p:nvPr/>
          </p:nvCxnSpPr>
          <p:spPr bwMode="auto">
            <a:xfrm>
              <a:off x="2720300" y="1966900"/>
              <a:ext cx="800" cy="800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1828700" y="2743300"/>
              <a:ext cx="457400" cy="45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Q</a:t>
              </a:r>
              <a:r>
                <a:rPr lang="fr-BE" sz="1100" baseline="-25000">
                  <a:effectLst/>
                  <a:latin typeface="Arial"/>
                  <a:ea typeface="Times New Roman"/>
                  <a:cs typeface="Times New Roman"/>
                </a:rPr>
                <a:t>0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514400" y="2743300"/>
              <a:ext cx="571500" cy="3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Q</a:t>
              </a:r>
              <a:r>
                <a:rPr lang="fr-BE" sz="1100" baseline="-25000">
                  <a:effectLst/>
                  <a:latin typeface="Arial"/>
                  <a:ea typeface="Times New Roman"/>
                  <a:cs typeface="Times New Roman"/>
                </a:rPr>
                <a:t>1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57300" y="1600200"/>
              <a:ext cx="1599700" cy="343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BE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2057000" y="1600200"/>
              <a:ext cx="635000" cy="348100"/>
            </a:xfrm>
            <a:prstGeom prst="rtTriangl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BE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942900" y="1176793"/>
              <a:ext cx="457300" cy="42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A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714500" y="1887541"/>
              <a:ext cx="456700" cy="36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B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2628500" y="1714200"/>
              <a:ext cx="457400" cy="3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ts val="15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BE" sz="1100">
                  <a:effectLst/>
                  <a:latin typeface="Arial"/>
                  <a:ea typeface="Times New Roman"/>
                  <a:cs typeface="Times New Roman"/>
                </a:rPr>
                <a:t>C</a:t>
              </a:r>
              <a:endParaRPr lang="nl-BE" sz="110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18533"/>
              </p:ext>
            </p:extLst>
          </p:nvPr>
        </p:nvGraphicFramePr>
        <p:xfrm>
          <a:off x="5899887" y="3314333"/>
          <a:ext cx="3122280" cy="3048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1651"/>
                <a:gridCol w="809625"/>
                <a:gridCol w="541004"/>
              </a:tblGrid>
              <a:tr h="36404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Mode (euro/vehicle km*)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Euro/ vkm – EU25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Euro/pkm or euro/tonkm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14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Passenger cars 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0.51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0.33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14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Buses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2.15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0.24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14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Coaches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1.47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0.08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14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HDV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1.03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0.17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14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LDV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1.25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6.10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04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Rail (passenger and freight)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30.21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0.21(passenger)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414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IWW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0.13 (freight)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5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8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3" y="1471107"/>
            <a:ext cx="4506788" cy="51125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Introduction of articulated hybrid busses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Ecodriving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734290" y="256447"/>
            <a:ext cx="547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5. Examples</a:t>
            </a:r>
            <a:endParaRPr lang="en-US" sz="2800" b="1" dirty="0">
              <a:solidFill>
                <a:srgbClr val="134095"/>
              </a:solidFill>
              <a:latin typeface="+mj-lt"/>
              <a:cs typeface="MS PGothic"/>
            </a:endParaRPr>
          </a:p>
        </p:txBody>
      </p:sp>
      <p:pic>
        <p:nvPicPr>
          <p:cNvPr id="5122" name="Picture 2" descr="Afbeeldingsresultaat voor ecodriv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82" y="1614523"/>
            <a:ext cx="4227124" cy="18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Afbeeldingsresultaat voor cycling shopping"/>
          <p:cNvSpPr>
            <a:spLocks noChangeAspect="1" noChangeArrowheads="1"/>
          </p:cNvSpPr>
          <p:nvPr/>
        </p:nvSpPr>
        <p:spPr bwMode="auto">
          <a:xfrm>
            <a:off x="155575" y="-13938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6" descr="Afbeeldingsresultaat voor cycling shopping"/>
          <p:cNvSpPr>
            <a:spLocks noChangeAspect="1" noChangeArrowheads="1"/>
          </p:cNvSpPr>
          <p:nvPr/>
        </p:nvSpPr>
        <p:spPr bwMode="auto">
          <a:xfrm>
            <a:off x="307975" y="-12414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4375"/>
              </p:ext>
            </p:extLst>
          </p:nvPr>
        </p:nvGraphicFramePr>
        <p:xfrm>
          <a:off x="1278859" y="3794919"/>
          <a:ext cx="6083967" cy="21010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27989"/>
                <a:gridCol w="2027989"/>
                <a:gridCol w="2027989"/>
              </a:tblGrid>
              <a:tr h="25401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NPV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Government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Society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01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Project investment cost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-16,681 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01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 err="1">
                          <a:effectLst/>
                        </a:rPr>
                        <a:t>Operational</a:t>
                      </a:r>
                      <a:r>
                        <a:rPr lang="nl-BE" sz="1100" dirty="0">
                          <a:effectLst/>
                        </a:rPr>
                        <a:t> </a:t>
                      </a:r>
                      <a:r>
                        <a:rPr lang="nl-BE" sz="1100" dirty="0" err="1">
                          <a:effectLst/>
                        </a:rPr>
                        <a:t>savings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                       4,073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01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GHG emission savings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                           684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1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Total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-12,608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684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5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0A97-B097-4725-8D1D-DD0BAF951474}" type="slidenum">
              <a:rPr lang="nl-BE" smtClean="0"/>
              <a:t>9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3" y="1471107"/>
            <a:ext cx="4506788" cy="511256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Energy </a:t>
            </a:r>
            <a:r>
              <a:rPr lang="en-US" dirty="0"/>
              <a:t>savings for heating in </a:t>
            </a:r>
            <a:r>
              <a:rPr lang="en-US" dirty="0" smtClean="0"/>
              <a:t>trams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Promoting Cycling</a:t>
            </a:r>
            <a:r>
              <a:rPr lang="en-US" dirty="0"/>
              <a:t> </a:t>
            </a:r>
            <a:r>
              <a:rPr lang="en-US" dirty="0" smtClean="0"/>
              <a:t>(under preparation)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734290" y="256447"/>
            <a:ext cx="547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34095"/>
                </a:solidFill>
                <a:latin typeface="+mj-lt"/>
                <a:cs typeface="MS PGothic"/>
              </a:rPr>
              <a:t>5. Examples</a:t>
            </a:r>
            <a:endParaRPr lang="en-US" sz="2800" b="1" dirty="0">
              <a:solidFill>
                <a:srgbClr val="134095"/>
              </a:solidFill>
              <a:latin typeface="+mj-lt"/>
              <a:cs typeface="MS PGothic"/>
            </a:endParaRPr>
          </a:p>
        </p:txBody>
      </p:sp>
      <p:sp>
        <p:nvSpPr>
          <p:cNvPr id="8" name="AutoShape 4" descr="Afbeeldingsresultaat voor cycling shopping"/>
          <p:cNvSpPr>
            <a:spLocks noChangeAspect="1" noChangeArrowheads="1"/>
          </p:cNvSpPr>
          <p:nvPr/>
        </p:nvSpPr>
        <p:spPr bwMode="auto">
          <a:xfrm>
            <a:off x="155575" y="-13938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6" descr="Afbeeldingsresultaat voor cycling shopping"/>
          <p:cNvSpPr>
            <a:spLocks noChangeAspect="1" noChangeArrowheads="1"/>
          </p:cNvSpPr>
          <p:nvPr/>
        </p:nvSpPr>
        <p:spPr bwMode="auto">
          <a:xfrm>
            <a:off x="307975" y="-12414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128" name="Picture 8" descr="Afbeeldingsresultaat voor cycling sh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73225"/>
            <a:ext cx="2928281" cy="19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000" y="4268212"/>
            <a:ext cx="8362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249A1"/>
                </a:solidFill>
                <a:latin typeface="+mn-lt"/>
              </a:rPr>
              <a:t>And, just to motivate you: </a:t>
            </a:r>
          </a:p>
          <a:p>
            <a:endParaRPr lang="en-US" sz="2000" i="1" dirty="0" smtClean="0">
              <a:solidFill>
                <a:srgbClr val="2249A1"/>
              </a:solidFill>
              <a:latin typeface="+mn-lt"/>
            </a:endParaRPr>
          </a:p>
          <a:p>
            <a:r>
              <a:rPr lang="en-US" sz="2000" i="1" dirty="0" smtClean="0">
                <a:solidFill>
                  <a:srgbClr val="2249A1"/>
                </a:solidFill>
                <a:latin typeface="+mn-lt"/>
              </a:rPr>
              <a:t>A </a:t>
            </a:r>
            <a:r>
              <a:rPr lang="en-US" sz="2000" i="1" dirty="0">
                <a:solidFill>
                  <a:srgbClr val="2249A1"/>
                </a:solidFill>
                <a:latin typeface="+mn-lt"/>
              </a:rPr>
              <a:t>cost-benefit analysis is used to </a:t>
            </a:r>
            <a:r>
              <a:rPr lang="en-US" sz="2000" b="1" i="1" dirty="0">
                <a:solidFill>
                  <a:srgbClr val="2249A1"/>
                </a:solidFill>
                <a:latin typeface="+mn-lt"/>
              </a:rPr>
              <a:t>evaluate the risks and rewards of projects </a:t>
            </a:r>
            <a:r>
              <a:rPr lang="en-US" sz="2000" i="1" dirty="0">
                <a:solidFill>
                  <a:srgbClr val="2249A1"/>
                </a:solidFill>
                <a:latin typeface="+mn-lt"/>
              </a:rPr>
              <a:t>under consideration. It can be used </a:t>
            </a:r>
            <a:r>
              <a:rPr lang="en-US" sz="2000" b="1" i="1" dirty="0">
                <a:solidFill>
                  <a:srgbClr val="2249A1"/>
                </a:solidFill>
                <a:latin typeface="+mn-lt"/>
              </a:rPr>
              <a:t>to project the potential benefits of investing </a:t>
            </a:r>
            <a:r>
              <a:rPr lang="en-US" sz="2000" i="1" dirty="0">
                <a:solidFill>
                  <a:srgbClr val="2249A1"/>
                </a:solidFill>
                <a:latin typeface="+mn-lt"/>
              </a:rPr>
              <a:t>in marketing ideas, product development, infrastructure enhancements and operational changes.</a:t>
            </a:r>
            <a:endParaRPr lang="nl-BE" sz="2000" i="1" dirty="0">
              <a:solidFill>
                <a:srgbClr val="2249A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5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new WIKI LOGO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4F6B2E8698D42A345722F61CC14D3" ma:contentTypeVersion="0" ma:contentTypeDescription="Create a new document." ma:contentTypeScope="" ma:versionID="ddedc7dbd4d1482715b5ae37a1b887f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74586AF-7254-4C7A-AAB1-6A68E51A6376}"/>
</file>

<file path=customXml/itemProps2.xml><?xml version="1.0" encoding="utf-8"?>
<ds:datastoreItem xmlns:ds="http://schemas.openxmlformats.org/officeDocument/2006/customXml" ds:itemID="{5CACC609-0F7B-4C94-8C5C-FA1876795E38}"/>
</file>

<file path=customXml/itemProps3.xml><?xml version="1.0" encoding="utf-8"?>
<ds:datastoreItem xmlns:ds="http://schemas.openxmlformats.org/officeDocument/2006/customXml" ds:itemID="{691DF273-5B54-4122-A0E9-10A34460F635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Presentation_new WIKI LOGO</Template>
  <TotalTime>4010</TotalTime>
  <Words>795</Words>
  <Application>Microsoft Office PowerPoint</Application>
  <PresentationFormat>On-screen Show (4:3)</PresentationFormat>
  <Paragraphs>183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Presentation_new WIKI LOGO</vt:lpstr>
      <vt:lpstr>Custom Design</vt:lpstr>
      <vt:lpstr>Document</vt:lpstr>
      <vt:lpstr>PowerPoint Presentation</vt:lpstr>
      <vt:lpstr>1. The context: the CIVITAS evaluation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rublova</dc:creator>
  <cp:lastModifiedBy>Dirk Engels</cp:lastModifiedBy>
  <cp:revision>286</cp:revision>
  <dcterms:created xsi:type="dcterms:W3CDTF">2014-04-09T13:24:47Z</dcterms:created>
  <dcterms:modified xsi:type="dcterms:W3CDTF">2018-09-20T23:40:46Z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0x0101008414F6B2E8698D42A345722F61CC14D3</vt:lpwstr>
  </property>
</Properties>
</file>