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56" r:id="rId5"/>
    <p:sldId id="359" r:id="rId6"/>
    <p:sldId id="372" r:id="rId7"/>
    <p:sldId id="373" r:id="rId8"/>
    <p:sldId id="375" r:id="rId9"/>
    <p:sldId id="374" r:id="rId10"/>
    <p:sldId id="376" r:id="rId11"/>
    <p:sldId id="371" r:id="rId12"/>
  </p:sldIdLst>
  <p:sldSz cx="9144000" cy="6858000" type="screen4x3"/>
  <p:notesSz cx="7099300" cy="10234613"/>
  <p:custDataLst>
    <p:tags r:id="rId15"/>
  </p:custDataLst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CG Omeg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el Braun" initials="MB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1"/>
    <a:srgbClr val="33CC33"/>
    <a:srgbClr val="000066"/>
    <a:srgbClr val="FFCB37"/>
    <a:srgbClr val="FFC319"/>
    <a:srgbClr val="4F8AC5"/>
    <a:srgbClr val="374789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1577" autoAdjust="0"/>
  </p:normalViewPr>
  <p:slideViewPr>
    <p:cSldViewPr>
      <p:cViewPr varScale="1">
        <p:scale>
          <a:sx n="63" d="100"/>
          <a:sy n="63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70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99BFFB68-29D6-472A-8EA9-6AF9F0E94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544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0BF1E2B3-87C2-4266-90EC-DAEEF1F6C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532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3200" b="1">
                <a:solidFill>
                  <a:srgbClr val="000066"/>
                </a:solidFill>
                <a:latin typeface="CG Omega" pitchFamily="34" charset="0"/>
              </a:defRPr>
            </a:lvl1pPr>
            <a:lvl2pPr marL="742950" indent="-285750" defTabSz="947738" eaLnBrk="0" hangingPunct="0">
              <a:defRPr sz="3200" b="1">
                <a:solidFill>
                  <a:srgbClr val="000066"/>
                </a:solidFill>
                <a:latin typeface="CG Omega" pitchFamily="34" charset="0"/>
              </a:defRPr>
            </a:lvl2pPr>
            <a:lvl3pPr marL="1143000" indent="-228600" defTabSz="947738" eaLnBrk="0" hangingPunct="0">
              <a:defRPr sz="3200" b="1">
                <a:solidFill>
                  <a:srgbClr val="000066"/>
                </a:solidFill>
                <a:latin typeface="CG Omega" pitchFamily="34" charset="0"/>
              </a:defRPr>
            </a:lvl3pPr>
            <a:lvl4pPr marL="1600200" indent="-228600" defTabSz="947738" eaLnBrk="0" hangingPunct="0">
              <a:defRPr sz="3200" b="1">
                <a:solidFill>
                  <a:srgbClr val="000066"/>
                </a:solidFill>
                <a:latin typeface="CG Omega" pitchFamily="34" charset="0"/>
              </a:defRPr>
            </a:lvl4pPr>
            <a:lvl5pPr marL="2057400" indent="-228600" defTabSz="947738" eaLnBrk="0" hangingPunct="0">
              <a:defRPr sz="3200" b="1">
                <a:solidFill>
                  <a:srgbClr val="000066"/>
                </a:solidFill>
                <a:latin typeface="CG Omega" pitchFamily="34" charset="0"/>
              </a:defRPr>
            </a:lvl5pPr>
            <a:lvl6pPr marL="25146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G Omega" pitchFamily="34" charset="0"/>
              </a:defRPr>
            </a:lvl6pPr>
            <a:lvl7pPr marL="29718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G Omega" pitchFamily="34" charset="0"/>
              </a:defRPr>
            </a:lvl7pPr>
            <a:lvl8pPr marL="34290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G Omega" pitchFamily="34" charset="0"/>
              </a:defRPr>
            </a:lvl8pPr>
            <a:lvl9pPr marL="3886200" indent="-228600" algn="ctr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G Omega" pitchFamily="34" charset="0"/>
              </a:defRPr>
            </a:lvl9pPr>
          </a:lstStyle>
          <a:p>
            <a:pPr eaLnBrk="1" hangingPunct="1"/>
            <a:fld id="{BC7A9B10-8BFA-4290-9F8E-AFF46D0E97D3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07200" y="6248400"/>
            <a:ext cx="2260600" cy="4953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1185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463306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4988" y="433388"/>
            <a:ext cx="2259012" cy="60372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7950" y="433388"/>
            <a:ext cx="6624638" cy="60372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96964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50" y="433388"/>
            <a:ext cx="9036050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7950" y="1062038"/>
            <a:ext cx="6624638" cy="540861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221286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875298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095945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" y="1062038"/>
            <a:ext cx="3235325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95675" y="1062038"/>
            <a:ext cx="3236913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666099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13262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930088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305500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388953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797886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 userDrawn="1"/>
        </p:nvGrpSpPr>
        <p:grpSpPr bwMode="auto">
          <a:xfrm>
            <a:off x="0" y="0"/>
            <a:ext cx="9144000" cy="6904038"/>
            <a:chOff x="0" y="0"/>
            <a:chExt cx="5760" cy="4349"/>
          </a:xfrm>
        </p:grpSpPr>
        <p:pic>
          <p:nvPicPr>
            <p:cNvPr id="1033" name="Picture 51" descr="CIVITAS_k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46" descr="rechter_balken_neu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95"/>
              <a:ext cx="1474" cy="4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8" name="Rectangle 42"/>
            <p:cNvSpPr>
              <a:spLocks noChangeArrowheads="1"/>
            </p:cNvSpPr>
            <p:nvPr userDrawn="1"/>
          </p:nvSpPr>
          <p:spPr bwMode="auto">
            <a:xfrm>
              <a:off x="4286" y="3936"/>
              <a:ext cx="1474" cy="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27" name="Picture 47" descr="civitas_keyimage_PPT_neu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42913"/>
            <a:ext cx="2339975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9" descr="fusszeile_grauer_balke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68040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088"/>
            <a:ext cx="6756400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  <a:effectLst/>
                <a:latin typeface="Helvetica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62038"/>
            <a:ext cx="6624638" cy="54086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Hier klicken, um master-textformat zu bearbeiten.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blackWhite">
          <a:xfrm>
            <a:off x="107950" y="433388"/>
            <a:ext cx="9036050" cy="6477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2771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</a:t>
            </a:r>
          </a:p>
        </p:txBody>
      </p:sp>
      <p:pic>
        <p:nvPicPr>
          <p:cNvPr id="1032" name="Picture 61" descr="CIV_elan_PPT_slideheader_rgb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CG Omega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15000"/>
        </a:spcAft>
        <a:buClr>
          <a:srgbClr val="FF9900"/>
        </a:buClr>
        <a:buSzPct val="80000"/>
        <a:buFont typeface="Wingdings" pitchFamily="2" charset="2"/>
        <a:buChar char="n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15000"/>
        </a:spcAft>
        <a:buClr>
          <a:srgbClr val="CC0000"/>
        </a:buClr>
        <a:buSzPct val="120000"/>
        <a:buChar char="•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1500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1500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1500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5000"/>
        </a:spcBef>
        <a:spcAft>
          <a:spcPct val="15000"/>
        </a:spcAft>
        <a:buClr>
          <a:srgbClr val="000066"/>
        </a:buClr>
        <a:buChar char="–"/>
        <a:defRPr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15000"/>
        </a:spcAft>
        <a:buClr>
          <a:srgbClr val="000066"/>
        </a:buClr>
        <a:buChar char="–"/>
        <a:defRPr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15000"/>
        </a:spcAft>
        <a:buClr>
          <a:srgbClr val="000066"/>
        </a:buClr>
        <a:buChar char="–"/>
        <a:defRPr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15000"/>
        </a:spcAft>
        <a:buClr>
          <a:srgbClr val="000066"/>
        </a:buClr>
        <a:buChar char="–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pz.unizg.hr/autozasve/" TargetMode="External"/><Relationship Id="rId2" Type="http://schemas.openxmlformats.org/officeDocument/2006/relationships/hyperlink" Target="http://www.civitaszagreb.hr/multimedija/videogalerij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809905" y="4191026"/>
            <a:ext cx="6048375" cy="2381246"/>
          </a:xfrm>
          <a:solidFill>
            <a:srgbClr val="FFFFFF"/>
          </a:solidFill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hr-HR" sz="2000" b="0" dirty="0" smtClean="0"/>
              <a:t>Marko Matulin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University of Zagreb</a:t>
            </a:r>
            <a:br>
              <a:rPr lang="en-US" sz="2000" b="0" dirty="0" smtClean="0"/>
            </a:br>
            <a:r>
              <a:rPr lang="en-US" sz="2000" b="0" dirty="0" smtClean="0"/>
              <a:t>Faculty of Transport and Traffic Sciences</a:t>
            </a: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sz="4000" b="0" dirty="0" smtClean="0"/>
              <a:t> </a:t>
            </a:r>
            <a:r>
              <a:rPr lang="hr-HR" sz="2000" b="0" dirty="0" smtClean="0"/>
              <a:t>Zagreb</a:t>
            </a:r>
            <a:r>
              <a:rPr lang="en-GB" sz="2000" b="0" dirty="0" smtClean="0"/>
              <a:t>, </a:t>
            </a:r>
            <a:r>
              <a:rPr lang="hr-HR" sz="2000" b="0" dirty="0" smtClean="0"/>
              <a:t>21 </a:t>
            </a:r>
            <a:r>
              <a:rPr lang="hr-HR" sz="2000" b="0" dirty="0" err="1" smtClean="0"/>
              <a:t>October</a:t>
            </a:r>
            <a:r>
              <a:rPr lang="hr-HR" sz="2000" b="0" dirty="0" smtClean="0"/>
              <a:t> </a:t>
            </a:r>
            <a:r>
              <a:rPr lang="en-GB" sz="2000" b="0" dirty="0" smtClean="0"/>
              <a:t>201</a:t>
            </a:r>
            <a:r>
              <a:rPr lang="hr-HR" sz="2000" b="0" dirty="0" smtClean="0"/>
              <a:t>3</a:t>
            </a:r>
            <a:endParaRPr lang="en-GB" sz="2400" b="0" dirty="0" smtClean="0"/>
          </a:p>
        </p:txBody>
      </p:sp>
      <p:grpSp>
        <p:nvGrpSpPr>
          <p:cNvPr id="3075" name="Group 15"/>
          <p:cNvGrpSpPr>
            <a:grpSpLocks/>
          </p:cNvGrpSpPr>
          <p:nvPr/>
        </p:nvGrpSpPr>
        <p:grpSpPr bwMode="auto">
          <a:xfrm>
            <a:off x="0" y="0"/>
            <a:ext cx="2628900" cy="6858000"/>
            <a:chOff x="0" y="0"/>
            <a:chExt cx="1656" cy="4320"/>
          </a:xfrm>
        </p:grpSpPr>
        <p:pic>
          <p:nvPicPr>
            <p:cNvPr id="3078" name="Picture 16" descr="46x120mm_8px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1655" cy="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17" descr="Key_Image_PPT_128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56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8" descr="CIV_PPT_EU_flag_neg_rgb_lef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" y="3141"/>
              <a:ext cx="1088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6" name="Picture 19" descr="CIV_elan_PPT_coverheader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0566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738467" y="357166"/>
            <a:ext cx="6048375" cy="131284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>
              <a:lnSpc>
                <a:spcPct val="85000"/>
              </a:lnSpc>
              <a:spcAft>
                <a:spcPct val="45000"/>
              </a:spcAft>
              <a:defRPr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/>
              <a:t>CIVITAS-ELAN</a:t>
            </a:r>
            <a:endParaRPr lang="hr-HR" dirty="0" smtClean="0"/>
          </a:p>
          <a:p>
            <a:pPr>
              <a:lnSpc>
                <a:spcPct val="85000"/>
              </a:lnSpc>
              <a:spcAft>
                <a:spcPct val="45000"/>
              </a:spcAft>
              <a:defRPr/>
            </a:pPr>
            <a:r>
              <a:rPr lang="en-GB" sz="2400" dirty="0" smtClean="0"/>
              <a:t>Measure 4.4: Mobility management for large institutions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2" descr="D:\Faks\-- Projekti u izradi --\CIVITAS\Templates\WEB\slike\CIVITAS_ANIMACIJA_1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3714752"/>
            <a:ext cx="2202074" cy="122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Presentation overview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Measure</a:t>
            </a:r>
            <a:r>
              <a:rPr lang="hr-HR" dirty="0" smtClean="0"/>
              <a:t> </a:t>
            </a:r>
            <a:r>
              <a:rPr lang="hr-HR" dirty="0" err="1" smtClean="0"/>
              <a:t>objectives</a:t>
            </a:r>
            <a:endParaRPr lang="en-US" dirty="0" smtClean="0"/>
          </a:p>
          <a:p>
            <a:r>
              <a:rPr lang="hr-HR" dirty="0" err="1" smtClean="0"/>
              <a:t>Implementation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endParaRPr lang="en-US" dirty="0" smtClean="0"/>
          </a:p>
          <a:p>
            <a:r>
              <a:rPr lang="hr-HR" dirty="0" err="1" smtClean="0"/>
              <a:t>Measure</a:t>
            </a:r>
            <a:r>
              <a:rPr lang="hr-HR" dirty="0" smtClean="0"/>
              <a:t> </a:t>
            </a:r>
            <a:r>
              <a:rPr lang="hr-HR" dirty="0" err="1" smtClean="0"/>
              <a:t>outcomes</a:t>
            </a:r>
            <a:endParaRPr lang="hr-HR" dirty="0" smtClean="0"/>
          </a:p>
          <a:p>
            <a:pPr lvl="1"/>
            <a:r>
              <a:rPr lang="hr-HR" dirty="0" err="1" smtClean="0"/>
              <a:t>Impact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endParaRPr lang="hr-HR" dirty="0" smtClean="0"/>
          </a:p>
          <a:p>
            <a:pPr lvl="1"/>
            <a:r>
              <a:rPr lang="hr-HR" dirty="0" err="1" smtClean="0"/>
              <a:t>Process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endParaRPr lang="en-US" dirty="0" smtClean="0"/>
          </a:p>
          <a:p>
            <a:r>
              <a:rPr lang="hr-HR" dirty="0" err="1" smtClean="0"/>
              <a:t>Lessions</a:t>
            </a:r>
            <a:r>
              <a:rPr lang="hr-HR" dirty="0" smtClean="0"/>
              <a:t> </a:t>
            </a:r>
            <a:r>
              <a:rPr lang="hr-HR" dirty="0" err="1" smtClean="0"/>
              <a:t>learned</a:t>
            </a:r>
            <a:r>
              <a:rPr lang="hr-HR" dirty="0" smtClean="0"/>
              <a:t> </a:t>
            </a:r>
            <a:r>
              <a:rPr lang="en-US" dirty="0" smtClean="0"/>
              <a:t>from the process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5429264"/>
            <a:ext cx="6790197" cy="113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2857496"/>
            <a:ext cx="2000264" cy="2042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olkit.smallbiz.nsw.gov.au/media/useruploads/images/Marketing_Ch1_Pt3_Marketing_Objectives.jpg"/>
          <p:cNvPicPr>
            <a:picLocks noChangeAspect="1" noChangeArrowheads="1"/>
          </p:cNvPicPr>
          <p:nvPr/>
        </p:nvPicPr>
        <p:blipFill>
          <a:blip r:embed="rId2"/>
          <a:srcRect r="5714" b="20000"/>
          <a:stretch>
            <a:fillRect/>
          </a:stretch>
        </p:blipFill>
        <p:spPr bwMode="auto">
          <a:xfrm>
            <a:off x="3643306" y="4643446"/>
            <a:ext cx="3143272" cy="20002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Measure</a:t>
            </a:r>
            <a:r>
              <a:rPr lang="en-GB" smtClean="0"/>
              <a:t> </a:t>
            </a:r>
            <a:r>
              <a:rPr lang="en-GB" smtClean="0"/>
              <a:t>objectives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/>
              <a:t>Focus on 8 institutions in the corridor</a:t>
            </a:r>
            <a:endParaRPr lang="hr-HR" dirty="0" smtClean="0"/>
          </a:p>
          <a:p>
            <a:pPr lvl="0" algn="just"/>
            <a:r>
              <a:rPr lang="en-GB" dirty="0" smtClean="0"/>
              <a:t>Develop travel plans for them</a:t>
            </a:r>
          </a:p>
          <a:p>
            <a:pPr lvl="0" algn="just"/>
            <a:r>
              <a:rPr lang="en-GB" dirty="0" smtClean="0"/>
              <a:t>Increase </a:t>
            </a:r>
            <a:r>
              <a:rPr lang="en-GB" dirty="0" smtClean="0"/>
              <a:t>the number of employees and students commuting by alternative modes by 10</a:t>
            </a:r>
            <a:r>
              <a:rPr lang="en-GB" dirty="0" smtClean="0"/>
              <a:t>%</a:t>
            </a:r>
            <a:endParaRPr lang="hr-HR" dirty="0" smtClean="0"/>
          </a:p>
          <a:p>
            <a:pPr lvl="0" algn="just"/>
            <a:r>
              <a:rPr lang="en-GB" dirty="0" smtClean="0"/>
              <a:t>Increase the average number of passengers in cars by 20</a:t>
            </a:r>
            <a:r>
              <a:rPr lang="en-GB" dirty="0" smtClean="0"/>
              <a:t>%</a:t>
            </a:r>
            <a:endParaRPr lang="hr-HR" dirty="0" smtClean="0"/>
          </a:p>
          <a:p>
            <a:pPr lvl="0" algn="just"/>
            <a:r>
              <a:rPr lang="en-GB" dirty="0" smtClean="0"/>
              <a:t>Increase the average use of carpooling in institutions in the corridor by 15</a:t>
            </a:r>
            <a:r>
              <a:rPr lang="en-GB" dirty="0" smtClean="0"/>
              <a:t>%</a:t>
            </a:r>
            <a:endParaRPr lang="hr-HR" dirty="0" smtClean="0"/>
          </a:p>
          <a:p>
            <a:pPr algn="just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3.bp.blogspot.com/-EO62fQH4-9s/UI4ar0PktII/AAAAAAAACNY/4KfrYt1131g/s1600/implementation.jpg"/>
          <p:cNvPicPr>
            <a:picLocks noChangeAspect="1" noChangeArrowheads="1"/>
          </p:cNvPicPr>
          <p:nvPr/>
        </p:nvPicPr>
        <p:blipFill>
          <a:blip r:embed="rId2"/>
          <a:srcRect l="28677" t="4218" r="28308"/>
          <a:stretch>
            <a:fillRect/>
          </a:stretch>
        </p:blipFill>
        <p:spPr bwMode="auto">
          <a:xfrm>
            <a:off x="5118300" y="4786322"/>
            <a:ext cx="1668278" cy="18573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</a:t>
            </a:r>
            <a:r>
              <a:rPr lang="en-GB" smtClean="0"/>
              <a:t> </a:t>
            </a:r>
            <a:r>
              <a:rPr lang="en-GB" smtClean="0"/>
              <a:t>process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23 institutions were approached; 8 were willing to participate</a:t>
            </a:r>
            <a:endParaRPr lang="hr-HR" dirty="0" smtClean="0"/>
          </a:p>
          <a:p>
            <a:pPr lvl="1" algn="just"/>
            <a:r>
              <a:rPr lang="en-GB" dirty="0" smtClean="0"/>
              <a:t>6 private companies and 2 student dormitories</a:t>
            </a:r>
          </a:p>
          <a:p>
            <a:pPr algn="just"/>
            <a:r>
              <a:rPr lang="en-GB" dirty="0" smtClean="0"/>
              <a:t>Individual modal split survey was conducted in each institution</a:t>
            </a:r>
          </a:p>
          <a:p>
            <a:pPr algn="just"/>
            <a:r>
              <a:rPr lang="en-GB" dirty="0" smtClean="0"/>
              <a:t>Several workshops organized for employees</a:t>
            </a:r>
            <a:r>
              <a:rPr lang="hr-HR" dirty="0" smtClean="0"/>
              <a:t>:</a:t>
            </a:r>
          </a:p>
          <a:p>
            <a:pPr lvl="1" algn="just"/>
            <a:r>
              <a:rPr lang="en-GB" dirty="0" smtClean="0"/>
              <a:t>Purpose of the project and the measure</a:t>
            </a:r>
          </a:p>
          <a:p>
            <a:pPr lvl="1" algn="just"/>
            <a:r>
              <a:rPr lang="en-GB" dirty="0" smtClean="0"/>
              <a:t>What </a:t>
            </a:r>
            <a:r>
              <a:rPr lang="hr-HR" dirty="0" smtClean="0"/>
              <a:t>are </a:t>
            </a:r>
            <a:r>
              <a:rPr lang="en-GB" dirty="0" smtClean="0"/>
              <a:t>travel plans</a:t>
            </a:r>
          </a:p>
          <a:p>
            <a:pPr lvl="1" algn="just"/>
            <a:r>
              <a:rPr lang="en-GB" dirty="0" smtClean="0"/>
              <a:t>What are the alternatives (biking, carpooling)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how to use </a:t>
            </a:r>
            <a:r>
              <a:rPr lang="hr-HR" dirty="0" err="1" smtClean="0"/>
              <a:t>them</a:t>
            </a:r>
            <a:endParaRPr lang="en-GB" dirty="0" smtClean="0"/>
          </a:p>
          <a:p>
            <a:pPr algn="just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</a:t>
            </a:r>
            <a:r>
              <a:rPr lang="en-GB" smtClean="0"/>
              <a:t> </a:t>
            </a:r>
            <a:r>
              <a:rPr lang="en-GB" smtClean="0"/>
              <a:t>process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Promotional </a:t>
            </a:r>
            <a:r>
              <a:rPr lang="en-GB" dirty="0" smtClean="0"/>
              <a:t>movie </a:t>
            </a:r>
            <a:r>
              <a:rPr lang="en-GB" dirty="0" smtClean="0"/>
              <a:t>filmed: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link</a:t>
            </a:r>
            <a:endParaRPr lang="en-GB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/>
              <a:t>Ride-matching web site developed:</a:t>
            </a:r>
          </a:p>
          <a:p>
            <a:pPr algn="ctr">
              <a:buNone/>
            </a:pP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/>
              </a:rPr>
              <a:t>http://www.fpz.unizg.hr/autozasve/</a:t>
            </a:r>
            <a:endParaRPr lang="en-GB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1" algn="just"/>
            <a:endParaRPr lang="en-GB" dirty="0" smtClean="0"/>
          </a:p>
          <a:p>
            <a:pPr algn="just"/>
            <a:r>
              <a:rPr lang="en-GB" dirty="0" smtClean="0"/>
              <a:t>Free bikes for students: STUDOCIKL (together with the measure 4.11)</a:t>
            </a:r>
          </a:p>
          <a:p>
            <a:pPr algn="just"/>
            <a:r>
              <a:rPr lang="en-GB" dirty="0" smtClean="0"/>
              <a:t>Measure leader participated on numerous TV and radio shows promoting the measure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  <p:pic>
        <p:nvPicPr>
          <p:cNvPr id="21506" name="Picture 2" descr="http://3.bp.blogspot.com/-EO62fQH4-9s/UI4ar0PktII/AAAAAAAACNY/4KfrYt1131g/s1600/implementation.jpg"/>
          <p:cNvPicPr>
            <a:picLocks noChangeAspect="1" noChangeArrowheads="1"/>
          </p:cNvPicPr>
          <p:nvPr/>
        </p:nvPicPr>
        <p:blipFill>
          <a:blip r:embed="rId4"/>
          <a:srcRect l="28677" t="4218" r="28308"/>
          <a:stretch>
            <a:fillRect/>
          </a:stretch>
        </p:blipFill>
        <p:spPr bwMode="auto">
          <a:xfrm>
            <a:off x="5118300" y="4786322"/>
            <a:ext cx="1668278" cy="1857388"/>
          </a:xfrm>
          <a:prstGeom prst="rect">
            <a:avLst/>
          </a:prstGeom>
          <a:noFill/>
        </p:spPr>
      </p:pic>
      <p:pic>
        <p:nvPicPr>
          <p:cNvPr id="22530" name="Picture 2" descr="Novo u gradu: Studocik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857496"/>
            <a:ext cx="2357422" cy="2286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Measure</a:t>
            </a:r>
            <a:r>
              <a:rPr lang="en-GB" smtClean="0"/>
              <a:t> </a:t>
            </a:r>
            <a:r>
              <a:rPr lang="en-GB" smtClean="0"/>
              <a:t>outcomes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Number of carpools arrangements </a:t>
            </a:r>
            <a:r>
              <a:rPr lang="en-GB" dirty="0" smtClean="0"/>
              <a:t>increased</a:t>
            </a:r>
            <a:r>
              <a:rPr lang="hr-HR" dirty="0" smtClean="0"/>
              <a:t>:</a:t>
            </a:r>
          </a:p>
          <a:p>
            <a:pPr lvl="1" algn="just"/>
            <a:r>
              <a:rPr lang="en-GB" dirty="0" smtClean="0"/>
              <a:t>within </a:t>
            </a:r>
            <a:r>
              <a:rPr lang="en-GB" dirty="0" smtClean="0"/>
              <a:t>the target group “employees</a:t>
            </a:r>
            <a:r>
              <a:rPr lang="en-GB" dirty="0" smtClean="0"/>
              <a:t>”–</a:t>
            </a:r>
            <a:r>
              <a:rPr lang="hr-HR" dirty="0" smtClean="0"/>
              <a:t> </a:t>
            </a:r>
            <a:r>
              <a:rPr lang="en-GB" dirty="0" smtClean="0"/>
              <a:t>from </a:t>
            </a:r>
            <a:r>
              <a:rPr lang="en-GB" dirty="0" smtClean="0"/>
              <a:t>8 in 2009 to 36 </a:t>
            </a:r>
            <a:r>
              <a:rPr lang="en-GB" dirty="0" smtClean="0"/>
              <a:t>in</a:t>
            </a:r>
            <a:r>
              <a:rPr lang="hr-HR" dirty="0" smtClean="0"/>
              <a:t> 2012</a:t>
            </a:r>
          </a:p>
          <a:p>
            <a:pPr lvl="1" algn="just"/>
            <a:r>
              <a:rPr lang="en-GB" dirty="0" smtClean="0"/>
              <a:t>among </a:t>
            </a:r>
            <a:r>
              <a:rPr lang="en-GB" dirty="0" smtClean="0"/>
              <a:t>student population </a:t>
            </a:r>
            <a:r>
              <a:rPr lang="hr-HR" dirty="0" smtClean="0"/>
              <a:t>– </a:t>
            </a:r>
            <a:r>
              <a:rPr lang="en-GB" dirty="0" smtClean="0"/>
              <a:t>from </a:t>
            </a:r>
            <a:r>
              <a:rPr lang="en-GB" dirty="0" smtClean="0"/>
              <a:t>26 in 2009 to 74 in </a:t>
            </a:r>
            <a:r>
              <a:rPr lang="en-GB" dirty="0" smtClean="0"/>
              <a:t>2012</a:t>
            </a:r>
            <a:endParaRPr lang="hr-HR" dirty="0" smtClean="0"/>
          </a:p>
          <a:p>
            <a:pPr algn="just"/>
            <a:r>
              <a:rPr lang="en-GB" dirty="0" smtClean="0"/>
              <a:t>8</a:t>
            </a:r>
            <a:r>
              <a:rPr lang="en-GB" dirty="0" smtClean="0"/>
              <a:t>% more employees stated that they are willing to use carpooling as one of the transport alternatives when travelling to work (from 46% in </a:t>
            </a:r>
            <a:r>
              <a:rPr lang="en-GB" dirty="0" smtClean="0"/>
              <a:t>2009 </a:t>
            </a:r>
            <a:r>
              <a:rPr lang="en-GB" dirty="0" smtClean="0"/>
              <a:t>to 54% in </a:t>
            </a:r>
            <a:r>
              <a:rPr lang="en-GB" dirty="0" smtClean="0"/>
              <a:t>2012</a:t>
            </a:r>
            <a:r>
              <a:rPr lang="hr-HR" dirty="0" smtClean="0"/>
              <a:t>)</a:t>
            </a:r>
          </a:p>
          <a:p>
            <a:pPr algn="just"/>
            <a:r>
              <a:rPr lang="en-GB" dirty="0" smtClean="0"/>
              <a:t>On the city level no impact – measure was “too small” to leave a mark on the overall figures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  <p:pic>
        <p:nvPicPr>
          <p:cNvPr id="23556" name="Picture 4" descr="http://www.resumewizards.com/wp-content/uploads/2012/03/Job-Search-Results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857496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Communication can be difficult especially in the </a:t>
            </a:r>
            <a:r>
              <a:rPr lang="en-GB" smtClean="0"/>
              <a:t>early </a:t>
            </a:r>
            <a:r>
              <a:rPr lang="en-GB" smtClean="0"/>
              <a:t>stages</a:t>
            </a:r>
            <a:r>
              <a:rPr lang="en-GB" smtClean="0"/>
              <a:t>:</a:t>
            </a:r>
          </a:p>
          <a:p>
            <a:pPr lvl="1"/>
            <a:r>
              <a:rPr lang="en-GB" smtClean="0"/>
              <a:t>Invest extra effort in </a:t>
            </a:r>
            <a:r>
              <a:rPr lang="en-GB" smtClean="0"/>
              <a:t>communication</a:t>
            </a:r>
          </a:p>
          <a:p>
            <a:pPr>
              <a:buNone/>
            </a:pPr>
            <a:r>
              <a:rPr lang="en-GB" smtClean="0">
                <a:sym typeface="Wingdings" pitchFamily="2" charset="2"/>
              </a:rPr>
              <a:t> Key is to motivate people to make a change </a:t>
            </a:r>
            <a:endParaRPr lang="en-GB" smtClean="0"/>
          </a:p>
          <a:p>
            <a:pPr lvl="1"/>
            <a:r>
              <a:rPr lang="en-GB" smtClean="0"/>
              <a:t>Use</a:t>
            </a:r>
            <a:r>
              <a:rPr lang="en-GB" smtClean="0"/>
              <a:t> cheap but </a:t>
            </a:r>
            <a:r>
              <a:rPr lang="en-GB" smtClean="0"/>
              <a:t>“smart</a:t>
            </a:r>
            <a:r>
              <a:rPr lang="en-GB" smtClean="0"/>
              <a:t>” tools such as </a:t>
            </a:r>
            <a:r>
              <a:rPr lang="en-GB" smtClean="0"/>
              <a:t>multimedia</a:t>
            </a:r>
            <a:endParaRPr lang="en-GB" smtClean="0"/>
          </a:p>
          <a:p>
            <a:pPr lvl="1"/>
            <a:r>
              <a:rPr lang="en-GB" smtClean="0"/>
              <a:t>Try to include media </a:t>
            </a:r>
            <a:r>
              <a:rPr lang="en-GB" smtClean="0"/>
              <a:t>(TV</a:t>
            </a:r>
            <a:r>
              <a:rPr lang="en-GB" smtClean="0"/>
              <a:t>, </a:t>
            </a:r>
            <a:r>
              <a:rPr lang="en-GB" smtClean="0"/>
              <a:t>radio</a:t>
            </a:r>
            <a:r>
              <a:rPr lang="en-GB" smtClean="0"/>
              <a:t>, </a:t>
            </a:r>
            <a:r>
              <a:rPr lang="en-GB" smtClean="0"/>
              <a:t>newspapers)</a:t>
            </a:r>
            <a:endParaRPr lang="en-GB" smtClean="0"/>
          </a:p>
          <a:p>
            <a:r>
              <a:rPr lang="en-GB" smtClean="0"/>
              <a:t>Combine the impact of different </a:t>
            </a:r>
            <a:r>
              <a:rPr lang="en-GB" smtClean="0"/>
              <a:t>measures</a:t>
            </a:r>
            <a:endParaRPr lang="en-GB" smtClean="0"/>
          </a:p>
          <a:p>
            <a:pPr lvl="1"/>
            <a:r>
              <a:rPr lang="en-GB" smtClean="0"/>
              <a:t>Create </a:t>
            </a:r>
            <a:r>
              <a:rPr lang="en-GB" smtClean="0"/>
              <a:t>synergies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  <p:pic>
        <p:nvPicPr>
          <p:cNvPr id="24578" name="Picture 2" descr="http://www.cmpa-acpm.ca/cmpapd04/docs/ela/goodpracticesguide/javax.faces.resource/images/layout/common/case_icon_lessons.jpg"/>
          <p:cNvPicPr>
            <a:picLocks noChangeAspect="1" noChangeArrowheads="1"/>
          </p:cNvPicPr>
          <p:nvPr/>
        </p:nvPicPr>
        <p:blipFill>
          <a:blip r:embed="rId2"/>
          <a:srcRect b="3207"/>
          <a:stretch>
            <a:fillRect/>
          </a:stretch>
        </p:blipFill>
        <p:spPr bwMode="auto">
          <a:xfrm flipH="1">
            <a:off x="4786313" y="4500570"/>
            <a:ext cx="1981757" cy="21560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 for your attention!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7290" y="1000108"/>
            <a:ext cx="43204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Zagreb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Faculty of Transport</a:t>
            </a:r>
            <a:r>
              <a:rPr kumimoji="0" lang="en-AU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Traffic Sciences</a:t>
            </a:r>
            <a:endParaRPr kumimoji="0" lang="en-A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AU" sz="14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en-AU" sz="1600" dirty="0" smtClean="0">
                <a:solidFill>
                  <a:schemeClr val="accent6"/>
                </a:solidFill>
              </a:rPr>
              <a:t>http://www.fpz.unizg.hr 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en-A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hr-HR" sz="1600" b="0" kern="0" dirty="0" smtClean="0">
                <a:solidFill>
                  <a:schemeClr val="tx1"/>
                </a:solidFill>
                <a:latin typeface="+mn-lt"/>
              </a:rPr>
              <a:t>Marko Matulin</a:t>
            </a:r>
            <a:endParaRPr lang="en-AU" sz="1600" b="0" kern="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AU" sz="1600" b="0" kern="0" dirty="0" smtClean="0">
                <a:solidFill>
                  <a:schemeClr val="tx1"/>
                </a:solidFill>
                <a:latin typeface="+mn-lt"/>
              </a:rPr>
              <a:t>Department of</a:t>
            </a:r>
            <a:r>
              <a:rPr lang="hr-HR" sz="1600" b="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1600" b="0" kern="0" dirty="0" err="1" smtClean="0">
                <a:solidFill>
                  <a:schemeClr val="tx1"/>
                </a:solidFill>
                <a:latin typeface="+mn-lt"/>
              </a:rPr>
              <a:t>Intelligent</a:t>
            </a:r>
            <a:r>
              <a:rPr lang="hr-HR" sz="1600" b="0" kern="0" dirty="0" smtClean="0">
                <a:solidFill>
                  <a:schemeClr val="tx1"/>
                </a:solidFill>
                <a:latin typeface="+mn-lt"/>
              </a:rPr>
              <a:t> transport systems</a:t>
            </a:r>
            <a:endParaRPr lang="en-AU" sz="1600" b="0" kern="0" dirty="0" smtClean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600" kern="0" dirty="0" err="1" smtClean="0">
                <a:solidFill>
                  <a:schemeClr val="accent6"/>
                </a:solidFill>
                <a:latin typeface="+mn-lt"/>
              </a:rPr>
              <a:t>mmatulin</a:t>
            </a:r>
            <a:r>
              <a:rPr kumimoji="0" lang="en-AU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AU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fpz.hr</a:t>
            </a:r>
            <a:endParaRPr kumimoji="0" lang="en-AU" sz="160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6394" y="2072248"/>
            <a:ext cx="745232" cy="80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81426" y="2000240"/>
            <a:ext cx="936104" cy="9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CIVITAS-ELAN presentation, M. Matulin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van Zajec,&amp;#x0D;&amp;#x0A;Site Coordinator for Zagreb&amp;#x0D;&amp;#x0A;&amp;#x0D;&amp;#x0A;Marko Matulin,&amp;#x0D;&amp;#x0A;Site Evaluation Manager for Zagreb&amp;#x0D;&amp;#x0A;&amp;#x0D;&amp;#x0A; 4th CIVITAS-ELAN revie&quot;/&gt;&lt;property id=&quot;20307&quot; value=&quot;256&quot;/&gt;&lt;/object&gt;&lt;object type=&quot;3&quot; unique_id=&quot;10005&quot;&gt;&lt;property id=&quot;20148&quot; value=&quot;5&quot;/&gt;&lt;property id=&quot;20300&quot; value=&quot;Slide 2 - &amp;quot;Status of measures in Zagreb&amp;quot;&quot;/&gt;&lt;property id=&quot;20307&quot; value=&quot;298&quot;/&gt;&lt;/object&gt;&lt;object type=&quot;3&quot; unique_id=&quot;10006&quot;&gt;&lt;property id=&quot;20148&quot; value=&quot;5&quot;/&gt;&lt;property id=&quot;20300&quot; value=&quot;Slide 3 - &amp;quot;Main achievements in Zagreb&amp;quot;&quot;/&gt;&lt;property id=&quot;20307&quot; value=&quot;299&quot;/&gt;&lt;/object&gt;&lt;object type=&quot;3&quot; unique_id=&quot;10007&quot;&gt;&lt;property id=&quot;20148&quot; value=&quot;5&quot;/&gt;&lt;property id=&quot;20300&quot; value=&quot;Slide 5 - &amp;quot;Deviations/ delays in Zagreb&amp;quot;&quot;/&gt;&lt;property id=&quot;20307&quot; value=&quot;307&quot;/&gt;&lt;/object&gt;&lt;object type=&quot;3&quot; unique_id=&quot;10267&quot;&gt;&lt;property id=&quot;20148&quot; value=&quot;5&quot;/&gt;&lt;property id=&quot;20300&quot; value=&quot;Slide 4 - &amp;quot;Main achievements in Zagreb&amp;quot;&quot;/&gt;&lt;property id=&quot;20307&quot; value=&quot;330&quot;/&gt;&lt;/object&gt;&lt;object type=&quot;3&quot; unique_id=&quot;10268&quot;&gt;&lt;property id=&quot;20148&quot; value=&quot;5&quot;/&gt;&lt;property id=&quot;20300&quot; value=&quot;Slide 6&quot;/&gt;&lt;property id=&quot;20307&quot; value=&quot;332&quot;/&gt;&lt;/object&gt;&lt;object type=&quot;3&quot; unique_id=&quot;10269&quot;&gt;&lt;property id=&quot;20148&quot; value=&quot;5&quot;/&gt;&lt;property id=&quot;20300&quot; value=&quot;Slide 7 - &amp;quot;Measure 1.3-ZAG Energetic recovery systems for trams&amp;quot;&quot;/&gt;&lt;property id=&quot;20307&quot; value=&quot;333&quot;/&gt;&lt;/object&gt;&lt;object type=&quot;3&quot; unique_id=&quot;10270&quot;&gt;&lt;property id=&quot;20148&quot; value=&quot;5&quot;/&gt;&lt;property id=&quot;20300&quot; value=&quot;Slide 8 - &amp;quot;Measure 1.14-ZAG Clean public transport strategies&amp;#x0D;&amp;#x0A;(CNG, biofuel &amp;amp; emission control)&amp;quot;&quot;/&gt;&lt;property id=&quot;20307&quot; value=&quot;334&quot;/&gt;&lt;/object&gt;&lt;object type=&quot;3&quot; unique_id=&quot;10271&quot;&gt;&lt;property id=&quot;20148&quot; value=&quot;5&quot;/&gt;&lt;property id=&quot;20300&quot; value=&quot;Slide 9 - &amp;quot;Measure 1.15-ZAG Clean public fleet vehicles&amp;quot;&quot;/&gt;&lt;property id=&quot;20307&quot; value=&quot;335&quot;/&gt;&lt;/object&gt;&lt;object type=&quot;3&quot; unique_id=&quot;10272&quot;&gt;&lt;property id=&quot;20148&quot; value=&quot;5&quot;/&gt;&lt;property id=&quot;20300&quot; value=&quot;Slide 10 - &amp;quot;Measure 2.5-ZAG Intermodal high-quality mobility corridor&amp;quot;&quot;/&gt;&lt;property id=&quot;20307&quot; value=&quot;336&quot;/&gt;&lt;/object&gt;&lt;object type=&quot;3&quot; unique_id=&quot;10273&quot;&gt;&lt;property id=&quot;20148&quot; value=&quot;5&quot;/&gt;&lt;property id=&quot;20300&quot; value=&quot;Slide 11 - &amp;quot;Measure 2.6-ZAG Promotion of electronic PT tariff system&amp;quot;&quot;/&gt;&lt;property id=&quot;20307&quot; value=&quot;337&quot;/&gt;&lt;/object&gt;&lt;object type=&quot;3&quot; unique_id=&quot;10274&quot;&gt;&lt;property id=&quot;20148&quot; value=&quot;5&quot;/&gt;&lt;property id=&quot;20300&quot; value=&quot;Slide 12 - &amp;quot;Measure 3.2-ZAG Study of congestion charging and&amp;#x0D;&amp;#x0A;dialogue on pricing&amp;quot;&quot;/&gt;&lt;property id=&quot;20307&quot; value=&quot;338&quot;/&gt;&lt;/object&gt;&lt;object type=&quot;3&quot; unique_id=&quot;10275&quot;&gt;&lt;property id=&quot;20148&quot; value=&quot;5&quot;/&gt;&lt;property id=&quot;20300&quot; value=&quot;Slide 13 - &amp;quot;Measure 4.4-ZAG Mobility management for large institutions&amp;quot;&quot;/&gt;&lt;property id=&quot;20307&quot; value=&quot;339&quot;/&gt;&lt;/object&gt;&lt;object type=&quot;3&quot; unique_id=&quot;10276&quot;&gt;&lt;property id=&quot;20148&quot; value=&quot;5&quot;/&gt;&lt;property id=&quot;20300&quot; value=&quot;Slide 14 - &amp;quot;Measure 4.8-ZAG Improving cycling conditions&amp;quot;&quot;/&gt;&lt;property id=&quot;20307&quot; value=&quot;340&quot;/&gt;&lt;/object&gt;&lt;object type=&quot;3&quot; unique_id=&quot;10277&quot;&gt;&lt;property id=&quot;20148&quot; value=&quot;5&quot;/&gt;&lt;property id=&quot;20300&quot; value=&quot;Slide 15 - &amp;quot;Measure 4.11-ZAG Comprehensive mobility dialogue&amp;#x0D;&amp;#x0A;and marketing&amp;quot;&quot;/&gt;&lt;property id=&quot;20307&quot; value=&quot;341&quot;/&gt;&lt;/object&gt;&lt;object type=&quot;3&quot; unique_id=&quot;10278&quot;&gt;&lt;property id=&quot;20148&quot; value=&quot;5&quot;/&gt;&lt;property id=&quot;20300&quot; value=&quot;Slide 16 - &amp;quot;Measure 5.1-COM Comprehensive safety and&amp;#x0D;&amp;#x0A;security strategies&amp;quot;&quot;/&gt;&lt;property id=&quot;20307&quot; value=&quot;342&quot;/&gt;&lt;/object&gt;&lt;object type=&quot;3&quot; unique_id=&quot;10279&quot;&gt;&lt;property id=&quot;20148&quot; value=&quot;5&quot;/&gt;&lt;property id=&quot;20300&quot; value=&quot;Slide 17 - &amp;quot;Measure 5.3-ZAG Safety &amp;amp; security for seniors&amp;quot;&quot;/&gt;&lt;property id=&quot;20307&quot; value=&quot;343&quot;/&gt;&lt;/object&gt;&lt;object type=&quot;3&quot; unique_id=&quot;10280&quot;&gt;&lt;property id=&quot;20148&quot; value=&quot;5&quot;/&gt;&lt;property id=&quot;20300&quot; value=&quot;Slide 18 - &amp;quot;Measure 5.8-ZAG Security improvement in public transport&amp;quot;&quot;/&gt;&lt;property id=&quot;20307&quot; value=&quot;344&quot;/&gt;&lt;/object&gt;&lt;object type=&quot;3&quot; unique_id=&quot;10281&quot;&gt;&lt;property id=&quot;20148&quot; value=&quot;5&quot;/&gt;&lt;property id=&quot;20300&quot; value=&quot;Slide 19 - &amp;quot;Measure 7.4-ZAG Freight delivery restrictions&amp;quot;&quot;/&gt;&lt;property id=&quot;20307&quot; value=&quot;345&quot;/&gt;&lt;/object&gt;&lt;object type=&quot;3&quot; unique_id=&quot;10282&quot;&gt;&lt;property id=&quot;20148&quot; value=&quot;5&quot;/&gt;&lt;property id=&quot;20300&quot; value=&quot;Slide 20 - &amp;quot;Measure 8.2-ZAG Public transport priority and&amp;#x0D;&amp;#x0A;traveller information&amp;quot;&quot;/&gt;&lt;property id=&quot;20307&quot; value=&quot;346&quot;/&gt;&lt;/object&gt;&lt;object type=&quot;3&quot; unique_id=&quot;10283&quot;&gt;&lt;property id=&quot;20148&quot; value=&quot;5&quot;/&gt;&lt;property id=&quot;20300&quot; value=&quot;Slide 21&quot;/&gt;&lt;property id=&quot;20307&quot; value=&quot;347&quot;/&gt;&lt;/object&gt;&lt;object type=&quot;3&quot; unique_id=&quot;10284&quot;&gt;&lt;property id=&quot;20148&quot; value=&quot;5&quot;/&gt;&lt;property id=&quot;20300&quot; value=&quot;Slide 22 - &amp;quot;IP1 Implementing the use of clean vehicles in public fleets&amp;quot;&quot;/&gt;&lt;property id=&quot;20307&quot; value=&quot;348&quot;/&gt;&lt;/object&gt;&lt;object type=&quot;3&quot; unique_id=&quot;10285&quot;&gt;&lt;property id=&quot;20148&quot; value=&quot;5&quot;/&gt;&lt;property id=&quot;20300&quot; value=&quot;Slide 23 - &amp;quot;IP2 Stimulating intermodal journeys &amp;quot;&quot;/&gt;&lt;property id=&quot;20307&quot; value=&quot;349&quot;/&gt;&lt;/object&gt;&lt;object type=&quot;3&quot; unique_id=&quot;10286&quot;&gt;&lt;property id=&quot;20148&quot; value=&quot;5&quot;/&gt;&lt;property id=&quot;20300&quot; value=&quot;Slide 24 - &amp;quot;IP3 Improving QoS of PT through innovative technologies&amp;quot;&quot;/&gt;&lt;property id=&quot;20307&quot; value=&quot;350&quot;/&gt;&lt;/object&gt;&lt;object type=&quot;3&quot; unique_id=&quot;10287&quot;&gt;&lt;property id=&quot;20148&quot; value=&quot;5&quot;/&gt;&lt;property id=&quot;20300&quot; value=&quot;Slide 25 - &amp;quot;IP4 Traffic management in dialogue with stakeholders &amp;quot;&quot;/&gt;&lt;property id=&quot;20307&quot; value=&quot;351&quot;/&gt;&lt;/object&gt;&lt;object type=&quot;3&quot; unique_id=&quot;10288&quot;&gt;&lt;property id=&quot;20148&quot; value=&quot;5&quot;/&gt;&lt;property id=&quot;20300&quot; value=&quot;Slide 26 - &amp;quot;IP5 Safe and secure public transport &amp;quot;&quot;/&gt;&lt;property id=&quot;20307&quot; value=&quot;352&quot;/&gt;&lt;/object&gt;&lt;object type=&quot;3&quot; unique_id=&quot;10289&quot;&gt;&lt;property id=&quot;20148&quot; value=&quot;5&quot;/&gt;&lt;property id=&quot;20300&quot; value=&quot;Slide 27 - &amp;quot;IP6 Changing travel behaviour &amp;quot;&quot;/&gt;&lt;property id=&quot;20307&quot; value=&quot;353&quot;/&gt;&lt;/object&gt;&lt;object type=&quot;3&quot; unique_id=&quot;10290&quot;&gt;&lt;property id=&quot;20148&quot; value=&quot;5&quot;/&gt;&lt;property id=&quot;20300&quot; value=&quot;Slide 28&quot;/&gt;&lt;property id=&quot;20307&quot; value=&quot;354&quot;/&gt;&lt;/object&gt;&lt;object type=&quot;3&quot; unique_id=&quot;10291&quot;&gt;&lt;property id=&quot;20148&quot; value=&quot;5&quot;/&gt;&lt;property id=&quot;20300&quot; value=&quot;Slide 29 - &amp;quot;Corridor level evaluation&amp;quot;&quot;/&gt;&lt;property id=&quot;20307&quot; value=&quot;355&quot;/&gt;&lt;/object&gt;&lt;object type=&quot;3&quot; unique_id=&quot;10292&quot;&gt;&lt;property id=&quot;20148&quot; value=&quot;5&quot;/&gt;&lt;property id=&quot;20300&quot; value=&quot;Slide 30 - &amp;quot;For more information:&amp;#x0D;&amp;#x0A;&amp;#x0D;&amp;#x0A;Ivan Zajec&amp;#x0D;&amp;#x0A; &amp;#x0D;&amp;#x0A;CITY OF ZAGREB&amp;#x0D;&amp;#x0A;ivan.zajec@zagreb.hr&amp;#x0D;&amp;#x0A;www.zagreb.hr&amp;#x0D;&amp;#x0A;www.civitaszagreb.hr &amp;#x0D;&amp;#x0A;------&quot;/&gt;&lt;property id=&quot;20307&quot; value=&quot;3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LAN">
  <a:themeElements>
    <a:clrScheme name="EL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LAN">
      <a:majorFont>
        <a:latin typeface="CG Omega"/>
        <a:ea typeface=""/>
        <a:cs typeface=""/>
      </a:majorFont>
      <a:minorFont>
        <a:latin typeface="CG Omeg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7961" dir="2700000" algn="ctr" rotWithShape="0">
            <a:srgbClr val="002771">
              <a:gamma/>
              <a:shade val="60000"/>
              <a:invGamma/>
            </a:srgbClr>
          </a:outerShdw>
        </a:effectLst>
        <a:extLst>
          <a:ext uri="{909E8E84-426E-40DD-AFC4-6F175D3DCCD1}">
            <a14:hiddenFill xmlns="" xmlns:a14="http://schemas.microsoft.com/office/drawing/2010/main">
              <a:solidFill>
                <a:srgbClr val="002771"/>
              </a:solidFill>
            </a14:hiddenFill>
          </a:ext>
          <a:ext uri="{91240B29-F687-4F45-9708-019B960494DF}">
            <a14:hiddenLine xmlns="" xmlns:a14="http://schemas.microsoft.com/office/drawing/2010/main" w="317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G Omeg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7961" dir="2700000" algn="ctr" rotWithShape="0">
            <a:srgbClr val="002771">
              <a:gamma/>
              <a:shade val="60000"/>
              <a:invGamma/>
            </a:srgbClr>
          </a:outerShdw>
        </a:effectLst>
        <a:extLst>
          <a:ext uri="{909E8E84-426E-40DD-AFC4-6F175D3DCCD1}">
            <a14:hiddenFill xmlns="" xmlns:a14="http://schemas.microsoft.com/office/drawing/2010/main">
              <a:solidFill>
                <a:srgbClr val="002771"/>
              </a:solidFill>
            </a14:hiddenFill>
          </a:ext>
          <a:ext uri="{91240B29-F687-4F45-9708-019B960494DF}">
            <a14:hiddenLine xmlns="" xmlns:a14="http://schemas.microsoft.com/office/drawing/2010/main" w="317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G Omega" pitchFamily="34" charset="0"/>
          </a:defRPr>
        </a:defPPr>
      </a:lstStyle>
    </a:lnDef>
  </a:objectDefaults>
  <a:extraClrSchemeLst>
    <a:extraClrScheme>
      <a:clrScheme name="E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A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A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433E6A0BA8A94B8634AF2948898703" ma:contentTypeVersion="0" ma:contentTypeDescription="Create a new document." ma:contentTypeScope="" ma:versionID="ef44689cd44c697986c47c985b1d2a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EE2100-08BE-4D80-A74B-3428FF4D5D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CBEFDA-5E7F-4FB9-900B-CCFEA4B34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55A643-D087-4A2E-9098-7037E941454E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ELAN</Template>
  <TotalTime>255</TotalTime>
  <Words>386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ELAN</vt:lpstr>
      <vt:lpstr>  Marko Matulin University of Zagreb Faculty of Transport and Traffic Sciences  Zagreb, 21 October 2013</vt:lpstr>
      <vt:lpstr>Presentation overview </vt:lpstr>
      <vt:lpstr>Measure objectives</vt:lpstr>
      <vt:lpstr>Implementation process</vt:lpstr>
      <vt:lpstr>Implementation process</vt:lpstr>
      <vt:lpstr>Measure outcomes</vt:lpstr>
      <vt:lpstr>Lessons learned</vt:lpstr>
      <vt:lpstr>Thank you for your attention!</vt:lpstr>
    </vt:vector>
  </TitlesOfParts>
  <Company>Rupprecht Consult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CIVITAS ELAN</dc:title>
  <dc:creator>Siegfried Rupprecht</dc:creator>
  <cp:lastModifiedBy>Marko Matulin</cp:lastModifiedBy>
  <cp:revision>248</cp:revision>
  <dcterms:created xsi:type="dcterms:W3CDTF">2008-02-21T06:35:37Z</dcterms:created>
  <dcterms:modified xsi:type="dcterms:W3CDTF">2013-10-21T09:40:00Z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